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89" r:id="rId3"/>
    <p:sldId id="259" r:id="rId4"/>
    <p:sldId id="286" r:id="rId5"/>
    <p:sldId id="263" r:id="rId6"/>
    <p:sldId id="264" r:id="rId7"/>
    <p:sldId id="265" r:id="rId8"/>
    <p:sldId id="266" r:id="rId9"/>
    <p:sldId id="273" r:id="rId10"/>
    <p:sldId id="267" r:id="rId11"/>
    <p:sldId id="275" r:id="rId12"/>
    <p:sldId id="282" r:id="rId13"/>
    <p:sldId id="283" r:id="rId14"/>
    <p:sldId id="279" r:id="rId15"/>
    <p:sldId id="278" r:id="rId16"/>
    <p:sldId id="285" r:id="rId17"/>
    <p:sldId id="287" r:id="rId18"/>
    <p:sldId id="288" r:id="rId19"/>
    <p:sldId id="276" r:id="rId20"/>
  </p:sldIdLst>
  <p:sldSz cx="9144000" cy="6858000" type="screen4x3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99FF"/>
    <a:srgbClr val="FF6699"/>
    <a:srgbClr val="FF7C80"/>
    <a:srgbClr val="F6EFC6"/>
    <a:srgbClr val="C65ABE"/>
    <a:srgbClr val="66CCFF"/>
    <a:srgbClr val="F888E0"/>
    <a:srgbClr val="D7F9F5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10" autoAdjust="0"/>
    <p:restoredTop sz="85790" autoAdjust="0"/>
  </p:normalViewPr>
  <p:slideViewPr>
    <p:cSldViewPr>
      <p:cViewPr>
        <p:scale>
          <a:sx n="70" d="100"/>
          <a:sy n="70" d="100"/>
        </p:scale>
        <p:origin x="-14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 </a:t>
            </a:r>
            <a:r>
              <a:rPr lang="en-US" dirty="0"/>
              <a:t>Themes in Percentages 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Emerging Themes in Percentages (average)</c:v>
                </c:pt>
              </c:strCache>
            </c:strRef>
          </c:tx>
          <c:dPt>
            <c:idx val="0"/>
            <c:bubble3D val="0"/>
            <c:spPr>
              <a:solidFill>
                <a:srgbClr val="FF6699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rgbClr val="C65ABE"/>
              </a:solidFill>
            </c:spPr>
          </c:dPt>
          <c:dPt>
            <c:idx val="3"/>
            <c:bubble3D val="0"/>
            <c:spPr>
              <a:solidFill>
                <a:srgbClr val="92D050"/>
              </a:solidFill>
            </c:spPr>
          </c:dPt>
          <c:dPt>
            <c:idx val="4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Curriculum Reform</c:v>
                </c:pt>
                <c:pt idx="1">
                  <c:v>Teacher Education Programs</c:v>
                </c:pt>
                <c:pt idx="2">
                  <c:v>Management Role</c:v>
                </c:pt>
                <c:pt idx="3">
                  <c:v>Self Change</c:v>
                </c:pt>
                <c:pt idx="4">
                  <c:v>Maintain Status quo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0.52</c:v>
                </c:pt>
                <c:pt idx="1">
                  <c:v>0.18</c:v>
                </c:pt>
                <c:pt idx="2">
                  <c:v>0.14000000000000001</c:v>
                </c:pt>
                <c:pt idx="3">
                  <c:v>0.12</c:v>
                </c:pt>
                <c:pt idx="4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 </a:t>
            </a:r>
            <a:r>
              <a:rPr lang="en-US" dirty="0"/>
              <a:t>Themes in Percentages 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Emerging Themes in Percentages </c:v>
                </c:pt>
              </c:strCache>
            </c:strRef>
          </c:tx>
          <c:dPt>
            <c:idx val="0"/>
            <c:bubble3D val="0"/>
            <c:spPr>
              <a:solidFill>
                <a:srgbClr val="FF7C80"/>
              </a:solidFill>
            </c:spPr>
          </c:dPt>
          <c:dPt>
            <c:idx val="1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rgbClr val="00B0F0"/>
              </a:solidFill>
            </c:spPr>
          </c:dPt>
          <c:dPt>
            <c:idx val="3"/>
            <c:bubble3D val="0"/>
            <c:spPr>
              <a:solidFill>
                <a:srgbClr val="92D05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Very limited awareness of international mindedness</c:v>
                </c:pt>
                <c:pt idx="1">
                  <c:v>Advocate Curricula Reform</c:v>
                </c:pt>
                <c:pt idx="2">
                  <c:v>Incorporation of Culture in Business Schools</c:v>
                </c:pt>
                <c:pt idx="3">
                  <c:v>Maintain Status quo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</c:v>
                </c:pt>
                <c:pt idx="1">
                  <c:v>0.4</c:v>
                </c:pt>
                <c:pt idx="2">
                  <c:v>0.18</c:v>
                </c:pt>
                <c:pt idx="3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3DC556E6-D234-4418-AE53-AD9086E59178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3738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9398"/>
            <a:ext cx="5563870" cy="4158377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2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7192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B0D1DBB0-20A4-4867-A404-8D5A51BE8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05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1DBB0-20A4-4867-A404-8D5A51BE86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7883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1DBB0-20A4-4867-A404-8D5A51BE865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1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1DBB0-20A4-4867-A404-8D5A51BE865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690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1DBB0-20A4-4867-A404-8D5A51BE865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101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1DBB0-20A4-4867-A404-8D5A51BE865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802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1DBB0-20A4-4867-A404-8D5A51BE865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86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1DBB0-20A4-4867-A404-8D5A51BE865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7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1DBB0-20A4-4867-A404-8D5A51BE86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624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1DBB0-20A4-4867-A404-8D5A51BE86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002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1DBB0-20A4-4867-A404-8D5A51BE86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38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1DBB0-20A4-4867-A404-8D5A51BE86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792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1DBB0-20A4-4867-A404-8D5A51BE865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89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1DBB0-20A4-4867-A404-8D5A51BE865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9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1DBB0-20A4-4867-A404-8D5A51BE865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04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1DBB0-20A4-4867-A404-8D5A51BE86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46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E45F-298C-4993-BEB4-6652E79BF0A0}" type="datetime1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C6AF-ABC0-4D13-920D-3124FACD2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41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16EA-7B04-4408-BB13-2E29EC3F54AC}" type="datetime1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C6AF-ABC0-4D13-920D-3124FACD2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8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C85B-9F6F-4400-9E32-B87EF53A8F9F}" type="datetime1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C6AF-ABC0-4D13-920D-3124FACD2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3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D73D-14D3-4D95-9CD5-66E43D86C7FA}" type="datetime1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C6AF-ABC0-4D13-920D-3124FACD2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28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91FE-AC3C-425C-AE5B-5A8DCA028736}" type="datetime1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C6AF-ABC0-4D13-920D-3124FACD2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71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6F48-3DE8-4AA1-B130-F7DA48769915}" type="datetime1">
              <a:rPr lang="en-US" smtClean="0"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C6AF-ABC0-4D13-920D-3124FACD2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92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5E290-803E-40A3-A193-44795BC6BF16}" type="datetime1">
              <a:rPr lang="en-US" smtClean="0"/>
              <a:t>10/21/2012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C6AF-ABC0-4D13-920D-3124FACD2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378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9FBA-3262-45BA-BE16-02A8F172E539}" type="datetime1">
              <a:rPr lang="en-US" smtClean="0"/>
              <a:t>10/21/2012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C6AF-ABC0-4D13-920D-3124FACD2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0306-830B-4336-B2FA-83F62BD98EC7}" type="datetime1">
              <a:rPr lang="en-US" smtClean="0"/>
              <a:t>10/21/2012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C6AF-ABC0-4D13-920D-3124FACD2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626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9CBE-53B5-4139-9288-61BCB4605E30}" type="datetime1">
              <a:rPr lang="en-US" smtClean="0"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C6AF-ABC0-4D13-920D-3124FACD2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39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CDD1-275F-471D-8873-21A1C215BB08}" type="datetime1">
              <a:rPr lang="en-US" smtClean="0"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C6AF-ABC0-4D13-920D-3124FACD2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4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000">
              <a:schemeClr val="accent3">
                <a:lumMod val="75000"/>
              </a:schemeClr>
            </a:gs>
            <a:gs pos="0">
              <a:schemeClr val="accent2">
                <a:lumMod val="75000"/>
              </a:schemeClr>
            </a:gs>
            <a:gs pos="34000">
              <a:schemeClr val="accent6"/>
            </a:gs>
            <a:gs pos="86000">
              <a:schemeClr val="bg2">
                <a:lumMod val="90000"/>
              </a:schemeClr>
            </a:gs>
          </a:gsLst>
          <a:lin ang="6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57DD3-A8EF-4735-B7C0-85FA35ED90B3}" type="datetime1">
              <a:rPr lang="en-US" smtClean="0"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8C6AF-ABC0-4D13-920D-3124FACD2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5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22098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International Mindedness and Intercultural Awareness in Pakistani College and University Teachers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438400"/>
            <a:ext cx="7696200" cy="4267200"/>
          </a:xfrm>
        </p:spPr>
        <p:txBody>
          <a:bodyPr>
            <a:normAutofit/>
          </a:bodyPr>
          <a:lstStyle/>
          <a:p>
            <a:endParaRPr lang="en-US" sz="2000" dirty="0" smtClean="0"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Zehra Habib </a:t>
            </a:r>
          </a:p>
          <a:p>
            <a:pPr algn="l"/>
            <a:endParaRPr lang="en-US" sz="2000" i="1" dirty="0" smtClean="0"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l"/>
            <a:endParaRPr lang="en-US" sz="2000" i="1" dirty="0"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l"/>
            <a:endParaRPr lang="en-US" sz="2000" i="1" dirty="0" smtClean="0"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l"/>
            <a:endParaRPr lang="en-US" sz="2000" i="1" dirty="0"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pic>
        <p:nvPicPr>
          <p:cNvPr id="4" name="Picture 3" descr="mason_logo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029201"/>
            <a:ext cx="1828800" cy="106679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286000" y="3105835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sz="2000" i="1" dirty="0" smtClean="0"/>
          </a:p>
          <a:p>
            <a:pPr algn="ctr"/>
            <a:r>
              <a:rPr lang="en-US" sz="2000" b="1" i="1" dirty="0" smtClean="0"/>
              <a:t>Alliance </a:t>
            </a:r>
            <a:r>
              <a:rPr lang="en-US" sz="2000" b="1" i="1" dirty="0"/>
              <a:t>for International Education World </a:t>
            </a:r>
            <a:r>
              <a:rPr lang="en-US" sz="2000" b="1" i="1" dirty="0" smtClean="0"/>
              <a:t>Conference </a:t>
            </a:r>
          </a:p>
          <a:p>
            <a:pPr algn="ctr"/>
            <a:r>
              <a:rPr lang="en-US" sz="2000" b="1" i="1" dirty="0" smtClean="0"/>
              <a:t>Doha, Qatar</a:t>
            </a:r>
          </a:p>
          <a:p>
            <a:pPr algn="ctr"/>
            <a:r>
              <a:rPr lang="en-US" sz="2000" b="1" i="1" dirty="0" smtClean="0"/>
              <a:t>October 20-22, 2012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88036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>
                <a:latin typeface="Arial" pitchFamily="34" charset="0"/>
                <a:cs typeface="Arial" pitchFamily="34" charset="0"/>
              </a:rPr>
              <a:t> Themes from Students’ Responses </a:t>
            </a:r>
            <a:endParaRPr lang="en-US" sz="3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Minimum awareness of concepts. </a:t>
            </a:r>
          </a:p>
          <a:p>
            <a:r>
              <a:rPr lang="en-US" dirty="0" smtClean="0"/>
              <a:t>Curricula reform. </a:t>
            </a:r>
          </a:p>
          <a:p>
            <a:r>
              <a:rPr lang="en-US" dirty="0" smtClean="0"/>
              <a:t>To some extent, multicultural perspectives are incorporated in business schools. </a:t>
            </a:r>
          </a:p>
          <a:p>
            <a:r>
              <a:rPr lang="en-US" dirty="0" smtClean="0"/>
              <a:t>Few said they were content with status quo.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38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latin typeface="Arial" pitchFamily="34" charset="0"/>
                <a:cs typeface="Arial" pitchFamily="34" charset="0"/>
              </a:rPr>
              <a:t>Findings: Students</a:t>
            </a:r>
            <a:endParaRPr lang="en-US" sz="40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5302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430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latin typeface="Arial" pitchFamily="34" charset="0"/>
                <a:cs typeface="Arial" pitchFamily="34" charset="0"/>
              </a:rPr>
              <a:t>Phase Two of the Project</a:t>
            </a:r>
            <a:endParaRPr lang="en-US" sz="4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focus group interview was held in September 2012 with ten teachers who had participated in phase one of the project. Participants came from two universities and one college of a city in Sindh. </a:t>
            </a:r>
          </a:p>
          <a:p>
            <a:r>
              <a:rPr lang="en-US" dirty="0" smtClean="0"/>
              <a:t>The aim was to explore changes in pedagogical practices, policy, and curriculum (if any) in the last two and a half years contributing toward international mindedness and intercultural awareness in students. </a:t>
            </a:r>
            <a:r>
              <a:rPr lang="en-US" dirty="0"/>
              <a:t> </a:t>
            </a:r>
            <a:r>
              <a:rPr lang="en-US" dirty="0" smtClean="0"/>
              <a:t>Additionally, to explore participants’ perspectives regarding tools needed for developing international mindedness in students.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5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latin typeface="Arial" pitchFamily="34" charset="0"/>
                <a:cs typeface="Arial" pitchFamily="34" charset="0"/>
              </a:rPr>
              <a:t>Findings</a:t>
            </a:r>
            <a:endParaRPr lang="en-US" sz="4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305800" cy="7010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 </a:t>
            </a:r>
            <a:r>
              <a:rPr lang="en-US" sz="2400" dirty="0"/>
              <a:t>A</a:t>
            </a:r>
            <a:r>
              <a:rPr lang="en-US" sz="2400" dirty="0" smtClean="0"/>
              <a:t>wareness existed (in fact, it had increased) but was not practically implemented.  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Tools:  </a:t>
            </a:r>
            <a:r>
              <a:rPr lang="en-US" sz="2400" dirty="0">
                <a:solidFill>
                  <a:prstClr val="black"/>
                </a:solidFill>
              </a:rPr>
              <a:t>Change in </a:t>
            </a:r>
            <a:r>
              <a:rPr lang="en-US" sz="2400" dirty="0" smtClean="0">
                <a:solidFill>
                  <a:prstClr val="black"/>
                </a:solidFill>
              </a:rPr>
              <a:t>curriculum.  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Teacher education programs should focus on international mindedness and inspire change in the mindset of teachers. 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Class room environment. 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Exchange programs for teachers and students. </a:t>
            </a:r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b="1" dirty="0" smtClean="0"/>
              <a:t>Additional factors:  </a:t>
            </a:r>
            <a:r>
              <a:rPr lang="en-US" sz="2400" dirty="0" smtClean="0"/>
              <a:t>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smtClean="0"/>
              <a:t>   - Ethnic and religious tolerance should  first be established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within the country before moving on to wider horizons.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-  Because the concepts are not developed as they should in 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primary and elementary education in Pakistan, it poses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challenges for teachers at higher levels of education.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68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>
                <a:latin typeface="Arial" pitchFamily="34" charset="0"/>
                <a:cs typeface="Arial" pitchFamily="34" charset="0"/>
              </a:rPr>
              <a:t>Implications for Teacher Education</a:t>
            </a:r>
            <a:endParaRPr lang="en-US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There is a need for more focused efforts in developing teacher candidates’ understanding of international mindedness and global education (Holden &amp; Hicks, 2007). </a:t>
            </a:r>
          </a:p>
          <a:p>
            <a:r>
              <a:rPr lang="en-US" sz="2200" dirty="0">
                <a:latin typeface="Arial" pitchFamily="34" charset="0"/>
                <a:cs typeface="Arial" pitchFamily="34" charset="0"/>
              </a:rPr>
              <a:t>The aspiration of raising students awareness to international mindedness and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cultural diversity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can be fulfilled only if there is a change in teachers’ conceptions of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themselves. “Other initiatives are doomed to fail if the primary agents of instruction are incapable of acting as generative agents of change..” (Ball, 2009, p.70).  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87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latin typeface="Arial" pitchFamily="34" charset="0"/>
                <a:cs typeface="Arial" pitchFamily="34" charset="0"/>
              </a:rPr>
              <a:t>Next Steps</a:t>
            </a:r>
            <a:endParaRPr lang="en-US" sz="4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cs typeface="Arial" pitchFamily="34" charset="0"/>
              </a:rPr>
              <a:t>Study teacher development </a:t>
            </a:r>
            <a:r>
              <a:rPr lang="en-US" sz="2800" dirty="0">
                <a:cs typeface="Arial" pitchFamily="34" charset="0"/>
              </a:rPr>
              <a:t>programs in </a:t>
            </a:r>
            <a:r>
              <a:rPr lang="en-US" sz="2800" dirty="0" smtClean="0">
                <a:cs typeface="Arial" pitchFamily="34" charset="0"/>
              </a:rPr>
              <a:t>Pakistan.  </a:t>
            </a:r>
          </a:p>
          <a:p>
            <a:r>
              <a:rPr lang="en-US" sz="2800" dirty="0" smtClean="0">
                <a:cs typeface="Arial" pitchFamily="34" charset="0"/>
              </a:rPr>
              <a:t>Conduct a study of primary and secondary level education to examine if frameworks of international mindedness and intercultural education are being incorporated in the curricula and teaching practices.    </a:t>
            </a:r>
          </a:p>
          <a:p>
            <a:pPr marL="0" indent="0">
              <a:buNone/>
            </a:pPr>
            <a:endParaRPr lang="en-US" sz="2800" dirty="0">
              <a:cs typeface="Arial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63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/>
              <a:t>More Questions Than Answers?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Is curriculum the most important tool for developing international mindedness in students?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Is change in syllabi more relevant or is self change in teachers more pertinent for incorporation of the framework international mindedness in classrooms?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How can teacher education programs bring about change in the mindset of teachers who are rigid in their beliefs?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Should there be an endeavor to change the mindset  of </a:t>
            </a:r>
            <a:r>
              <a:rPr lang="en-US" sz="2400" dirty="0"/>
              <a:t> </a:t>
            </a:r>
            <a:r>
              <a:rPr lang="en-US" sz="2400" dirty="0" smtClean="0"/>
              <a:t>the population within a country and then go beyond?  Could it be possible to accomplish both goals simultaneously?  </a:t>
            </a:r>
          </a:p>
          <a:p>
            <a:pPr marL="0" indent="0">
              <a:buNone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8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References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Ball, A.F. (2009). Toward a theory of generative change in culturally and </a:t>
            </a:r>
            <a:r>
              <a:rPr lang="en-US" sz="2000" dirty="0" smtClean="0"/>
              <a:t>	linguistically complex </a:t>
            </a:r>
            <a:r>
              <a:rPr lang="en-US" sz="2000" dirty="0"/>
              <a:t>classrooms. </a:t>
            </a:r>
            <a:r>
              <a:rPr lang="en-US" sz="2000" dirty="0" smtClean="0"/>
              <a:t> </a:t>
            </a:r>
            <a:r>
              <a:rPr lang="en-US" sz="2000" i="1" dirty="0" smtClean="0"/>
              <a:t>American </a:t>
            </a:r>
            <a:r>
              <a:rPr lang="en-US" sz="2000" i="1" dirty="0"/>
              <a:t>Education Research </a:t>
            </a:r>
            <a:r>
              <a:rPr lang="en-US" sz="2000" i="1" dirty="0" smtClean="0"/>
              <a:t>	Journal 	(</a:t>
            </a:r>
            <a:r>
              <a:rPr lang="en-US" sz="2000" i="1" dirty="0"/>
              <a:t>46)</a:t>
            </a:r>
            <a:r>
              <a:rPr lang="en-US" sz="2000" dirty="0"/>
              <a:t>45, </a:t>
            </a:r>
            <a:r>
              <a:rPr lang="en-US" sz="2000" dirty="0" smtClean="0"/>
              <a:t> </a:t>
            </a:r>
            <a:r>
              <a:rPr lang="en-US" sz="2000" dirty="0"/>
              <a:t>45-72.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Duckworth</a:t>
            </a:r>
            <a:r>
              <a:rPr lang="en-US" sz="2000" dirty="0"/>
              <a:t>, R.L., Walker Levy, L., &amp; Levy, J. (2005). Present and future teachers </a:t>
            </a:r>
            <a:r>
              <a:rPr lang="en-US" sz="2000" dirty="0" smtClean="0"/>
              <a:t>	of </a:t>
            </a:r>
            <a:r>
              <a:rPr lang="en-US" sz="2000" dirty="0"/>
              <a:t>the </a:t>
            </a:r>
            <a:r>
              <a:rPr lang="en-US" sz="2000" dirty="0" smtClean="0"/>
              <a:t>world’s </a:t>
            </a:r>
            <a:r>
              <a:rPr lang="en-US" sz="2000" dirty="0"/>
              <a:t>children: How internationally-minded are they? </a:t>
            </a:r>
            <a:r>
              <a:rPr lang="en-US" sz="2000" dirty="0" smtClean="0"/>
              <a:t>	</a:t>
            </a:r>
            <a:r>
              <a:rPr lang="en-US" sz="2000" i="1" dirty="0" smtClean="0"/>
              <a:t>Journal </a:t>
            </a:r>
            <a:r>
              <a:rPr lang="en-US" sz="2000" i="1" dirty="0"/>
              <a:t>of Research </a:t>
            </a:r>
            <a:r>
              <a:rPr lang="en-US" sz="2000" i="1" dirty="0" smtClean="0"/>
              <a:t>in International </a:t>
            </a:r>
            <a:r>
              <a:rPr lang="en-US" sz="2000" i="1" dirty="0"/>
              <a:t>Education (4</a:t>
            </a:r>
            <a:r>
              <a:rPr lang="en-US" sz="2000" i="1" dirty="0" smtClean="0"/>
              <a:t>),</a:t>
            </a:r>
            <a:r>
              <a:rPr lang="en-US" sz="2000" dirty="0" smtClean="0"/>
              <a:t> </a:t>
            </a:r>
            <a:r>
              <a:rPr lang="en-US" sz="2000" dirty="0"/>
              <a:t>279-305.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Haywood</a:t>
            </a:r>
            <a:r>
              <a:rPr lang="en-US" sz="2000" dirty="0"/>
              <a:t>, T. (2007). A simple typology of international-mindedness and its </a:t>
            </a:r>
            <a:r>
              <a:rPr lang="en-US" sz="2000" dirty="0" smtClean="0"/>
              <a:t>	implications </a:t>
            </a:r>
            <a:r>
              <a:rPr lang="en-US" sz="2000" dirty="0"/>
              <a:t>for education. In M. Hayden, J. Levy, &amp; J. Thompson, </a:t>
            </a:r>
            <a:r>
              <a:rPr lang="en-US" sz="2000" dirty="0" smtClean="0"/>
              <a:t>	(</a:t>
            </a:r>
            <a:r>
              <a:rPr lang="en-US" sz="2000" dirty="0"/>
              <a:t>Eds.),</a:t>
            </a:r>
            <a:r>
              <a:rPr lang="en-US" sz="2000" i="1" dirty="0"/>
              <a:t> The </a:t>
            </a:r>
            <a:r>
              <a:rPr lang="en-US" sz="2000" i="1" dirty="0" smtClean="0"/>
              <a:t>Sage </a:t>
            </a:r>
            <a:r>
              <a:rPr lang="en-US" sz="2000" i="1" dirty="0"/>
              <a:t>Handbook of Research in International Education</a:t>
            </a:r>
            <a:r>
              <a:rPr lang="en-US" sz="2000" dirty="0"/>
              <a:t> </a:t>
            </a:r>
            <a:r>
              <a:rPr lang="en-US" sz="2000" dirty="0" smtClean="0"/>
              <a:t>	(</a:t>
            </a:r>
            <a:r>
              <a:rPr lang="en-US" sz="2000" dirty="0"/>
              <a:t>pp.79-89). The </a:t>
            </a:r>
            <a:r>
              <a:rPr lang="en-US" sz="2000" dirty="0" smtClean="0"/>
              <a:t>Cromwell </a:t>
            </a:r>
            <a:r>
              <a:rPr lang="en-US" sz="2000" dirty="0"/>
              <a:t>Press</a:t>
            </a:r>
            <a:r>
              <a:rPr lang="en-US" sz="2000" dirty="0" smtClean="0"/>
              <a:t>.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	Hett</a:t>
            </a:r>
            <a:r>
              <a:rPr lang="en-US" sz="2000" dirty="0"/>
              <a:t>, E. (1993). The development of an instrument to measure </a:t>
            </a:r>
            <a:r>
              <a:rPr lang="en-US" sz="2000" dirty="0" smtClean="0"/>
              <a:t>	global-mindedness (</a:t>
            </a:r>
            <a:r>
              <a:rPr lang="en-US" sz="2000" dirty="0"/>
              <a:t>Doctoral dissertation). University of San Diego, </a:t>
            </a:r>
            <a:r>
              <a:rPr lang="en-US" sz="2000" dirty="0" smtClean="0"/>
              <a:t>	San </a:t>
            </a:r>
            <a:r>
              <a:rPr lang="en-US" sz="2000" dirty="0"/>
              <a:t>Diego, CA.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86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References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2000" dirty="0"/>
              <a:t>Holden, C., &amp; Hicks, D. (2007). Making global connections: The knowledge, 	understanding and motivation of trainee teachers. </a:t>
            </a:r>
            <a:r>
              <a:rPr lang="en-US" sz="2000" i="1" dirty="0"/>
              <a:t>Teacher and </a:t>
            </a:r>
            <a:r>
              <a:rPr lang="en-US" sz="2000" i="1" dirty="0" smtClean="0"/>
              <a:t>	Teacher </a:t>
            </a:r>
            <a:r>
              <a:rPr lang="en-US" sz="2000" i="1" dirty="0"/>
              <a:t>	Education (23)</a:t>
            </a:r>
            <a:r>
              <a:rPr lang="en-US" sz="2000" dirty="0"/>
              <a:t>1, 13-23. </a:t>
            </a:r>
          </a:p>
          <a:p>
            <a:pPr marL="0" indent="0">
              <a:buNone/>
            </a:pPr>
            <a:r>
              <a:rPr lang="en-US" sz="2000" dirty="0" smtClean="0"/>
              <a:t>Munro</a:t>
            </a:r>
            <a:r>
              <a:rPr lang="en-US" sz="2000" dirty="0"/>
              <a:t>, J. (2007). Learning internationally in a future context. In M. .Hayden, J. </a:t>
            </a:r>
            <a:r>
              <a:rPr lang="en-US" sz="2000" dirty="0" smtClean="0"/>
              <a:t>	Levy</a:t>
            </a:r>
            <a:r>
              <a:rPr lang="en-US" sz="2000" dirty="0"/>
              <a:t>, &amp; </a:t>
            </a:r>
            <a:r>
              <a:rPr lang="en-US" sz="2000" dirty="0" smtClean="0"/>
              <a:t> </a:t>
            </a:r>
            <a:r>
              <a:rPr lang="en-US" sz="2000" dirty="0"/>
              <a:t>J. Thompson, (Eds.),</a:t>
            </a:r>
            <a:r>
              <a:rPr lang="en-US" sz="2000" i="1" dirty="0"/>
              <a:t> The Sage Handbook of Research in </a:t>
            </a:r>
            <a:r>
              <a:rPr lang="en-US" sz="2000" i="1" dirty="0" smtClean="0"/>
              <a:t>	International Education</a:t>
            </a:r>
            <a:r>
              <a:rPr lang="en-US" sz="2000" dirty="0" smtClean="0"/>
              <a:t> </a:t>
            </a:r>
            <a:r>
              <a:rPr lang="en-US" sz="2000" dirty="0"/>
              <a:t>(pp.113-127). The Cromwell Press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	Skelton, M. , Wigford, A., Harper, P., &amp; Reeves, G. (2002).  Beyond, 	food, festivals, and flags. </a:t>
            </a:r>
            <a:r>
              <a:rPr lang="en-US" sz="2000" i="1" dirty="0" smtClean="0"/>
              <a:t>Educational Leadership</a:t>
            </a:r>
          </a:p>
          <a:p>
            <a:pPr marL="0" indent="0">
              <a:buNone/>
            </a:pPr>
            <a:r>
              <a:rPr lang="en-US" sz="2000" dirty="0" smtClean="0"/>
              <a:t>Vooren, C., &amp; Lindsey, D.B. (2012).  Leaders address inequity through a 	framework of international-mindedness.  </a:t>
            </a:r>
            <a:r>
              <a:rPr lang="en-US" sz="2000" i="1" dirty="0" smtClean="0"/>
              <a:t>Journal of Transformative 	Studies Leadership and Policy Studies (2)</a:t>
            </a:r>
            <a:r>
              <a:rPr lang="en-US" sz="2000" dirty="0" smtClean="0"/>
              <a:t>1, 25-33.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82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latin typeface="Arial" pitchFamily="34" charset="0"/>
                <a:cs typeface="Arial" pitchFamily="34" charset="0"/>
              </a:rPr>
              <a:t>Thank you</a:t>
            </a:r>
            <a:endParaRPr lang="en-US" sz="4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zhabib@masonlive.gmu.edu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0175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Characteristics of an Internationally minded person?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38" y="1600200"/>
            <a:ext cx="4752162" cy="45259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C6AF-ABC0-4D13-920D-3124FACD2F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6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latin typeface="Arial" pitchFamily="34" charset="0"/>
                <a:cs typeface="Arial" pitchFamily="34" charset="0"/>
              </a:rPr>
              <a:t>Theoretical Framework</a:t>
            </a:r>
            <a:endParaRPr lang="en-US" sz="4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0000" lnSpcReduction="20000"/>
          </a:bodyPr>
          <a:lstStyle/>
          <a:p>
            <a:r>
              <a:rPr lang="en-US" sz="3100" dirty="0">
                <a:cs typeface="Arial" pitchFamily="34" charset="0"/>
              </a:rPr>
              <a:t>Some components of international mindedness are: </a:t>
            </a:r>
            <a:endParaRPr lang="en-US" sz="3100" dirty="0" smtClean="0">
              <a:cs typeface="Arial" pitchFamily="34" charset="0"/>
            </a:endParaRPr>
          </a:p>
          <a:p>
            <a:pPr marL="0" indent="0">
              <a:buNone/>
            </a:pPr>
            <a:r>
              <a:rPr lang="en-US" sz="3100" dirty="0">
                <a:cs typeface="Arial" pitchFamily="34" charset="0"/>
              </a:rPr>
              <a:t> </a:t>
            </a:r>
            <a:r>
              <a:rPr lang="en-US" sz="3100" dirty="0" smtClean="0">
                <a:cs typeface="Arial" pitchFamily="34" charset="0"/>
              </a:rPr>
              <a:t>     -  Interest </a:t>
            </a:r>
            <a:r>
              <a:rPr lang="en-US" sz="3100" dirty="0">
                <a:cs typeface="Arial" pitchFamily="34" charset="0"/>
              </a:rPr>
              <a:t>in the world</a:t>
            </a:r>
          </a:p>
          <a:p>
            <a:pPr marL="0" indent="0">
              <a:buNone/>
            </a:pPr>
            <a:r>
              <a:rPr lang="en-US" sz="3100" dirty="0">
                <a:cs typeface="Arial" pitchFamily="34" charset="0"/>
              </a:rPr>
              <a:t>     </a:t>
            </a:r>
            <a:r>
              <a:rPr lang="en-US" sz="3100" dirty="0" smtClean="0">
                <a:cs typeface="Arial" pitchFamily="34" charset="0"/>
              </a:rPr>
              <a:t> -  Open </a:t>
            </a:r>
            <a:r>
              <a:rPr lang="en-US" sz="3100" dirty="0">
                <a:cs typeface="Arial" pitchFamily="34" charset="0"/>
              </a:rPr>
              <a:t>attitudes towards all </a:t>
            </a:r>
          </a:p>
          <a:p>
            <a:pPr marL="0" indent="0">
              <a:buNone/>
            </a:pPr>
            <a:r>
              <a:rPr lang="en-US" sz="3100" dirty="0">
                <a:cs typeface="Arial" pitchFamily="34" charset="0"/>
              </a:rPr>
              <a:t>    </a:t>
            </a:r>
            <a:r>
              <a:rPr lang="en-US" sz="3100" dirty="0" smtClean="0">
                <a:cs typeface="Arial" pitchFamily="34" charset="0"/>
              </a:rPr>
              <a:t>  </a:t>
            </a:r>
            <a:r>
              <a:rPr lang="en-US" sz="3100" dirty="0">
                <a:cs typeface="Arial" pitchFamily="34" charset="0"/>
              </a:rPr>
              <a:t>- </a:t>
            </a:r>
            <a:r>
              <a:rPr lang="en-US" sz="3100" dirty="0" smtClean="0">
                <a:cs typeface="Arial" pitchFamily="34" charset="0"/>
              </a:rPr>
              <a:t> Tolerance </a:t>
            </a:r>
            <a:endParaRPr lang="en-US" sz="3100" dirty="0">
              <a:cs typeface="Arial" pitchFamily="34" charset="0"/>
            </a:endParaRPr>
          </a:p>
          <a:p>
            <a:pPr marL="0" indent="0">
              <a:buNone/>
            </a:pPr>
            <a:r>
              <a:rPr lang="en-US" sz="3100" dirty="0">
                <a:cs typeface="Arial" pitchFamily="34" charset="0"/>
              </a:rPr>
              <a:t>    </a:t>
            </a:r>
            <a:r>
              <a:rPr lang="en-US" sz="3100" dirty="0" smtClean="0">
                <a:cs typeface="Arial" pitchFamily="34" charset="0"/>
              </a:rPr>
              <a:t>  </a:t>
            </a:r>
            <a:r>
              <a:rPr lang="en-US" sz="3100" dirty="0">
                <a:cs typeface="Arial" pitchFamily="34" charset="0"/>
              </a:rPr>
              <a:t>- </a:t>
            </a:r>
            <a:r>
              <a:rPr lang="en-US" sz="3100" dirty="0" smtClean="0">
                <a:cs typeface="Arial" pitchFamily="34" charset="0"/>
              </a:rPr>
              <a:t> Acknowledgment </a:t>
            </a:r>
            <a:r>
              <a:rPr lang="en-US" sz="3100" dirty="0">
                <a:cs typeface="Arial" pitchFamily="34" charset="0"/>
              </a:rPr>
              <a:t>of the earth’s environment for the  </a:t>
            </a:r>
          </a:p>
          <a:p>
            <a:pPr marL="0" indent="0">
              <a:buNone/>
            </a:pPr>
            <a:r>
              <a:rPr lang="en-US" sz="3100" dirty="0">
                <a:cs typeface="Arial" pitchFamily="34" charset="0"/>
              </a:rPr>
              <a:t>      </a:t>
            </a:r>
            <a:r>
              <a:rPr lang="en-US" sz="3100" dirty="0" smtClean="0">
                <a:cs typeface="Arial" pitchFamily="34" charset="0"/>
              </a:rPr>
              <a:t>   welfare </a:t>
            </a:r>
            <a:r>
              <a:rPr lang="en-US" sz="3100" dirty="0">
                <a:cs typeface="Arial" pitchFamily="34" charset="0"/>
              </a:rPr>
              <a:t>of everyone (Haywood, 2007) </a:t>
            </a:r>
            <a:endParaRPr lang="en-US" sz="3100" dirty="0" smtClean="0">
              <a:cs typeface="Arial" pitchFamily="34" charset="0"/>
            </a:endParaRPr>
          </a:p>
          <a:p>
            <a:endParaRPr lang="en-US" sz="3100" dirty="0" smtClean="0">
              <a:cs typeface="Arial" pitchFamily="34" charset="0"/>
            </a:endParaRPr>
          </a:p>
          <a:p>
            <a:r>
              <a:rPr lang="en-US" sz="3100" dirty="0" smtClean="0">
                <a:cs typeface="Arial" pitchFamily="34" charset="0"/>
              </a:rPr>
              <a:t>Internationally </a:t>
            </a:r>
            <a:r>
              <a:rPr lang="en-US" sz="3100" dirty="0">
                <a:cs typeface="Arial" pitchFamily="34" charset="0"/>
              </a:rPr>
              <a:t>minded persons:</a:t>
            </a:r>
          </a:p>
          <a:p>
            <a:pPr marL="0" indent="0">
              <a:buNone/>
            </a:pPr>
            <a:r>
              <a:rPr lang="en-US" sz="3100" dirty="0" smtClean="0">
                <a:cs typeface="Arial" pitchFamily="34" charset="0"/>
              </a:rPr>
              <a:t>     -  Have </a:t>
            </a:r>
            <a:r>
              <a:rPr lang="en-US" sz="3100" dirty="0">
                <a:cs typeface="Arial" pitchFamily="34" charset="0"/>
              </a:rPr>
              <a:t>an ecological world </a:t>
            </a:r>
            <a:r>
              <a:rPr lang="en-US" sz="3100" dirty="0" smtClean="0">
                <a:cs typeface="Arial" pitchFamily="34" charset="0"/>
              </a:rPr>
              <a:t>view</a:t>
            </a:r>
          </a:p>
          <a:p>
            <a:pPr marL="0" indent="0">
              <a:buNone/>
            </a:pPr>
            <a:r>
              <a:rPr lang="en-US" sz="3100" dirty="0">
                <a:cs typeface="Arial" pitchFamily="34" charset="0"/>
              </a:rPr>
              <a:t> </a:t>
            </a:r>
            <a:r>
              <a:rPr lang="en-US" sz="3100" dirty="0" smtClean="0">
                <a:cs typeface="Arial" pitchFamily="34" charset="0"/>
              </a:rPr>
              <a:t>    -  Support universal human rights</a:t>
            </a:r>
            <a:endParaRPr lang="en-US" sz="3100" dirty="0">
              <a:cs typeface="Arial" pitchFamily="34" charset="0"/>
            </a:endParaRPr>
          </a:p>
          <a:p>
            <a:pPr marL="0" indent="0">
              <a:buNone/>
            </a:pPr>
            <a:r>
              <a:rPr lang="en-US" sz="3100" dirty="0" smtClean="0">
                <a:cs typeface="Arial" pitchFamily="34" charset="0"/>
              </a:rPr>
              <a:t>     -  Believe in the interdependence </a:t>
            </a:r>
            <a:r>
              <a:rPr lang="en-US" sz="3100" dirty="0">
                <a:cs typeface="Arial" pitchFamily="34" charset="0"/>
              </a:rPr>
              <a:t>of </a:t>
            </a:r>
          </a:p>
          <a:p>
            <a:pPr marL="0" indent="0">
              <a:buNone/>
            </a:pPr>
            <a:r>
              <a:rPr lang="en-US" sz="3100" dirty="0">
                <a:cs typeface="Arial" pitchFamily="34" charset="0"/>
              </a:rPr>
              <a:t> </a:t>
            </a:r>
            <a:r>
              <a:rPr lang="en-US" sz="3100" dirty="0" smtClean="0">
                <a:cs typeface="Arial" pitchFamily="34" charset="0"/>
              </a:rPr>
              <a:t>        humanity</a:t>
            </a:r>
            <a:endParaRPr lang="en-US" sz="3100" dirty="0">
              <a:cs typeface="Arial" pitchFamily="34" charset="0"/>
            </a:endParaRPr>
          </a:p>
          <a:p>
            <a:pPr marL="0" indent="0">
              <a:buNone/>
            </a:pPr>
            <a:r>
              <a:rPr lang="en-US" sz="3100" dirty="0">
                <a:cs typeface="Arial" pitchFamily="34" charset="0"/>
              </a:rPr>
              <a:t> </a:t>
            </a:r>
            <a:r>
              <a:rPr lang="en-US" sz="3100" dirty="0" smtClean="0">
                <a:cs typeface="Arial" pitchFamily="34" charset="0"/>
              </a:rPr>
              <a:t>    </a:t>
            </a:r>
            <a:r>
              <a:rPr lang="en-US" sz="3100" dirty="0">
                <a:cs typeface="Arial" pitchFamily="34" charset="0"/>
              </a:rPr>
              <a:t>-  </a:t>
            </a:r>
            <a:r>
              <a:rPr lang="en-US" sz="3100" dirty="0" smtClean="0">
                <a:cs typeface="Arial" pitchFamily="34" charset="0"/>
              </a:rPr>
              <a:t>Have </a:t>
            </a:r>
            <a:r>
              <a:rPr lang="en-US" sz="3100" dirty="0">
                <a:cs typeface="Arial" pitchFamily="34" charset="0"/>
              </a:rPr>
              <a:t>loyalties that extend beyond borders</a:t>
            </a:r>
          </a:p>
          <a:p>
            <a:pPr marL="0" indent="0">
              <a:buNone/>
            </a:pPr>
            <a:r>
              <a:rPr lang="en-US" sz="3100" dirty="0">
                <a:cs typeface="Arial" pitchFamily="34" charset="0"/>
              </a:rPr>
              <a:t>                                                              (Hett, </a:t>
            </a:r>
            <a:r>
              <a:rPr lang="en-US" sz="3100" dirty="0" smtClean="0">
                <a:cs typeface="Arial" pitchFamily="34" charset="0"/>
              </a:rPr>
              <a:t>1993)</a:t>
            </a:r>
            <a:endParaRPr lang="en-US" sz="3100" dirty="0">
              <a:cs typeface="Arial" pitchFamily="34" charset="0"/>
            </a:endParaRP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46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latin typeface="Arial" pitchFamily="34" charset="0"/>
                <a:cs typeface="Arial" pitchFamily="34" charset="0"/>
              </a:rPr>
              <a:t>Theoretical Framework</a:t>
            </a:r>
            <a:endParaRPr lang="en-US" sz="4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International mindedness is: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-  Integral </a:t>
            </a:r>
            <a:r>
              <a:rPr lang="en-US" dirty="0"/>
              <a:t>to achieving tolerance, peace, and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global cooperation (Skelton, Wigford, Harper,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&amp; Reeves, 2002). </a:t>
            </a:r>
          </a:p>
          <a:p>
            <a:r>
              <a:rPr lang="en-US" dirty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nternational mindedness and multicultural proficiency are complementary to each other. These frameworks prepare students to value diversity and respect all peoples of the world (Vooren &amp; Lindsey, 2012).  </a:t>
            </a:r>
            <a:endParaRPr lang="en-US" dirty="0">
              <a:cs typeface="Arial" pitchFamily="34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32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>
                <a:latin typeface="Arial" pitchFamily="34" charset="0"/>
                <a:cs typeface="Arial" pitchFamily="34" charset="0"/>
              </a:rPr>
              <a:t>Purpose of the Study (Phase One)</a:t>
            </a:r>
            <a:endParaRPr lang="en-US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examine college and university teachers’ and students awareness of and attitudes towards international mindedness and their  willingness for incorporation of the concepts in education.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94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>
                <a:latin typeface="Arial" pitchFamily="34" charset="0"/>
                <a:cs typeface="Arial" pitchFamily="34" charset="0"/>
              </a:rPr>
              <a:t>Research Questions</a:t>
            </a:r>
            <a:endParaRPr lang="en-US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 aware and receptive are college and university teachers in Pakistan to ‘international mindedness’ and ‘intercultural competence?’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what ways, (if at all), are they incorporating the concepts in their classrooms?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Are students aware of the concepts and do they find it relevant for teachers to  incorporate international mindedness and intercultural awareness in their program of study?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44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400" i="1" dirty="0" smtClean="0">
                <a:latin typeface="Arial" pitchFamily="34" charset="0"/>
                <a:cs typeface="Arial" pitchFamily="34" charset="0"/>
              </a:rPr>
              <a:t>Method and Participants </a:t>
            </a:r>
            <a:endParaRPr lang="en-US" sz="3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943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Open ended questionnaires were sent electronically to teachers and students of two universities and two colleges in November 2009.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22 college and university teachers from three institutions based in two cities of the province of Sindh participated.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They taught Business Administration, Marketing, English Literature and Physics.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20 students belonging to the same institutions as the participating teachers were also participants  in the study. Their ages ranged from 19-21 years. </a:t>
            </a:r>
          </a:p>
          <a:p>
            <a:pPr marL="0" indent="0"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11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>
                <a:latin typeface="Arial" pitchFamily="34" charset="0"/>
                <a:cs typeface="Arial" pitchFamily="34" charset="0"/>
              </a:rPr>
              <a:t> Recurrent Themes from Teachers’ Responses</a:t>
            </a:r>
            <a:endParaRPr lang="en-US" sz="3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ajority of the teachers were familiar with the concepts, but expressed the view that these are not incorporated in their teaching practice and curriculum.  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Measures recommended: </a:t>
            </a:r>
          </a:p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-  Curricula reform. </a:t>
            </a:r>
          </a:p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-  Building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 mindset: teacher education should play a </a:t>
            </a:r>
          </a:p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   role.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-  Self-change. </a:t>
            </a: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-  Emphasis on role of policy makers and management.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Very small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percentage content with status quo. </a:t>
            </a:r>
          </a:p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pPr marL="0" indent="0">
              <a:buNone/>
            </a:pP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217848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Teachers’ Responses</a:t>
            </a:r>
            <a:endParaRPr lang="en-US" sz="36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7081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600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F5F3EA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1955</TotalTime>
  <Words>972</Words>
  <Application>Microsoft Office PowerPoint</Application>
  <PresentationFormat>On-screen Show (4:3)</PresentationFormat>
  <Paragraphs>130</Paragraphs>
  <Slides>19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International Mindedness and Intercultural Awareness in Pakistani College and University Teachers</vt:lpstr>
      <vt:lpstr>Characteristics of an Internationally minded person?</vt:lpstr>
      <vt:lpstr>Theoretical Framework</vt:lpstr>
      <vt:lpstr>Theoretical Framework</vt:lpstr>
      <vt:lpstr>Purpose of the Study (Phase One)</vt:lpstr>
      <vt:lpstr>Research Questions</vt:lpstr>
      <vt:lpstr>Method and Participants </vt:lpstr>
      <vt:lpstr> Recurrent Themes from Teachers’ Responses</vt:lpstr>
      <vt:lpstr> Teachers’ Responses</vt:lpstr>
      <vt:lpstr> Themes from Students’ Responses </vt:lpstr>
      <vt:lpstr>Findings: Students</vt:lpstr>
      <vt:lpstr>Phase Two of the Project</vt:lpstr>
      <vt:lpstr>Findings</vt:lpstr>
      <vt:lpstr>Implications for Teacher Education</vt:lpstr>
      <vt:lpstr>Next Steps</vt:lpstr>
      <vt:lpstr>More Questions Than Answers?</vt:lpstr>
      <vt:lpstr>References</vt:lpstr>
      <vt:lpstr>References</vt:lpstr>
      <vt:lpstr>Thank you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Zehra Habib</dc:creator>
  <cp:lastModifiedBy>Zehra Habib</cp:lastModifiedBy>
  <cp:revision>241</cp:revision>
  <cp:lastPrinted>2011-04-02T03:56:40Z</cp:lastPrinted>
  <dcterms:created xsi:type="dcterms:W3CDTF">2011-03-26T15:40:19Z</dcterms:created>
  <dcterms:modified xsi:type="dcterms:W3CDTF">2012-10-21T10:50:58Z</dcterms:modified>
</cp:coreProperties>
</file>