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83" r:id="rId2"/>
    <p:sldId id="284" r:id="rId3"/>
    <p:sldId id="282" r:id="rId4"/>
    <p:sldId id="256" r:id="rId5"/>
    <p:sldId id="257" r:id="rId6"/>
    <p:sldId id="264" r:id="rId7"/>
    <p:sldId id="265" r:id="rId8"/>
    <p:sldId id="258" r:id="rId9"/>
    <p:sldId id="259" r:id="rId10"/>
    <p:sldId id="260" r:id="rId11"/>
    <p:sldId id="261" r:id="rId12"/>
    <p:sldId id="269" r:id="rId13"/>
    <p:sldId id="270" r:id="rId14"/>
    <p:sldId id="268" r:id="rId15"/>
    <p:sldId id="303" r:id="rId16"/>
    <p:sldId id="294" r:id="rId17"/>
    <p:sldId id="295" r:id="rId18"/>
    <p:sldId id="271" r:id="rId19"/>
    <p:sldId id="272" r:id="rId20"/>
    <p:sldId id="273" r:id="rId21"/>
    <p:sldId id="274" r:id="rId22"/>
    <p:sldId id="281" r:id="rId23"/>
    <p:sldId id="285" r:id="rId24"/>
    <p:sldId id="278" r:id="rId25"/>
    <p:sldId id="302" r:id="rId26"/>
    <p:sldId id="279" r:id="rId27"/>
    <p:sldId id="296" r:id="rId28"/>
    <p:sldId id="297" r:id="rId29"/>
    <p:sldId id="292" r:id="rId30"/>
    <p:sldId id="288" r:id="rId31"/>
    <p:sldId id="291" r:id="rId32"/>
    <p:sldId id="286" r:id="rId33"/>
    <p:sldId id="287" r:id="rId34"/>
    <p:sldId id="298" r:id="rId35"/>
    <p:sldId id="289" r:id="rId36"/>
    <p:sldId id="290" r:id="rId37"/>
    <p:sldId id="299" r:id="rId38"/>
    <p:sldId id="300" r:id="rId39"/>
    <p:sldId id="277" r:id="rId40"/>
    <p:sldId id="301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8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91079-EA4A-46FC-9697-485BF22CD76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FD143-3A94-4FB1-AE3B-4898886A7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2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FD143-3A94-4FB1-AE3B-4898886A739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35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CF72-AF1C-41FA-BBEC-19A72A5815AA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C224-2CD0-4EA7-BDB2-B3DC2F221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7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CF72-AF1C-41FA-BBEC-19A72A5815AA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C224-2CD0-4EA7-BDB2-B3DC2F221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26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CF72-AF1C-41FA-BBEC-19A72A5815AA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C224-2CD0-4EA7-BDB2-B3DC2F221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0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CF72-AF1C-41FA-BBEC-19A72A5815AA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C224-2CD0-4EA7-BDB2-B3DC2F221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3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CF72-AF1C-41FA-BBEC-19A72A5815AA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C224-2CD0-4EA7-BDB2-B3DC2F221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0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CF72-AF1C-41FA-BBEC-19A72A5815AA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C224-2CD0-4EA7-BDB2-B3DC2F221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1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CF72-AF1C-41FA-BBEC-19A72A5815AA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C224-2CD0-4EA7-BDB2-B3DC2F221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92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CF72-AF1C-41FA-BBEC-19A72A5815AA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C224-2CD0-4EA7-BDB2-B3DC2F221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6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CF72-AF1C-41FA-BBEC-19A72A5815AA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C224-2CD0-4EA7-BDB2-B3DC2F221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2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CF72-AF1C-41FA-BBEC-19A72A5815AA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C224-2CD0-4EA7-BDB2-B3DC2F221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3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3CF72-AF1C-41FA-BBEC-19A72A5815AA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C224-2CD0-4EA7-BDB2-B3DC2F221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36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3CF72-AF1C-41FA-BBEC-19A72A5815AA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4C224-2CD0-4EA7-BDB2-B3DC2F2213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2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Transformation of cultural and linguistic capital: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the struggle to be a ‘good’ student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4582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Yvonne Slough-</a:t>
            </a:r>
            <a:r>
              <a:rPr lang="en-US" dirty="0" err="1" smtClean="0"/>
              <a:t>Kuss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r"/>
            <a:r>
              <a:rPr lang="en-US" sz="2200" dirty="0" smtClean="0"/>
              <a:t>AIE Conference, Mumbai, October 11, 2014</a:t>
            </a:r>
          </a:p>
          <a:p>
            <a:pPr algn="r"/>
            <a:r>
              <a:rPr lang="en-US" sz="2200" dirty="0" smtClean="0"/>
              <a:t>Intercultural Understanding: Reflection, Responsibility and 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4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767" y="5409553"/>
            <a:ext cx="813233" cy="95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340907"/>
            <a:ext cx="731825" cy="854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782" y="2625500"/>
            <a:ext cx="576377" cy="67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76" y="2770521"/>
            <a:ext cx="457200" cy="53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9" y="313377"/>
            <a:ext cx="2133600" cy="249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300813"/>
            <a:ext cx="762000" cy="89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195843"/>
            <a:ext cx="854049" cy="997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27" y="4191000"/>
            <a:ext cx="860145" cy="100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213" y="3443243"/>
            <a:ext cx="15002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882741"/>
            <a:ext cx="1158849" cy="135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66756"/>
            <a:ext cx="1981200" cy="231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747593"/>
            <a:ext cx="1369771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57200" y="2285999"/>
            <a:ext cx="82628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b="1" dirty="0" smtClean="0">
                <a:solidFill>
                  <a:schemeClr val="bg1"/>
                </a:solidFill>
              </a:rPr>
              <a:t>Inequality</a:t>
            </a:r>
            <a:endParaRPr lang="en-US" sz="15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191000" y="609600"/>
            <a:ext cx="2743200" cy="2895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Symbolic Capital</a:t>
            </a:r>
            <a:endParaRPr lang="en-US" sz="36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9382"/>
            <a:ext cx="20955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525" y="236913"/>
            <a:ext cx="1200150" cy="1221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1825337"/>
            <a:ext cx="1177018" cy="1198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82" y="4785360"/>
            <a:ext cx="1200150" cy="1221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4329546"/>
            <a:ext cx="20955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46764"/>
            <a:ext cx="10477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67545"/>
            <a:ext cx="762000" cy="77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3791990"/>
            <a:ext cx="1352550" cy="1377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933" y="4343400"/>
            <a:ext cx="134710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722" y="706582"/>
            <a:ext cx="898071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992582"/>
            <a:ext cx="74839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718" y="5382491"/>
            <a:ext cx="1200150" cy="1221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450" y="3200400"/>
            <a:ext cx="881064" cy="897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4097483"/>
            <a:ext cx="1075398" cy="109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48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029200" y="76200"/>
            <a:ext cx="2743200" cy="2895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Symbolic Capital</a:t>
            </a:r>
            <a:endParaRPr lang="en-US" sz="36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20955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644958"/>
            <a:ext cx="1200150" cy="1221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410" y="4563216"/>
            <a:ext cx="1177018" cy="1198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157" y="4002578"/>
            <a:ext cx="1200150" cy="1221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1413164"/>
            <a:ext cx="20955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4876800"/>
            <a:ext cx="10477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07331"/>
            <a:ext cx="762000" cy="77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355" y="3941618"/>
            <a:ext cx="1352550" cy="1377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646" y="3108961"/>
            <a:ext cx="134710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594" y="5557058"/>
            <a:ext cx="898071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249" y="5490559"/>
            <a:ext cx="74839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727" y="3422987"/>
            <a:ext cx="1200150" cy="1221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236" y="5318760"/>
            <a:ext cx="881064" cy="897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103" y="4848650"/>
            <a:ext cx="1075398" cy="109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04800" y="2477631"/>
            <a:ext cx="861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b="1" dirty="0" smtClean="0">
                <a:solidFill>
                  <a:schemeClr val="bg1"/>
                </a:solidFill>
              </a:rPr>
              <a:t>Positioning</a:t>
            </a:r>
            <a:endParaRPr lang="en-US" sz="1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32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2200" y="990600"/>
            <a:ext cx="1752600" cy="17526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Cultural Capital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1676400"/>
            <a:ext cx="25146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   = Education</a:t>
            </a:r>
            <a:endParaRPr lang="en-US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038600" y="3200400"/>
            <a:ext cx="167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chemeClr val="bg1"/>
                </a:solidFill>
              </a:rPr>
              <a:t>?</a:t>
            </a:r>
            <a:endParaRPr lang="en-US" sz="9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14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137183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073" y="381000"/>
            <a:ext cx="137183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570" y="2286000"/>
            <a:ext cx="963006" cy="114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895600" y="2738733"/>
            <a:ext cx="228203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   = Education =</a:t>
            </a:r>
            <a:endParaRPr lang="en-US" sz="2400" b="1" dirty="0"/>
          </a:p>
        </p:txBody>
      </p:sp>
      <p:sp>
        <p:nvSpPr>
          <p:cNvPr id="24" name="Oval 23"/>
          <p:cNvSpPr/>
          <p:nvPr/>
        </p:nvSpPr>
        <p:spPr>
          <a:xfrm>
            <a:off x="5638800" y="1521766"/>
            <a:ext cx="2743200" cy="2895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Symbolic Capital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rot="20686400">
            <a:off x="35113" y="5817952"/>
            <a:ext cx="2959786" cy="66300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9667239"/>
              </a:avLst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o</a:t>
            </a:r>
            <a:r>
              <a:rPr lang="en-US" sz="5400" b="1" cap="none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ut</a:t>
            </a:r>
            <a:endParaRPr lang="en-US" sz="5400" b="1" cap="none" spc="150" dirty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76471" y="2117079"/>
            <a:ext cx="1924257" cy="6096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</a:t>
            </a:r>
            <a:endParaRPr lang="en-US" sz="54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Oval 1"/>
          <p:cNvSpPr/>
          <p:nvPr/>
        </p:nvSpPr>
        <p:spPr>
          <a:xfrm>
            <a:off x="3352800" y="4952999"/>
            <a:ext cx="1828800" cy="175260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Network</a:t>
            </a:r>
            <a:endParaRPr lang="en-US" sz="2400" b="1" dirty="0"/>
          </a:p>
        </p:txBody>
      </p:sp>
      <p:sp>
        <p:nvSpPr>
          <p:cNvPr id="15" name="Oval 14"/>
          <p:cNvSpPr/>
          <p:nvPr/>
        </p:nvSpPr>
        <p:spPr>
          <a:xfrm>
            <a:off x="5257800" y="4952999"/>
            <a:ext cx="1828800" cy="175260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Degree</a:t>
            </a:r>
            <a:endParaRPr lang="en-US" sz="2400" b="1" dirty="0"/>
          </a:p>
        </p:txBody>
      </p:sp>
      <p:sp>
        <p:nvSpPr>
          <p:cNvPr id="16" name="Oval 15"/>
          <p:cNvSpPr/>
          <p:nvPr/>
        </p:nvSpPr>
        <p:spPr>
          <a:xfrm>
            <a:off x="7162800" y="4952999"/>
            <a:ext cx="1828800" cy="175260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Money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8975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8194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International schools?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83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19200"/>
            <a:ext cx="4435449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5890146" y="4076855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4" name="Oval 3"/>
          <p:cNvSpPr/>
          <p:nvPr/>
        </p:nvSpPr>
        <p:spPr>
          <a:xfrm>
            <a:off x="2355376" y="54864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5257800" y="21336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6" name="Oval 5"/>
          <p:cNvSpPr/>
          <p:nvPr/>
        </p:nvSpPr>
        <p:spPr>
          <a:xfrm>
            <a:off x="5738884" y="55626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7" name="Oval 6"/>
          <p:cNvSpPr/>
          <p:nvPr/>
        </p:nvSpPr>
        <p:spPr>
          <a:xfrm>
            <a:off x="2465696" y="14478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8" name="Oval 7"/>
          <p:cNvSpPr/>
          <p:nvPr/>
        </p:nvSpPr>
        <p:spPr>
          <a:xfrm>
            <a:off x="2390633" y="23622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9" name="Oval 8"/>
          <p:cNvSpPr/>
          <p:nvPr/>
        </p:nvSpPr>
        <p:spPr>
          <a:xfrm>
            <a:off x="3352800" y="38100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10" name="Oval 9"/>
          <p:cNvSpPr/>
          <p:nvPr/>
        </p:nvSpPr>
        <p:spPr>
          <a:xfrm>
            <a:off x="5128146" y="3706091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11" name="Oval 10"/>
          <p:cNvSpPr/>
          <p:nvPr/>
        </p:nvSpPr>
        <p:spPr>
          <a:xfrm>
            <a:off x="5791200" y="29718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12" name="Oval 11"/>
          <p:cNvSpPr/>
          <p:nvPr/>
        </p:nvSpPr>
        <p:spPr>
          <a:xfrm>
            <a:off x="5715000" y="13716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13" name="Oval 12"/>
          <p:cNvSpPr/>
          <p:nvPr/>
        </p:nvSpPr>
        <p:spPr>
          <a:xfrm>
            <a:off x="3227696" y="48768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14" name="Oval 13"/>
          <p:cNvSpPr/>
          <p:nvPr/>
        </p:nvSpPr>
        <p:spPr>
          <a:xfrm>
            <a:off x="4503724" y="4489907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15" name="Oval 14"/>
          <p:cNvSpPr/>
          <p:nvPr/>
        </p:nvSpPr>
        <p:spPr>
          <a:xfrm>
            <a:off x="5334000" y="48006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16" name="Oval 15"/>
          <p:cNvSpPr/>
          <p:nvPr/>
        </p:nvSpPr>
        <p:spPr>
          <a:xfrm>
            <a:off x="2373573" y="44958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17" name="Oval 16"/>
          <p:cNvSpPr/>
          <p:nvPr/>
        </p:nvSpPr>
        <p:spPr>
          <a:xfrm>
            <a:off x="2495266" y="33528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352800" y="381000"/>
            <a:ext cx="2767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</a:t>
            </a:r>
            <a:r>
              <a:rPr lang="en-US" sz="4000" dirty="0" smtClean="0">
                <a:solidFill>
                  <a:schemeClr val="bg1"/>
                </a:solidFill>
              </a:rPr>
              <a:t>ocal ‘elite’</a:t>
            </a:r>
            <a:r>
              <a:rPr lang="en-US" sz="4000" dirty="0" smtClean="0"/>
              <a:t>’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5793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19200"/>
            <a:ext cx="4435449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5890146" y="4076855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4" name="Oval 3"/>
          <p:cNvSpPr/>
          <p:nvPr/>
        </p:nvSpPr>
        <p:spPr>
          <a:xfrm>
            <a:off x="2355376" y="54864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6" name="Oval 5"/>
          <p:cNvSpPr/>
          <p:nvPr/>
        </p:nvSpPr>
        <p:spPr>
          <a:xfrm>
            <a:off x="5738884" y="55626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7" name="Oval 6"/>
          <p:cNvSpPr/>
          <p:nvPr/>
        </p:nvSpPr>
        <p:spPr>
          <a:xfrm>
            <a:off x="2465696" y="14478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12" name="Oval 11"/>
          <p:cNvSpPr/>
          <p:nvPr/>
        </p:nvSpPr>
        <p:spPr>
          <a:xfrm>
            <a:off x="5715000" y="13716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13" name="Oval 12"/>
          <p:cNvSpPr/>
          <p:nvPr/>
        </p:nvSpPr>
        <p:spPr>
          <a:xfrm>
            <a:off x="3227696" y="48768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14" name="Oval 13"/>
          <p:cNvSpPr/>
          <p:nvPr/>
        </p:nvSpPr>
        <p:spPr>
          <a:xfrm>
            <a:off x="4503724" y="4489907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15" name="Oval 14"/>
          <p:cNvSpPr/>
          <p:nvPr/>
        </p:nvSpPr>
        <p:spPr>
          <a:xfrm>
            <a:off x="5257800" y="48768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16" name="Oval 15"/>
          <p:cNvSpPr/>
          <p:nvPr/>
        </p:nvSpPr>
        <p:spPr>
          <a:xfrm>
            <a:off x="2373573" y="44958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17" name="Oval 16"/>
          <p:cNvSpPr/>
          <p:nvPr/>
        </p:nvSpPr>
        <p:spPr>
          <a:xfrm>
            <a:off x="2495266" y="33528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133601" y="381000"/>
            <a:ext cx="5105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i</a:t>
            </a:r>
            <a:r>
              <a:rPr lang="en-US" sz="4000" dirty="0" smtClean="0">
                <a:solidFill>
                  <a:schemeClr val="bg1"/>
                </a:solidFill>
              </a:rPr>
              <a:t>nternationally mobile</a:t>
            </a:r>
            <a:r>
              <a:rPr lang="en-US" sz="4000" dirty="0" smtClean="0"/>
              <a:t>’</a:t>
            </a:r>
            <a:endParaRPr lang="en-US" sz="4000" dirty="0"/>
          </a:p>
        </p:txBody>
      </p:sp>
      <p:sp>
        <p:nvSpPr>
          <p:cNvPr id="19" name="Oval 18"/>
          <p:cNvSpPr/>
          <p:nvPr/>
        </p:nvSpPr>
        <p:spPr>
          <a:xfrm>
            <a:off x="5260038" y="2129051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20" name="Oval 19"/>
          <p:cNvSpPr/>
          <p:nvPr/>
        </p:nvSpPr>
        <p:spPr>
          <a:xfrm>
            <a:off x="4884724" y="35814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21" name="Oval 20"/>
          <p:cNvSpPr/>
          <p:nvPr/>
        </p:nvSpPr>
        <p:spPr>
          <a:xfrm>
            <a:off x="3303896" y="3695855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22" name="Oval 21"/>
          <p:cNvSpPr/>
          <p:nvPr/>
        </p:nvSpPr>
        <p:spPr>
          <a:xfrm>
            <a:off x="5738884" y="300137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23" name="Oval 22"/>
          <p:cNvSpPr/>
          <p:nvPr/>
        </p:nvSpPr>
        <p:spPr>
          <a:xfrm>
            <a:off x="2371299" y="23622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894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62200" y="990600"/>
            <a:ext cx="4572000" cy="472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</a:rPr>
              <a:t>Cultural Capital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43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429000" y="990600"/>
            <a:ext cx="4572000" cy="472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‘Rules of the game’ 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              Linguistic Capital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3106" y="685800"/>
            <a:ext cx="26386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Cultural Capital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5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smtClean="0">
                <a:solidFill>
                  <a:schemeClr val="bg1"/>
                </a:solidFill>
              </a:rPr>
              <a:t>…there </a:t>
            </a:r>
            <a:r>
              <a:rPr lang="en-US" sz="3600" dirty="0">
                <a:solidFill>
                  <a:schemeClr val="bg1"/>
                </a:solidFill>
              </a:rPr>
              <a:t>are large parts of the world where the ‘IB World School’ is a solitary one [where] an IB education has the possibility of becoming a status symbol and powerful ‘brand’… creating a route for elites to pursue individualistic </a:t>
            </a:r>
            <a:r>
              <a:rPr lang="en-US" sz="3600" dirty="0" smtClean="0">
                <a:solidFill>
                  <a:schemeClr val="bg1"/>
                </a:solidFill>
              </a:rPr>
              <a:t>advantage… </a:t>
            </a:r>
          </a:p>
          <a:p>
            <a:pPr algn="just"/>
            <a:endParaRPr lang="en-US" sz="3600" dirty="0" smtClean="0">
              <a:solidFill>
                <a:schemeClr val="bg1"/>
              </a:solidFill>
            </a:endParaRPr>
          </a:p>
          <a:p>
            <a:pPr algn="r"/>
            <a:r>
              <a:rPr lang="en-US" sz="3600" dirty="0" smtClean="0">
                <a:solidFill>
                  <a:schemeClr val="bg1"/>
                </a:solidFill>
              </a:rPr>
              <a:t>(</a:t>
            </a:r>
            <a:r>
              <a:rPr lang="en-US" sz="3600" dirty="0" err="1">
                <a:solidFill>
                  <a:schemeClr val="bg1"/>
                </a:solidFill>
              </a:rPr>
              <a:t>Bunnell</a:t>
            </a:r>
            <a:r>
              <a:rPr lang="en-US" sz="3600" dirty="0" smtClean="0">
                <a:solidFill>
                  <a:schemeClr val="bg1"/>
                </a:solidFill>
              </a:rPr>
              <a:t>, 2011:173)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eg;base64,/9j/4AAQSkZJRgABAQAAAQABAAD/2wCEAAkGBggGEBMRBxAQDQ8UEA0QEBISERoRFhATFBYVFBQRFR4YJygeGRovJRUVHzsgJCcqLS44FSExNTAqNSYrLCkBCQoKDgwOGg8PGTUgHyQqNTQsKiwsNS8sLCwsNTUvLCwpLCw1LCwpLCw1LCw0KSwsLDUsLCksLiksLCwtLC8sNf/AABEIAMIBAwMBIgACEQEDEQH/xAAZAAEBAQEBAQAAAAAAAAAAAAAABAUBAwL/xABGEAABAwECCAkIBwcFAAAAAAAAAQIDBAUREhQhMTNUlLMTQVFhcpOy0eIiIzI0cXOBhBVSU3Sx0tNCQ2JjgpGhkqKjwfD/xAAaAQEBAQEAAwAAAAAAAAAAAAAAAQMCBAUG/8QALBEBAAEBBAoCAwEBAQAAAAAAAAERAgMxsRITIVFSYYGRodFBcTJCweHwIv/aAAwDAQACEQMRAD8AwwAepfBgNGOyouBZLUVEcSPVyNYrXPd5KqiuuambJn5/7fGJUOtN6mTuLRrqrX/TCEF2JUOtN6mTuGJUOtN6mTuFE1c8u8IQXYlQ603qZO4YlQ603qZO4UNXPLvCEF2JUOtN6mTuGJUOtN6mTuFDVzy7whBdiVDrTepk7hiVDrTepk7hQ1c8u8IQXYlQ603qZO4YlQ603qZO4UNXPLvCEF2JUOtN6mTuGJUOtN6mTuFDVzy7whBpSWXSRta51Uy56OVvmpP2VVq8XKh54lQ603qZO4aKzdWo3d4QguxKh1pvUydwxKh1pvUydwomrnl3hCC7EqHWm9TJ3DEqHWm9TJ3Chq55d4QguxKh1pvUydwxKh1pvUydwoaueXeEILsSodab1MncMSodab1MncKGrnl3hCC7EqHWm9TJ3DEqHWm9TJ3Chq55d4QguxKh1pvUydwxKh1pvUydwoaueXeEILLRs5tAkbo5WTtkYrmuZel1y3K1UXKi8xGSYo5tWZszSQAByHDpwKurdDT+7m30hEW1uhp/dzb6QiLLu8x6RkAAjMAAAAAAAAAAAAAW1mhp+jPvXERbWaGn6M+9cRFlpeY9IyAARmAAAAAAAAAAAAALKvQQfMdsjLKvQQfMdsjLLS8x6RkAAjMOHTgVdW6Gn93NvpCItrdDT+7m30hEWXd5j0jIABGYAAAAAAAAAAAAAtrNDT9GfeuIi2s0NP0Z964iLLS8x6RkAAjMAAAAAAAAAAAAAWVegg+Y7ZGWVegg+Y7ZGWWl5j0jIABGYcOnAq6t0NP7ubfSERqyPo2wQY0yV64E1yslbGl3CvyXKx2X4nhw1lfY1G0s/SOphtbsxM4/EZIQXcLZX2NRtLP0hwtlfY1G0s/SJTm40Y4o8+kIKbRgip5LoMJGqyB6I5UcqYcbH3KqIiL6XIhMSdjmYpNAAByAAAAAAAAtrNDT9GfeuIi2s0NP0Z964iLLS8x6RkAAjMAAAAAAAABbSQ0iROkq2yPukjjajJGx+k17lVb2uv8ARTkO8NZX2NRtLP0i0aaGysyhBdw1lfY1G0s/SHDWV9jUbSz9IU5mjG+PPp81egg+Y7ZGaNpugdFBizXsbdPke9Hrfh5cqNb+BnCVvPy6RkAAjIOHTgVdW6Gn93NvpCI05qKpqYadaeOSREZMiqxjnIi8LJkyIRTUNVTpfPFIxua90bmpfyXqhZhreWZrWnxGTxCAIRistX02+4o9xERllq+m33FHuIiMs4u7z8p+wAEcAAAAAAAAq2s0NP0Z964iNCuglZBTq9rkTBmyq1UTSOM4stLyNvSMnQARkAAAAAAAAsZ6q/7xBu5iMsZ6q/7xBu5iMstLeEfQAUpZde7KkEypxead3EcxEzg+6vQQfMdsjNC0YJaeGBJ2uYt063OarV9PkUzyy7vNlrpGQACMg4dLrOWONkz3xslVrYsFHoqomE9EVcioIdWbOlNCre5sNPgqqebm4/50gpnudBPhKq+r8f8AGfdqzJPHTqjGR+bl8liKiaWTlVTypdBP8v2zr56fxv8AvTl/EYQ4dQ5eM1bWpGvRskCq7BgokmaqZWKsMaNcnKxciX8S5FzpflGus7YKmPhPQdBRxyJyxvgia78b/aiGXPC6nc5j87XOavtaty/gdWsW17EVrG98AA5YgAAAACmipEqcJ0zuDiYiLI+69UvyNa1ONy5kTmVVuRFVPR1qyRZLPTFm5r2r5x3O5/pL7EuTmFYqwRRRt428O/nc9VRv9mo3/U7lIi4YNZnQ2Q1am0q2OKBWTSoqtnvVJHIq+cdny5TxZUwWh5NdgxvX0Z2twcv81G5HN/iRMJM/lZj5rNDT9GfeuIizLq3bmJ37Iyfc8ElK5zJkwXNVUcnIqfj7T4LateHhikX0kw4HLypGjXMVfg/B9kaERzLO1FJ2AADgAAAAtsi6N6yLcvBMfMiLlRXNuSO/mwnMEOrMVmiiqpEoqZWvW+XGIeEbdkj83LcxV43Z704s2e+7KLWqrqZ6uyrjEN6rx+bmykJZd3lJpTcOzfBTRtuR6VMtyr6a8ZnOzfBS+3PWZemo+Ej8J+4/rtaqup6e/Llqu00gNZ9YlLTQXxRS3rVLfI1XKnlNyJcqElrxMhqJWxIjWpI9GomZEvzIWXd7Z/au7JIADlgGhZsEtRFO2BrnuwYFua1XLdwiZbkM8I5W5luLDuzNJq0LTglp46ds7XMdwcuRzVaulk4lPOl0E/y/bO1yqsVPfl83NvpDlLoJ/l+2X56fxr+/T+PClqpqF7ZKZyse1b2uS5bluu4/aeSAIcsK7KNOaBampiY39qOgS/kTgYr1XmRL1+BDWTpUyPe3M6SR6f1OVf8As1LQliokRWKjppKakYl37mNYI0df/G5L0u4kVeNUuxjq02vdkzHMABywAAAAAFlo+WkL0zLAxvxjVY1T/ai/1IRllHLFMxYapUY1XYcb1zRSXIi4V2XAVERFuzYLV4lRfCppZqN2DO1Wrcipxo5FzOaqZHJzpkLO9pbiv/qFVdK99PTNct6NbUYKcl8rryAtrNDT9GfeuPijoVnTDnXgoEW50ipnX6jE/bfzJ7VuTKJ2y6txNq1SN0ZPubzdNGi53SzyJ0URjEX+7Xp/SRHvW1WNvvamAxERkbL78BjcjW868arxqqrxngJcW5iZ2AAI4AAALbL8vhWJnfTyonOrFbNd/wAakR9wTyUzmvhXBc1zXNXkVFvQQ7szSaqWeqv+8QbuY8KWrmonYVO7AdgvbenI5Fa5MvMqoaNWlO6mc+lua11REqx8cTsCW9vO3LkXkyLlTLknU7HdutmYpPw4ub4KX256zL01IHZvgpfbnrMvTUnw5j8J+4/r2moqmqpoFp45JERapFVjHOuXCbkW5Dxt1FSpmvyedf8AidqnObT09yqmWq7TSDOWXd5MUp9ZAAOWAcOnArUmqlp4adEZG7yJlvfGjl0snKTSWjJI1WI2JjXYOFgRo1VwVvTKh91uhp/dzb6QiOplrbtzE0r8RkBAEOWKy1fTb7ij3ERGWWr6bfcUe4iIyzi7vPyn7AARwAAAAABRBaFRTtwWqjmXquA9qSMRVzqiORURedLlJwHUTMYNeqtBWQwK2KBFVs37pHXecdmR16f4M2oqpqtb6hyvVEuS/M1ORqZkTmQorNDT9GfeuIizLS9tTM0r8RkAAjEAAAAAAABYz1V/3iDdzEZYz1V/3iDdzEZZaW8I+nC6S1pZlV0rIHOXOqwtvVeVSIEq5i1MYNC0ZlnhgVUa3JUZGtRqemnEhnllXoIPmO2Rll3eTW10jIABGQcOnArWkoJauCBY1jREZMnlzRxrpX8T3Iq+08Poap+tT7VB+c5W6Gn93NvpCI6mja3Nmu2PiPnl9Lvoap+tT7VB+cfQ1T9an2qD85CCbHFbG7z/AIste5JERFa66Klaqtcj0vbDG1yIrb0XKipkXiIwCTtc2prMyAAOQAAAAAAAFtZoafoz71xEW1mhp+jPvXERZaXmPSMgAEZgAAAAAAANCjgWqgeyN0aO4aF1z5WRXojJUVUw1S/OmblPn6GqfrU+1QfnIQWsNNKzMRWPK76GqfrU+1QfnH0NU/Wp9qg/OQgbCtjd5/xo2nTvpooGyK1VunXyXtkT0+Viqn+TOLKvQQfMdsjErefl0jIABGQcOnAq6t0NP7ubfSERbW6Gn93NvpCIsu7zHpGQACMwAAAAAAAAAAAABbWaGn6M+9cRFtZoafoz71xEWWl5j0jIABGYAAAAAAAAAAAAAsq9BB8x2yMsq9BB8x2yMstLzHpGQACMw4dOBV1boaf3c2+kIi2t0NP7ubfSERZd3mPSMgAEZgAAAAAAAAAAAAC2s0NP0Z964iLazQ0/Rn3riIstLzHpGQACMwAAAAAAAAAAAABZV6CD5jtkZZV6CD5jtkZZaXmPSMgAEZgAA0+Es6pgibNJJHKzhGrdGj2q1znOTjRUXL/7j8cXs7WJNn8ZEC1azbrjELcXs7WJNn8YxeztYk2fxkQFY3JpRwx59rcXs7WJNn8YxeztYk2fxkQFeRpRwx59rcXs7WJNn8YxeztYk2fxkQFY3GlHDHn2txeztYk2fxjF7O1iTZ/GRAVjcaUcMefa3F7O1iTZ/GMXs7WJNn8ZEBWNxpRwx59rcXs7WJNn8YxeztYk2fxkQFY3GlHDHn205ls+VkbOGemAj0v4DPhOV31+c8cXs7WJNn8ZEBXks264xHn2txeztYk2fxjF7O1iTZ/GRAV5JpRwx59rcXs7WJNn8YxeztYk2fxkQFY3GlHDHn2txeztYk2fxjF7O1iTZ/GRAVjcaUcMefa3F7O1iTZ/GMXs7WJNn8ZEBWNxpRwx59rcXs7WJNn8YxeztYk2fxkQFY3GlHDHn2txeztYk2fxjF7O1iTZ/GRAV5GlHDHn2vtOajcyFlCr3oxj8Nz2o29zlvW5EVchAASZq5tWtKagADkAAAAAAAAAAAAAAAAAAAAAAAAAAAAAAAAAAAAAAAAAAAA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6" name="Picture 4" descr="http://soccertrainingcentral.com/wp-content/uploads/2013/03/soccer_field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99FF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457200"/>
            <a:ext cx="83312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48314" y="2667000"/>
            <a:ext cx="704737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Rules of the game</a:t>
            </a:r>
            <a:endParaRPr lang="en-US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425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soccertrainingcentral.com/wp-content/uploads/2013/03/soccer_field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873" y="644236"/>
            <a:ext cx="3509819" cy="263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soccertrainingcentral.com/wp-content/uploads/2013/03/soccer_field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609109"/>
            <a:ext cx="3509819" cy="263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soccertrainingcentral.com/wp-content/uploads/2013/03/soccer_field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81" y="3581400"/>
            <a:ext cx="3509819" cy="263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soccertrainingcentral.com/wp-content/uploads/2013/03/soccer_field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99FF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80" y="609600"/>
            <a:ext cx="3509819" cy="263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382813" y="1360253"/>
            <a:ext cx="225895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Rules</a:t>
            </a:r>
            <a:endParaRPr lang="en-US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74555" y="4325126"/>
            <a:ext cx="191430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 CENA" panose="02000000000000000000" pitchFamily="2" charset="0"/>
              </a:rPr>
              <a:t>Rules</a:t>
            </a:r>
            <a:endParaRPr lang="en-US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 CENA" panose="02000000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68808" y="1362761"/>
            <a:ext cx="292580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anose="04020705040A02060702" pitchFamily="82" charset="0"/>
              </a:rPr>
              <a:t>Rules</a:t>
            </a:r>
            <a:endParaRPr lang="en-US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19979" y="4297417"/>
            <a:ext cx="190468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 DECODE" panose="02000000000000000000" pitchFamily="2" charset="0"/>
              </a:rPr>
              <a:t>Rules</a:t>
            </a:r>
            <a:endParaRPr lang="en-US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 DECOD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90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http://soccertrainingcentral.com/wp-content/uploads/2013/03/soccer_fiel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234219" cy="6175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58172" y="990600"/>
            <a:ext cx="225895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Rules</a:t>
            </a:r>
            <a:endParaRPr lang="en-US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3" name="Picture 4" descr="http://soccertrainingcentral.com/wp-content/uploads/2013/03/soccer_field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63220"/>
            <a:ext cx="5414819" cy="406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191657" y="2514600"/>
            <a:ext cx="225895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Rules</a:t>
            </a:r>
            <a:endParaRPr lang="en-US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4" descr="http://soccertrainingcentral.com/wp-content/uploads/2013/03/soccer_field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99FF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86200"/>
            <a:ext cx="2702461" cy="202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5327154" y="4038600"/>
            <a:ext cx="225895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Rules</a:t>
            </a:r>
            <a:endParaRPr lang="en-US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742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soccertrainingcentral.com/wp-content/uploads/2013/03/soccer_field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99FF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267200"/>
            <a:ext cx="2702461" cy="202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399" y="914400"/>
            <a:ext cx="76554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International Baccalaureate (IB)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Middle Years Programme (MYP)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Personal Project (PP):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Journal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Product/Process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Exhibition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Report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9400" y="4876800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Field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43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1.gstatic.com/images?q=tbn:ANd9GcRw18cOmt1K0eP-ik3AsQjiW8mWTOsgjfAFcTOBoAQogRM6dMZMiw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538" y="3450249"/>
            <a:ext cx="2852862" cy="284018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838200" y="304800"/>
            <a:ext cx="2971800" cy="28956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Cultural Capital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5181600" y="304800"/>
            <a:ext cx="2971800" cy="28956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Linguistic Capital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03964" y="713831"/>
            <a:ext cx="83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>
                <a:solidFill>
                  <a:schemeClr val="bg1"/>
                </a:solidFill>
              </a:rPr>
              <a:t>+</a:t>
            </a:r>
            <a:endParaRPr lang="en-US" sz="1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4256782"/>
            <a:ext cx="26254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>
                <a:solidFill>
                  <a:schemeClr val="bg1"/>
                </a:solidFill>
              </a:rPr>
              <a:t>Time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  Pedagogic work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3873604"/>
            <a:ext cx="83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51764" y="4239161"/>
            <a:ext cx="2625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Scholastic Capital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0436" y="4010561"/>
            <a:ext cx="33943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chemeClr val="bg1"/>
                </a:solidFill>
              </a:rPr>
              <a:t>(        )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12503" y="6400800"/>
            <a:ext cx="2750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Bourdieu&amp;Passeron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1990)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60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1.gstatic.com/images?q=tbn:ANd9GcRw18cOmt1K0eP-ik3AsQjiW8mWTOsgjfAFcTOBoAQogRM6dMZMiw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575" y="3658737"/>
            <a:ext cx="2852862" cy="284018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81200" y="1068854"/>
            <a:ext cx="20146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>
                <a:solidFill>
                  <a:schemeClr val="bg1"/>
                </a:solidFill>
              </a:rPr>
              <a:t>&lt;</a:t>
            </a:r>
            <a:r>
              <a:rPr lang="en-US" sz="12000" dirty="0" smtClean="0">
                <a:solidFill>
                  <a:schemeClr val="bg1"/>
                </a:solidFill>
              </a:rPr>
              <a:t>G</a:t>
            </a:r>
            <a:endParaRPr lang="en-US" sz="120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08764" y="4415972"/>
            <a:ext cx="2625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Scholastic Capital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77788" y="4191000"/>
            <a:ext cx="20146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>
                <a:solidFill>
                  <a:schemeClr val="bg1"/>
                </a:solidFill>
              </a:rPr>
              <a:t>&gt;G</a:t>
            </a:r>
            <a:endParaRPr lang="en-US" sz="12000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055" y="838200"/>
            <a:ext cx="227647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25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3661562" y="3350567"/>
            <a:ext cx="228203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   = Education =</a:t>
            </a:r>
            <a:endParaRPr lang="en-US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248400" y="2796570"/>
            <a:ext cx="205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i="1" dirty="0">
                <a:solidFill>
                  <a:srgbClr val="FF0000"/>
                </a:solidFill>
              </a:rPr>
              <a:t>a</a:t>
            </a:r>
            <a:r>
              <a:rPr lang="en-US" sz="9600" i="1" dirty="0" smtClean="0">
                <a:solidFill>
                  <a:srgbClr val="FF0000"/>
                </a:solidFill>
              </a:rPr>
              <a:t>t?</a:t>
            </a:r>
            <a:endParaRPr lang="en-US" sz="9600" i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1"/>
          <a:stretch/>
        </p:blipFill>
        <p:spPr bwMode="auto">
          <a:xfrm>
            <a:off x="958477" y="928048"/>
            <a:ext cx="2165723" cy="250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98"/>
          <a:stretch/>
        </p:blipFill>
        <p:spPr bwMode="auto">
          <a:xfrm>
            <a:off x="914400" y="3944203"/>
            <a:ext cx="2286000" cy="2611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566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How and why do students use specific discursive strategies when positioning themselves as ‘good’ students?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2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752600"/>
            <a:ext cx="8153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Case </a:t>
            </a:r>
            <a:r>
              <a:rPr lang="en-US" sz="4000" dirty="0" smtClean="0">
                <a:solidFill>
                  <a:schemeClr val="bg1"/>
                </a:solidFill>
              </a:rPr>
              <a:t>Study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Critical Discourse Analysis </a:t>
            </a:r>
            <a:r>
              <a:rPr lang="en-US" sz="2400" dirty="0" smtClean="0">
                <a:solidFill>
                  <a:schemeClr val="bg1"/>
                </a:solidFill>
              </a:rPr>
              <a:t>(Fairclough, 2003)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Qualitative - Interpretive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IB </a:t>
            </a:r>
            <a:r>
              <a:rPr lang="en-US" sz="4000" dirty="0">
                <a:solidFill>
                  <a:schemeClr val="bg1"/>
                </a:solidFill>
              </a:rPr>
              <a:t>MYP </a:t>
            </a:r>
          </a:p>
          <a:p>
            <a:r>
              <a:rPr lang="en-US" sz="4000" dirty="0">
                <a:solidFill>
                  <a:schemeClr val="bg1"/>
                </a:solidFill>
              </a:rPr>
              <a:t>International School of Eastern </a:t>
            </a:r>
            <a:r>
              <a:rPr lang="en-US" sz="4000" dirty="0" smtClean="0">
                <a:solidFill>
                  <a:schemeClr val="bg1"/>
                </a:solidFill>
              </a:rPr>
              <a:t>Europe</a:t>
            </a:r>
          </a:p>
          <a:p>
            <a:pPr algn="r"/>
            <a:r>
              <a:rPr lang="en-US" sz="2400" i="1" dirty="0" smtClean="0">
                <a:solidFill>
                  <a:schemeClr val="bg1"/>
                </a:solidFill>
              </a:rPr>
              <a:t>(pseudonym)</a:t>
            </a:r>
            <a:endParaRPr lang="en-US" sz="2400" i="1" dirty="0">
              <a:solidFill>
                <a:schemeClr val="bg1"/>
              </a:solidFill>
            </a:endParaRPr>
          </a:p>
          <a:p>
            <a:r>
              <a:rPr lang="en-US" sz="4000" dirty="0" smtClean="0">
                <a:solidFill>
                  <a:schemeClr val="bg1"/>
                </a:solidFill>
              </a:rPr>
              <a:t>25 PP Reports</a:t>
            </a:r>
          </a:p>
        </p:txBody>
      </p:sp>
    </p:spTree>
    <p:extLst>
      <p:ext uri="{BB962C8B-B14F-4D97-AF65-F5344CB8AC3E}">
        <p14:creationId xmlns:p14="http://schemas.microsoft.com/office/powerpoint/2010/main" val="212490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Phase 1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&lt;</a:t>
            </a:r>
            <a:r>
              <a:rPr lang="en-US" dirty="0" smtClean="0">
                <a:solidFill>
                  <a:schemeClr val="bg1"/>
                </a:solidFill>
              </a:rPr>
              <a:t>Good </a:t>
            </a:r>
            <a:r>
              <a:rPr lang="en-US" dirty="0">
                <a:solidFill>
                  <a:schemeClr val="bg1"/>
                </a:solidFill>
              </a:rPr>
              <a:t>and </a:t>
            </a:r>
            <a:r>
              <a:rPr lang="en-US" dirty="0" smtClean="0">
                <a:solidFill>
                  <a:schemeClr val="bg1"/>
                </a:solidFill>
              </a:rPr>
              <a:t>&gt;Good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153400" cy="144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Rules: guidelines and rubric</a:t>
            </a:r>
          </a:p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Language: register and proficiency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FF00"/>
                </a:solidFill>
              </a:rPr>
              <a:t>Patterns?</a:t>
            </a:r>
          </a:p>
        </p:txBody>
      </p:sp>
    </p:spTree>
    <p:extLst>
      <p:ext uri="{BB962C8B-B14F-4D97-AF65-F5344CB8AC3E}">
        <p14:creationId xmlns:p14="http://schemas.microsoft.com/office/powerpoint/2010/main" val="18203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363682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solidFill>
                  <a:schemeClr val="bg1"/>
                </a:solidFill>
              </a:rPr>
              <a:t>…the </a:t>
            </a:r>
            <a:r>
              <a:rPr lang="en-US" sz="3600" dirty="0">
                <a:solidFill>
                  <a:schemeClr val="bg1"/>
                </a:solidFill>
              </a:rPr>
              <a:t>educational system and its modern nobility only contribute to disguise, and thus legitimize, in a more subtle way the arbitrariness of the distribution of powers and </a:t>
            </a:r>
            <a:r>
              <a:rPr lang="en-US" sz="3600" dirty="0" smtClean="0">
                <a:solidFill>
                  <a:schemeClr val="bg1"/>
                </a:solidFill>
              </a:rPr>
              <a:t>privileges…</a:t>
            </a:r>
          </a:p>
          <a:p>
            <a:pPr algn="r"/>
            <a:endParaRPr lang="en-US" sz="3600" dirty="0">
              <a:solidFill>
                <a:schemeClr val="bg1"/>
              </a:solidFill>
            </a:endParaRPr>
          </a:p>
          <a:p>
            <a:pPr algn="r"/>
            <a:r>
              <a:rPr lang="en-US" sz="3600" dirty="0" smtClean="0">
                <a:solidFill>
                  <a:schemeClr val="bg1"/>
                </a:solidFill>
              </a:rPr>
              <a:t>(</a:t>
            </a:r>
            <a:r>
              <a:rPr lang="en-US" sz="3600" dirty="0" err="1" smtClean="0">
                <a:solidFill>
                  <a:schemeClr val="bg1"/>
                </a:solidFill>
              </a:rPr>
              <a:t>Bourdieu&amp;Passeron</a:t>
            </a:r>
            <a:r>
              <a:rPr lang="en-US" sz="3600" dirty="0" smtClean="0">
                <a:solidFill>
                  <a:schemeClr val="bg1"/>
                </a:solidFill>
              </a:rPr>
              <a:t>, 1990:x)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73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‘mapping the field’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2200" dirty="0" smtClean="0">
                <a:solidFill>
                  <a:schemeClr val="bg1"/>
                </a:solidFill>
              </a:rPr>
              <a:t>(</a:t>
            </a:r>
            <a:r>
              <a:rPr lang="en-US" sz="2200" dirty="0" err="1" smtClean="0">
                <a:solidFill>
                  <a:schemeClr val="bg1"/>
                </a:solidFill>
              </a:rPr>
              <a:t>Bourdieu&amp;Wacquant</a:t>
            </a:r>
            <a:r>
              <a:rPr lang="en-US" sz="2200" dirty="0" smtClean="0">
                <a:solidFill>
                  <a:schemeClr val="bg1"/>
                </a:solidFill>
              </a:rPr>
              <a:t>, 1992)</a:t>
            </a:r>
            <a:endParaRPr lang="en-US" sz="22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953974"/>
              </p:ext>
            </p:extLst>
          </p:nvPr>
        </p:nvGraphicFramePr>
        <p:xfrm>
          <a:off x="533402" y="2116880"/>
          <a:ext cx="8077196" cy="3750520"/>
        </p:xfrm>
        <a:graphic>
          <a:graphicData uri="http://schemas.openxmlformats.org/drawingml/2006/table">
            <a:tbl>
              <a:tblPr firstRow="1" firstCol="1" bandRow="1"/>
              <a:tblGrid>
                <a:gridCol w="1511344"/>
                <a:gridCol w="1659796"/>
                <a:gridCol w="1511344"/>
                <a:gridCol w="1734916"/>
                <a:gridCol w="1659796"/>
              </a:tblGrid>
              <a:tr h="6171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20 - register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21,24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</a:tr>
              <a:tr h="6171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5,7,8,18,19,23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</a:tr>
              <a:tr h="6978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6,13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‘had to play’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22 – dominant discourse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</a:tr>
              <a:tr h="6978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1 - proficiency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3, 9,10,11,12,15,16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14, 17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‘changed topics’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</a:tr>
              <a:tr h="6171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2,25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4 - guidelines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</a:tr>
              <a:tr h="503379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-C/-</a:t>
                      </a: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                                                                                                                                                         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+C/+L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57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1295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I see what you did...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you picked a good one and a bad one.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057400" y="2743200"/>
            <a:ext cx="4953000" cy="3505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sz="3200" dirty="0"/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Topic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Motivation</a:t>
            </a:r>
            <a:endParaRPr lang="en-US" sz="32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Help</a:t>
            </a: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&lt;</a:t>
            </a:r>
            <a:r>
              <a:rPr lang="en-US" sz="3200" dirty="0" smtClean="0">
                <a:solidFill>
                  <a:schemeClr val="bg1"/>
                </a:solidFill>
              </a:rPr>
              <a:t>G R:12 &gt;G R:24</a:t>
            </a:r>
            <a:endParaRPr lang="en-US" sz="3200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4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</a:t>
            </a:r>
            <a:r>
              <a:rPr lang="en-US" dirty="0" smtClean="0">
                <a:solidFill>
                  <a:schemeClr val="bg1"/>
                </a:solidFill>
              </a:rPr>
              <a:t>abitus?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838200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Phase 2: Interviews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77" y="2057400"/>
            <a:ext cx="2165723" cy="296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4400" y="5498068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R:12 – S:1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33600"/>
            <a:ext cx="2286000" cy="2974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515100" y="5498068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R:24 – S:2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58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Phase 3: Critical Discourse Analysis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053175"/>
              </p:ext>
            </p:extLst>
          </p:nvPr>
        </p:nvGraphicFramePr>
        <p:xfrm>
          <a:off x="685800" y="2034540"/>
          <a:ext cx="7772400" cy="4061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0800"/>
                <a:gridCol w="25146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Major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</a:rPr>
                        <a:t> types of text meaning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Data</a:t>
                      </a:r>
                    </a:p>
                    <a:p>
                      <a:pPr algn="l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collection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Data </a:t>
                      </a:r>
                    </a:p>
                    <a:p>
                      <a:pPr algn="l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Analysis</a:t>
                      </a:r>
                    </a:p>
                    <a:p>
                      <a:pPr algn="l"/>
                      <a:endParaRPr 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Action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Official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Documents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Student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workbook</a:t>
                      </a:r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Representation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Artifacts</a:t>
                      </a:r>
                    </a:p>
                    <a:p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Representation of social events-report</a:t>
                      </a:r>
                      <a:endParaRPr lang="en-US" sz="24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Identification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Interviews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Habitus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05400" y="12192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(Fairclough, 2003)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0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950447"/>
              </p:ext>
            </p:extLst>
          </p:nvPr>
        </p:nvGraphicFramePr>
        <p:xfrm>
          <a:off x="762000" y="533400"/>
          <a:ext cx="7772400" cy="1066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0800"/>
                <a:gridCol w="2514600"/>
                <a:gridCol w="2667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Action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Official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Documents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Student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workbook</a:t>
                      </a:r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983115"/>
              </p:ext>
            </p:extLst>
          </p:nvPr>
        </p:nvGraphicFramePr>
        <p:xfrm>
          <a:off x="838200" y="1905000"/>
          <a:ext cx="7696200" cy="4546773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438400"/>
                <a:gridCol w="2590800"/>
                <a:gridCol w="2667000"/>
              </a:tblGrid>
              <a:tr h="51249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Interpretation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&lt;Good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&gt;Good</a:t>
                      </a:r>
                      <a:endParaRPr lang="en-US" sz="2400" dirty="0"/>
                    </a:p>
                  </a:txBody>
                  <a:tcPr/>
                </a:tc>
              </a:tr>
              <a:tr h="51249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Style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This is fun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This is a resource</a:t>
                      </a:r>
                      <a:endParaRPr lang="en-US" b="1" dirty="0"/>
                    </a:p>
                  </a:txBody>
                  <a:tcPr/>
                </a:tc>
              </a:tr>
              <a:tr h="51249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‘Personal’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More personal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More academic</a:t>
                      </a:r>
                      <a:endParaRPr lang="en-US" b="1" dirty="0"/>
                    </a:p>
                  </a:txBody>
                  <a:tcPr/>
                </a:tc>
              </a:tr>
              <a:tr h="66520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‘Project’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 like other school assignments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Difficult school assignment</a:t>
                      </a:r>
                      <a:endParaRPr lang="en-US" b="1" dirty="0"/>
                    </a:p>
                  </a:txBody>
                  <a:tcPr/>
                </a:tc>
              </a:tr>
              <a:tr h="66520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‘Report’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Narrative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Narrative strategies within a report</a:t>
                      </a:r>
                      <a:endParaRPr lang="en-US" b="1" dirty="0"/>
                    </a:p>
                  </a:txBody>
                  <a:tcPr/>
                </a:tc>
              </a:tr>
              <a:tr h="65386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‘Table</a:t>
                      </a:r>
                      <a:r>
                        <a:rPr lang="en-US" b="1" baseline="0" dirty="0" smtClean="0"/>
                        <a:t> of Contents’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Verbatim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Rearticulated</a:t>
                      </a:r>
                      <a:endParaRPr lang="en-US" b="1" dirty="0"/>
                    </a:p>
                  </a:txBody>
                  <a:tcPr/>
                </a:tc>
              </a:tr>
              <a:tr h="51249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‘Rubric’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Some</a:t>
                      </a:r>
                      <a:r>
                        <a:rPr lang="en-US" b="1" baseline="0" dirty="0" smtClean="0"/>
                        <a:t> awareness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Primary focus</a:t>
                      </a:r>
                      <a:endParaRPr lang="en-US" b="1" dirty="0"/>
                    </a:p>
                  </a:txBody>
                  <a:tcPr/>
                </a:tc>
              </a:tr>
              <a:tr h="51249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‘Achieve</a:t>
                      </a:r>
                      <a:r>
                        <a:rPr lang="en-US" b="1" baseline="0" dirty="0" smtClean="0"/>
                        <a:t> the goal’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Have fun and be creative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Learn</a:t>
                      </a:r>
                      <a:r>
                        <a:rPr lang="en-US" b="1" baseline="0" dirty="0" smtClean="0"/>
                        <a:t> something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53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062257"/>
              </p:ext>
            </p:extLst>
          </p:nvPr>
        </p:nvGraphicFramePr>
        <p:xfrm>
          <a:off x="609600" y="381000"/>
          <a:ext cx="8077200" cy="1066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2400"/>
                <a:gridCol w="2613212"/>
                <a:gridCol w="27715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Representation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Artifacts</a:t>
                      </a:r>
                    </a:p>
                    <a:p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Representation of social events-reports </a:t>
                      </a:r>
                      <a:endParaRPr lang="en-US" sz="24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12430"/>
              </p:ext>
            </p:extLst>
          </p:nvPr>
        </p:nvGraphicFramePr>
        <p:xfrm>
          <a:off x="609600" y="1524000"/>
          <a:ext cx="8077200" cy="5175938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362199"/>
                <a:gridCol w="2743201"/>
                <a:gridCol w="2971800"/>
              </a:tblGrid>
              <a:tr h="51249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Strategies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&lt;Good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&gt;Good</a:t>
                      </a:r>
                      <a:endParaRPr lang="en-US" sz="2400" dirty="0"/>
                    </a:p>
                  </a:txBody>
                  <a:tcPr/>
                </a:tc>
              </a:tr>
              <a:tr h="51249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Representation as </a:t>
                      </a:r>
                      <a:r>
                        <a:rPr lang="en-US" b="1" dirty="0" err="1" smtClean="0"/>
                        <a:t>recontextualization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Inclusion</a:t>
                      </a:r>
                    </a:p>
                    <a:p>
                      <a:r>
                        <a:rPr lang="en-US" b="0" dirty="0" smtClean="0"/>
                        <a:t>“What I made”</a:t>
                      </a:r>
                    </a:p>
                    <a:p>
                      <a:r>
                        <a:rPr lang="en-US" b="0" dirty="0" smtClean="0"/>
                        <a:t>‘extra’ information</a:t>
                      </a:r>
                    </a:p>
                    <a:p>
                      <a:r>
                        <a:rPr lang="en-US" b="1" dirty="0" smtClean="0"/>
                        <a:t>Pronoun</a:t>
                      </a:r>
                    </a:p>
                    <a:p>
                      <a:r>
                        <a:rPr lang="en-US" b="0" dirty="0" smtClean="0"/>
                        <a:t>First</a:t>
                      </a:r>
                      <a:r>
                        <a:rPr lang="en-US" b="0" baseline="0" dirty="0" smtClean="0"/>
                        <a:t> Person</a:t>
                      </a:r>
                    </a:p>
                    <a:p>
                      <a:r>
                        <a:rPr lang="en-US" b="0" baseline="0" dirty="0" smtClean="0"/>
                        <a:t>Singular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Inclusion</a:t>
                      </a:r>
                    </a:p>
                    <a:p>
                      <a:r>
                        <a:rPr lang="en-US" b="0" dirty="0" smtClean="0"/>
                        <a:t>“What I learned”</a:t>
                      </a:r>
                    </a:p>
                    <a:p>
                      <a:r>
                        <a:rPr lang="en-US" b="0" dirty="0" smtClean="0"/>
                        <a:t>‘relevant’ information</a:t>
                      </a:r>
                    </a:p>
                    <a:p>
                      <a:r>
                        <a:rPr lang="en-US" b="1" dirty="0" smtClean="0"/>
                        <a:t>Pronoun</a:t>
                      </a:r>
                    </a:p>
                    <a:p>
                      <a:r>
                        <a:rPr lang="en-US" b="0" dirty="0" smtClean="0"/>
                        <a:t>First and Second Person</a:t>
                      </a:r>
                    </a:p>
                    <a:p>
                      <a:r>
                        <a:rPr lang="en-US" b="0" dirty="0" smtClean="0"/>
                        <a:t>Plural</a:t>
                      </a:r>
                      <a:endParaRPr lang="en-US" b="0" dirty="0"/>
                    </a:p>
                  </a:txBody>
                  <a:tcPr/>
                </a:tc>
              </a:tr>
              <a:tr h="66520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Representation</a:t>
                      </a:r>
                      <a:r>
                        <a:rPr lang="en-US" b="1" baseline="0" dirty="0" smtClean="0"/>
                        <a:t> of social actors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Activated</a:t>
                      </a:r>
                    </a:p>
                    <a:p>
                      <a:r>
                        <a:rPr lang="en-US" b="0" dirty="0" smtClean="0"/>
                        <a:t>student,</a:t>
                      </a:r>
                      <a:r>
                        <a:rPr lang="en-US" b="0" baseline="0" dirty="0" smtClean="0"/>
                        <a:t> family, friends, “</a:t>
                      </a:r>
                      <a:r>
                        <a:rPr lang="en-US" b="0" dirty="0" smtClean="0"/>
                        <a:t>experts”, professionals</a:t>
                      </a:r>
                    </a:p>
                    <a:p>
                      <a:r>
                        <a:rPr lang="en-US" b="1" dirty="0" smtClean="0"/>
                        <a:t>Passivated</a:t>
                      </a:r>
                    </a:p>
                    <a:p>
                      <a:r>
                        <a:rPr lang="en-US" b="0" dirty="0" smtClean="0"/>
                        <a:t>supervisor,</a:t>
                      </a:r>
                      <a:r>
                        <a:rPr lang="en-US" b="0" baseline="0" dirty="0" smtClean="0"/>
                        <a:t> school, community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Activated</a:t>
                      </a:r>
                    </a:p>
                    <a:p>
                      <a:r>
                        <a:rPr lang="en-US" b="0" dirty="0" smtClean="0"/>
                        <a:t>supervisor, those who offered assistance/support</a:t>
                      </a:r>
                    </a:p>
                    <a:p>
                      <a:r>
                        <a:rPr lang="en-US" b="1" dirty="0" smtClean="0"/>
                        <a:t>Passivated</a:t>
                      </a:r>
                    </a:p>
                    <a:p>
                      <a:r>
                        <a:rPr lang="en-US" b="0" dirty="0" smtClean="0"/>
                        <a:t>student</a:t>
                      </a:r>
                      <a:endParaRPr lang="en-US" b="0" dirty="0"/>
                    </a:p>
                  </a:txBody>
                  <a:tcPr/>
                </a:tc>
              </a:tr>
              <a:tr h="66520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Representation of time and place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Time</a:t>
                      </a:r>
                    </a:p>
                    <a:p>
                      <a:r>
                        <a:rPr lang="en-US" b="0" dirty="0" smtClean="0"/>
                        <a:t>present</a:t>
                      </a:r>
                    </a:p>
                    <a:p>
                      <a:r>
                        <a:rPr lang="en-US" b="1" dirty="0" smtClean="0"/>
                        <a:t>Place</a:t>
                      </a:r>
                    </a:p>
                    <a:p>
                      <a:r>
                        <a:rPr lang="en-US" b="0" dirty="0" smtClean="0"/>
                        <a:t>local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Time</a:t>
                      </a:r>
                    </a:p>
                    <a:p>
                      <a:r>
                        <a:rPr lang="en-US" b="0" dirty="0" smtClean="0"/>
                        <a:t>past and future</a:t>
                      </a:r>
                    </a:p>
                    <a:p>
                      <a:r>
                        <a:rPr lang="en-US" b="1" dirty="0" smtClean="0"/>
                        <a:t>Place</a:t>
                      </a:r>
                    </a:p>
                    <a:p>
                      <a:r>
                        <a:rPr lang="en-US" b="0" dirty="0" smtClean="0"/>
                        <a:t>global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08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Conclusions &lt;Good Students…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misinterpret ‘personal’</a:t>
            </a:r>
          </a:p>
          <a:p>
            <a:r>
              <a:rPr lang="en-US" dirty="0">
                <a:solidFill>
                  <a:schemeClr val="bg1"/>
                </a:solidFill>
              </a:rPr>
              <a:t>w</a:t>
            </a:r>
            <a:r>
              <a:rPr lang="en-US" dirty="0" smtClean="0">
                <a:solidFill>
                  <a:schemeClr val="bg1"/>
                </a:solidFill>
              </a:rPr>
              <a:t>rite a reflective statement (sequentially)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interested in what they ‘made’ – tactile/ ‘concrete’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see success as judged outside of school</a:t>
            </a:r>
          </a:p>
          <a:p>
            <a:r>
              <a:rPr lang="en-US" dirty="0">
                <a:solidFill>
                  <a:schemeClr val="bg1"/>
                </a:solidFill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laim their success based on their emotions</a:t>
            </a:r>
          </a:p>
          <a:p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nclude irrelevant information (photos of themselves, etc.)</a:t>
            </a:r>
          </a:p>
          <a:p>
            <a:r>
              <a:rPr lang="en-US" dirty="0">
                <a:solidFill>
                  <a:schemeClr val="bg1"/>
                </a:solidFill>
              </a:rPr>
              <a:t>u</a:t>
            </a:r>
            <a:r>
              <a:rPr lang="en-US" dirty="0" smtClean="0">
                <a:solidFill>
                  <a:schemeClr val="bg1"/>
                </a:solidFill>
              </a:rPr>
              <a:t>se a conversational register</a:t>
            </a:r>
          </a:p>
          <a:p>
            <a:r>
              <a:rPr lang="en-US" dirty="0">
                <a:solidFill>
                  <a:schemeClr val="bg1"/>
                </a:solidFill>
              </a:rPr>
              <a:t>o</a:t>
            </a:r>
            <a:r>
              <a:rPr lang="en-US" dirty="0" smtClean="0">
                <a:solidFill>
                  <a:schemeClr val="bg1"/>
                </a:solidFill>
              </a:rPr>
              <a:t>vertly claim success and cite their product as ‘proof’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11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Conclusions &gt;Good Students…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understand </a:t>
            </a:r>
            <a:r>
              <a:rPr lang="en-US" dirty="0">
                <a:solidFill>
                  <a:schemeClr val="bg1"/>
                </a:solidFill>
              </a:rPr>
              <a:t>that </a:t>
            </a:r>
            <a:r>
              <a:rPr lang="en-US" dirty="0" smtClean="0">
                <a:solidFill>
                  <a:schemeClr val="bg1"/>
                </a:solidFill>
              </a:rPr>
              <a:t>the PP is an assignment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u</a:t>
            </a:r>
            <a:r>
              <a:rPr lang="en-US" dirty="0" smtClean="0">
                <a:solidFill>
                  <a:schemeClr val="bg1"/>
                </a:solidFill>
              </a:rPr>
              <a:t>se an academic register; more ‘abstract’</a:t>
            </a:r>
          </a:p>
          <a:p>
            <a:r>
              <a:rPr lang="en-US" dirty="0">
                <a:solidFill>
                  <a:schemeClr val="bg1"/>
                </a:solidFill>
              </a:rPr>
              <a:t>h</a:t>
            </a:r>
            <a:r>
              <a:rPr lang="en-US" dirty="0" smtClean="0">
                <a:solidFill>
                  <a:schemeClr val="bg1"/>
                </a:solidFill>
              </a:rPr>
              <a:t>edge (do not claim outright success)</a:t>
            </a:r>
          </a:p>
          <a:p>
            <a:r>
              <a:rPr lang="en-US" dirty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cknowledge difficulties</a:t>
            </a:r>
          </a:p>
          <a:p>
            <a:r>
              <a:rPr lang="en-US" dirty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eclare their PP as ‘interesting’ but demanding</a:t>
            </a:r>
          </a:p>
          <a:p>
            <a:r>
              <a:rPr lang="en-US" dirty="0">
                <a:solidFill>
                  <a:schemeClr val="bg1"/>
                </a:solidFill>
              </a:rPr>
              <a:t>u</a:t>
            </a:r>
            <a:r>
              <a:rPr lang="en-US" dirty="0" smtClean="0">
                <a:solidFill>
                  <a:schemeClr val="bg1"/>
                </a:solidFill>
              </a:rPr>
              <a:t>se the past and future tense more often</a:t>
            </a:r>
          </a:p>
          <a:p>
            <a:r>
              <a:rPr lang="en-US" dirty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cknowledge ‘help’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48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Further research…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Use of economic and social capital to compensate for a lack of scholastic capital (cultural and linguistic capital)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Value of allowing students to ‘publish’ work with language errors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‘Personal Project’ – the assignment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role of supervisors</a:t>
            </a:r>
          </a:p>
        </p:txBody>
      </p:sp>
    </p:spTree>
    <p:extLst>
      <p:ext uri="{BB962C8B-B14F-4D97-AF65-F5344CB8AC3E}">
        <p14:creationId xmlns:p14="http://schemas.microsoft.com/office/powerpoint/2010/main" val="374480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171105"/>
            <a:ext cx="82296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‘Let me show you how to cheat!’</a:t>
            </a:r>
            <a:endParaRPr lang="en-US" sz="3600" dirty="0">
              <a:solidFill>
                <a:schemeClr val="bg1"/>
              </a:solidFill>
            </a:endParaRP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</a:rPr>
              <a:t>Delpit</a:t>
            </a:r>
            <a:r>
              <a:rPr lang="en-US" sz="2000" dirty="0" smtClean="0">
                <a:solidFill>
                  <a:schemeClr val="bg1"/>
                </a:solidFill>
              </a:rPr>
              <a:t>, </a:t>
            </a:r>
            <a:r>
              <a:rPr lang="en-US" sz="2000" i="1" dirty="0" smtClean="0">
                <a:solidFill>
                  <a:schemeClr val="bg1"/>
                </a:solidFill>
              </a:rPr>
              <a:t>2006:165)</a:t>
            </a:r>
            <a:endParaRPr lang="en-US" sz="2000" i="1" dirty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Acts of ‘symbolic violence’?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(Bourdieu, 1990)</a:t>
            </a:r>
          </a:p>
          <a:p>
            <a:pPr algn="r"/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‘Conscious </a:t>
            </a:r>
            <a:r>
              <a:rPr lang="en-US" sz="3600" dirty="0">
                <a:solidFill>
                  <a:schemeClr val="bg1"/>
                </a:solidFill>
              </a:rPr>
              <a:t>or </a:t>
            </a:r>
            <a:r>
              <a:rPr lang="en-US" sz="3600" dirty="0" smtClean="0">
                <a:solidFill>
                  <a:schemeClr val="bg1"/>
                </a:solidFill>
              </a:rPr>
              <a:t>unconscious’ ‘positioning’?</a:t>
            </a:r>
            <a:endParaRPr lang="en-US" sz="3600" dirty="0">
              <a:solidFill>
                <a:schemeClr val="bg1"/>
              </a:solidFill>
            </a:endParaRPr>
          </a:p>
          <a:p>
            <a:pPr algn="r"/>
            <a:r>
              <a:rPr lang="en-US" sz="2000" dirty="0">
                <a:solidFill>
                  <a:schemeClr val="bg1"/>
                </a:solidFill>
              </a:rPr>
              <a:t>(</a:t>
            </a:r>
            <a:r>
              <a:rPr lang="en-US" sz="2000" dirty="0" smtClean="0">
                <a:solidFill>
                  <a:schemeClr val="bg1"/>
                </a:solidFill>
              </a:rPr>
              <a:t>Bourdieu quoted in Jenkins 2002)</a:t>
            </a:r>
          </a:p>
          <a:p>
            <a:pPr algn="r"/>
            <a:endParaRPr lang="en-US" sz="10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There is need to define ‘student centered’.</a:t>
            </a:r>
          </a:p>
          <a:p>
            <a:pPr algn="r"/>
            <a:r>
              <a:rPr lang="en-US" sz="2000" dirty="0" smtClean="0">
                <a:solidFill>
                  <a:schemeClr val="bg1"/>
                </a:solidFill>
              </a:rPr>
              <a:t>(Neumann, 2013)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9144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Discussion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7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Theory of Symbolic Capital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chemeClr val="bg1"/>
                </a:solidFill>
              </a:rPr>
              <a:t>(</a:t>
            </a:r>
            <a:r>
              <a:rPr lang="en-US" sz="3600" dirty="0" smtClean="0">
                <a:solidFill>
                  <a:schemeClr val="bg1"/>
                </a:solidFill>
              </a:rPr>
              <a:t>Bourdieu, 1986)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40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References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Autofit/>
          </a:bodyPr>
          <a:lstStyle/>
          <a:p>
            <a:pPr marL="573088" indent="-573088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BOURDIEU, P., 1986. </a:t>
            </a:r>
            <a:r>
              <a:rPr lang="en-US" sz="1600" dirty="0">
                <a:solidFill>
                  <a:schemeClr val="bg1"/>
                </a:solidFill>
              </a:rPr>
              <a:t>The Forms of Capital, in J. G. Richardson (ed.) </a:t>
            </a:r>
            <a:r>
              <a:rPr lang="en-US" sz="1600" i="1" dirty="0">
                <a:solidFill>
                  <a:schemeClr val="bg1"/>
                </a:solidFill>
              </a:rPr>
              <a:t>Handbook of Theory and Research for the Sociology of Education.</a:t>
            </a:r>
            <a:r>
              <a:rPr lang="en-US" sz="1600" dirty="0">
                <a:solidFill>
                  <a:schemeClr val="bg1"/>
                </a:solidFill>
              </a:rPr>
              <a:t> New York: Greenwood Press. Pp. 241-258</a:t>
            </a:r>
            <a:r>
              <a:rPr lang="en-US" sz="1600" dirty="0" smtClean="0">
                <a:solidFill>
                  <a:schemeClr val="bg1"/>
                </a:solidFill>
              </a:rPr>
              <a:t>.</a:t>
            </a:r>
          </a:p>
          <a:p>
            <a:pPr marL="573088" indent="-573088">
              <a:buNone/>
            </a:pPr>
            <a:r>
              <a:rPr lang="en-US" sz="1600" dirty="0">
                <a:solidFill>
                  <a:schemeClr val="bg1"/>
                </a:solidFill>
              </a:rPr>
              <a:t>BOURDIEU, P. and PASSERON, J.C., 1990. </a:t>
            </a:r>
            <a:r>
              <a:rPr lang="en-US" sz="1600" i="1" dirty="0">
                <a:solidFill>
                  <a:schemeClr val="bg1"/>
                </a:solidFill>
              </a:rPr>
              <a:t>Reproduction in Education, Society and Culture, 2</a:t>
            </a:r>
            <a:r>
              <a:rPr lang="en-US" sz="1600" i="1" baseline="30000" dirty="0">
                <a:solidFill>
                  <a:schemeClr val="bg1"/>
                </a:solidFill>
              </a:rPr>
              <a:t>nd</a:t>
            </a:r>
            <a:r>
              <a:rPr lang="en-US" sz="1600" i="1" dirty="0">
                <a:solidFill>
                  <a:schemeClr val="bg1"/>
                </a:solidFill>
              </a:rPr>
              <a:t> Ed. Sage Publications</a:t>
            </a:r>
            <a:r>
              <a:rPr lang="en-US" sz="1600" dirty="0">
                <a:solidFill>
                  <a:schemeClr val="bg1"/>
                </a:solidFill>
              </a:rPr>
              <a:t>: London. 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573088" indent="-573088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BOURDIEU, P. and WACQUANT, L., 1992. </a:t>
            </a:r>
            <a:r>
              <a:rPr lang="en-US" sz="1600" i="1" dirty="0" smtClean="0">
                <a:solidFill>
                  <a:schemeClr val="bg1"/>
                </a:solidFill>
              </a:rPr>
              <a:t>An Invitation to Reflexive Sociology.  Cambridge</a:t>
            </a:r>
            <a:r>
              <a:rPr lang="en-US" sz="1600" dirty="0" smtClean="0">
                <a:solidFill>
                  <a:schemeClr val="bg1"/>
                </a:solidFill>
              </a:rPr>
              <a:t>: Polity Press.</a:t>
            </a:r>
            <a:endParaRPr lang="en-US" sz="1600" dirty="0">
              <a:solidFill>
                <a:schemeClr val="bg1"/>
              </a:solidFill>
            </a:endParaRPr>
          </a:p>
          <a:p>
            <a:pPr marL="573088" indent="-573088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BUNNELL</a:t>
            </a:r>
            <a:r>
              <a:rPr lang="en-US" sz="1600" dirty="0">
                <a:solidFill>
                  <a:schemeClr val="bg1"/>
                </a:solidFill>
              </a:rPr>
              <a:t>, T., 2011. The International Baccalaureate and ‘growth skepticism’: a ‘social limits’ framework. </a:t>
            </a:r>
            <a:r>
              <a:rPr lang="en-US" sz="1600" i="1" dirty="0">
                <a:solidFill>
                  <a:schemeClr val="bg1"/>
                </a:solidFill>
              </a:rPr>
              <a:t>International Studies in Sociology of Education</a:t>
            </a:r>
            <a:r>
              <a:rPr lang="en-US" sz="1600" dirty="0">
                <a:solidFill>
                  <a:schemeClr val="bg1"/>
                </a:solidFill>
              </a:rPr>
              <a:t>, 21(2), pp.161-176. 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573088" indent="-573088">
              <a:buNone/>
            </a:pPr>
            <a:r>
              <a:rPr lang="en-US" sz="1600" dirty="0">
                <a:solidFill>
                  <a:schemeClr val="bg1"/>
                </a:solidFill>
              </a:rPr>
              <a:t>DELPIT, L</a:t>
            </a:r>
            <a:r>
              <a:rPr lang="en-US" sz="1600" dirty="0" smtClean="0">
                <a:solidFill>
                  <a:schemeClr val="bg1"/>
                </a:solidFill>
              </a:rPr>
              <a:t>., 2006. </a:t>
            </a:r>
            <a:r>
              <a:rPr lang="en-US" sz="1600" i="1" dirty="0">
                <a:solidFill>
                  <a:schemeClr val="bg1"/>
                </a:solidFill>
              </a:rPr>
              <a:t>Other people's children: cultural conflict in the classroom</a:t>
            </a:r>
            <a:r>
              <a:rPr lang="en-US" sz="1600" dirty="0">
                <a:solidFill>
                  <a:schemeClr val="bg1"/>
                </a:solidFill>
              </a:rPr>
              <a:t>. New </a:t>
            </a:r>
            <a:r>
              <a:rPr lang="en-US" sz="1600" dirty="0" smtClean="0">
                <a:solidFill>
                  <a:schemeClr val="bg1"/>
                </a:solidFill>
              </a:rPr>
              <a:t>York: New </a:t>
            </a:r>
            <a:r>
              <a:rPr lang="en-US" sz="1600" dirty="0">
                <a:solidFill>
                  <a:schemeClr val="bg1"/>
                </a:solidFill>
              </a:rPr>
              <a:t>Press</a:t>
            </a:r>
            <a:r>
              <a:rPr lang="en-US" sz="1600" dirty="0" smtClean="0">
                <a:solidFill>
                  <a:schemeClr val="bg1"/>
                </a:solidFill>
              </a:rPr>
              <a:t>.</a:t>
            </a:r>
          </a:p>
          <a:p>
            <a:pPr marL="573088" indent="-573088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FAIRCLOUGH, N., 2003. </a:t>
            </a:r>
            <a:r>
              <a:rPr lang="en-US" sz="1600" i="1" dirty="0" err="1" smtClean="0">
                <a:solidFill>
                  <a:schemeClr val="bg1"/>
                </a:solidFill>
              </a:rPr>
              <a:t>Analysing</a:t>
            </a:r>
            <a:r>
              <a:rPr lang="en-US" sz="1600" i="1" dirty="0" smtClean="0">
                <a:solidFill>
                  <a:schemeClr val="bg1"/>
                </a:solidFill>
              </a:rPr>
              <a:t> Discourse: Textual analysis for Social </a:t>
            </a:r>
            <a:r>
              <a:rPr lang="en-US" sz="1600" i="1" dirty="0">
                <a:solidFill>
                  <a:schemeClr val="bg1"/>
                </a:solidFill>
              </a:rPr>
              <a:t>R</a:t>
            </a:r>
            <a:r>
              <a:rPr lang="en-US" sz="1600" i="1" dirty="0" smtClean="0">
                <a:solidFill>
                  <a:schemeClr val="bg1"/>
                </a:solidFill>
              </a:rPr>
              <a:t>esearch</a:t>
            </a:r>
            <a:r>
              <a:rPr lang="en-US" sz="1600" dirty="0" smtClean="0">
                <a:solidFill>
                  <a:schemeClr val="bg1"/>
                </a:solidFill>
              </a:rPr>
              <a:t>. New York: Routledge</a:t>
            </a:r>
            <a:endParaRPr lang="en-US" sz="1600" dirty="0">
              <a:solidFill>
                <a:schemeClr val="bg1"/>
              </a:solidFill>
            </a:endParaRPr>
          </a:p>
          <a:p>
            <a:pPr marL="573088" indent="-573088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JENKINS, R., 2002</a:t>
            </a:r>
            <a:r>
              <a:rPr lang="en-US" sz="1600" i="1" dirty="0" smtClean="0">
                <a:solidFill>
                  <a:schemeClr val="bg1"/>
                </a:solidFill>
              </a:rPr>
              <a:t>. Pierre Bourdieu: revised addition. </a:t>
            </a:r>
            <a:r>
              <a:rPr lang="en-US" sz="1600" dirty="0" smtClean="0">
                <a:solidFill>
                  <a:schemeClr val="bg1"/>
                </a:solidFill>
              </a:rPr>
              <a:t>New York: Routledge.</a:t>
            </a:r>
          </a:p>
          <a:p>
            <a:pPr marL="573088" indent="-573088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NEUMANN, J., 2013. Developing </a:t>
            </a:r>
            <a:r>
              <a:rPr lang="en-US" sz="1600" dirty="0">
                <a:solidFill>
                  <a:schemeClr val="bg1"/>
                </a:solidFill>
              </a:rPr>
              <a:t>a </a:t>
            </a:r>
            <a:r>
              <a:rPr lang="en-US" sz="1600" dirty="0" smtClean="0">
                <a:solidFill>
                  <a:schemeClr val="bg1"/>
                </a:solidFill>
              </a:rPr>
              <a:t>new framework for conceptualizing </a:t>
            </a:r>
            <a:r>
              <a:rPr lang="en-US" sz="1600" dirty="0">
                <a:solidFill>
                  <a:schemeClr val="bg1"/>
                </a:solidFill>
              </a:rPr>
              <a:t>“Student-Centered</a:t>
            </a:r>
          </a:p>
          <a:p>
            <a:pPr marL="573088" indent="-573088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	Learning”. </a:t>
            </a:r>
            <a:r>
              <a:rPr lang="en-US" sz="1600" i="1" dirty="0">
                <a:solidFill>
                  <a:schemeClr val="bg1"/>
                </a:solidFill>
              </a:rPr>
              <a:t>The Education </a:t>
            </a:r>
            <a:r>
              <a:rPr lang="en-US" sz="1600" i="1" dirty="0" smtClean="0">
                <a:solidFill>
                  <a:schemeClr val="bg1"/>
                </a:solidFill>
              </a:rPr>
              <a:t>Forum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r>
              <a:rPr lang="en-US" sz="1600" dirty="0" smtClean="0">
                <a:solidFill>
                  <a:schemeClr val="bg1"/>
                </a:solidFill>
              </a:rPr>
              <a:t>77 (2), pp. 161-175.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7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096000" y="1953491"/>
            <a:ext cx="2743200" cy="2895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Symbolic Capital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609600" y="457200"/>
            <a:ext cx="1752600" cy="17526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Economic Capital</a:t>
            </a:r>
            <a:endParaRPr lang="en-US" sz="2000" b="1" dirty="0"/>
          </a:p>
        </p:txBody>
      </p:sp>
      <p:sp>
        <p:nvSpPr>
          <p:cNvPr id="4" name="Oval 3"/>
          <p:cNvSpPr/>
          <p:nvPr/>
        </p:nvSpPr>
        <p:spPr>
          <a:xfrm>
            <a:off x="609600" y="2438400"/>
            <a:ext cx="1752600" cy="17526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Cultural Capital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609600" y="4419600"/>
            <a:ext cx="1752600" cy="17526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Social Capital</a:t>
            </a:r>
            <a:endParaRPr lang="en-US" sz="2000" b="1" dirty="0"/>
          </a:p>
        </p:txBody>
      </p:sp>
      <p:sp>
        <p:nvSpPr>
          <p:cNvPr id="6" name="Striped Right Arrow 5"/>
          <p:cNvSpPr/>
          <p:nvPr/>
        </p:nvSpPr>
        <p:spPr>
          <a:xfrm>
            <a:off x="2667000" y="581891"/>
            <a:ext cx="3200400" cy="5638800"/>
          </a:xfrm>
          <a:prstGeom prst="stripedRightArrow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Transformed</a:t>
            </a:r>
            <a:endParaRPr lang="en-US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61076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(Bourdieu, 1986)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3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905000" y="440883"/>
            <a:ext cx="1752600" cy="17526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Economic Capital</a:t>
            </a:r>
            <a:endParaRPr lang="en-US" sz="2000" b="1" dirty="0"/>
          </a:p>
        </p:txBody>
      </p:sp>
      <p:sp>
        <p:nvSpPr>
          <p:cNvPr id="4" name="Oval 3"/>
          <p:cNvSpPr/>
          <p:nvPr/>
        </p:nvSpPr>
        <p:spPr>
          <a:xfrm>
            <a:off x="1905000" y="2403764"/>
            <a:ext cx="1752600" cy="17526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Cultural Capital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1905000" y="4419600"/>
            <a:ext cx="1752600" cy="17526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Social Capital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1086350"/>
            <a:ext cx="25146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   = Money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191000" y="5065067"/>
            <a:ext cx="25146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   = Connections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0" y="3049231"/>
            <a:ext cx="25146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   = Education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6462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905000" y="1295400"/>
            <a:ext cx="5105400" cy="4876800"/>
            <a:chOff x="1600200" y="1447800"/>
            <a:chExt cx="5105400" cy="4876800"/>
          </a:xfrm>
        </p:grpSpPr>
        <p:sp>
          <p:nvSpPr>
            <p:cNvPr id="3" name="Oval 2"/>
            <p:cNvSpPr/>
            <p:nvPr/>
          </p:nvSpPr>
          <p:spPr>
            <a:xfrm>
              <a:off x="3962400" y="1524000"/>
              <a:ext cx="2743200" cy="283464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Cultural </a:t>
              </a:r>
            </a:p>
            <a:p>
              <a:pPr algn="ctr"/>
              <a:r>
                <a:rPr lang="en-US" sz="2000" b="1" dirty="0" smtClean="0"/>
                <a:t>Capital</a:t>
              </a:r>
              <a:endParaRPr lang="en-US" sz="2000" b="1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2926080" y="3489960"/>
              <a:ext cx="2743200" cy="283464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Social </a:t>
              </a:r>
            </a:p>
            <a:p>
              <a:pPr algn="ctr"/>
              <a:r>
                <a:rPr lang="en-US" sz="2000" b="1" dirty="0" smtClean="0"/>
                <a:t>Capital</a:t>
              </a:r>
              <a:endParaRPr lang="en-US" sz="2000" b="1" dirty="0"/>
            </a:p>
          </p:txBody>
        </p:sp>
        <p:sp>
          <p:nvSpPr>
            <p:cNvPr id="2" name="Oval 1"/>
            <p:cNvSpPr/>
            <p:nvPr/>
          </p:nvSpPr>
          <p:spPr>
            <a:xfrm>
              <a:off x="1600200" y="1447800"/>
              <a:ext cx="2743200" cy="283464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Economic Capital</a:t>
              </a:r>
              <a:endParaRPr lang="en-US" sz="2000" b="1" dirty="0"/>
            </a:p>
          </p:txBody>
        </p:sp>
      </p:grpSp>
      <p:sp>
        <p:nvSpPr>
          <p:cNvPr id="5" name="Curved Right Arrow 4"/>
          <p:cNvSpPr/>
          <p:nvPr/>
        </p:nvSpPr>
        <p:spPr>
          <a:xfrm>
            <a:off x="2438400" y="3581400"/>
            <a:ext cx="762000" cy="1447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rot="5400000">
            <a:off x="4000500" y="1046018"/>
            <a:ext cx="762000" cy="1447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>
            <a:off x="4953000" y="3124200"/>
            <a:ext cx="502920" cy="11734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Left Arrow 8"/>
          <p:cNvSpPr/>
          <p:nvPr/>
        </p:nvSpPr>
        <p:spPr>
          <a:xfrm rot="8797670">
            <a:off x="3543300" y="3451860"/>
            <a:ext cx="502920" cy="11734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Left Arrow 9"/>
          <p:cNvSpPr/>
          <p:nvPr/>
        </p:nvSpPr>
        <p:spPr>
          <a:xfrm rot="15225745">
            <a:off x="4228724" y="1868778"/>
            <a:ext cx="502920" cy="11734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 rot="13446627">
            <a:off x="5406605" y="3634739"/>
            <a:ext cx="762000" cy="1447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00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how-to-draw-cartoons-online.com/image-files/how_to_draw_people_1.gi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435449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7065818" y="5522542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4" name="Oval 3"/>
          <p:cNvSpPr/>
          <p:nvPr/>
        </p:nvSpPr>
        <p:spPr>
          <a:xfrm>
            <a:off x="1295400" y="24384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5" name="Oval 4"/>
          <p:cNvSpPr/>
          <p:nvPr/>
        </p:nvSpPr>
        <p:spPr>
          <a:xfrm>
            <a:off x="1295400" y="44196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6" name="Oval 5"/>
          <p:cNvSpPr/>
          <p:nvPr/>
        </p:nvSpPr>
        <p:spPr>
          <a:xfrm>
            <a:off x="7162800" y="24384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8" name="Oval 7"/>
          <p:cNvSpPr/>
          <p:nvPr/>
        </p:nvSpPr>
        <p:spPr>
          <a:xfrm>
            <a:off x="7883237" y="4635851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9" name="Oval 8"/>
          <p:cNvSpPr/>
          <p:nvPr/>
        </p:nvSpPr>
        <p:spPr>
          <a:xfrm>
            <a:off x="1032164" y="270164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10" name="Oval 9"/>
          <p:cNvSpPr/>
          <p:nvPr/>
        </p:nvSpPr>
        <p:spPr>
          <a:xfrm>
            <a:off x="7827818" y="34290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11" name="Oval 10"/>
          <p:cNvSpPr/>
          <p:nvPr/>
        </p:nvSpPr>
        <p:spPr>
          <a:xfrm>
            <a:off x="1371600" y="12954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</a:t>
            </a:r>
            <a:endParaRPr lang="en-US" sz="2000" b="1" dirty="0"/>
          </a:p>
        </p:txBody>
      </p:sp>
      <p:sp>
        <p:nvSpPr>
          <p:cNvPr id="15" name="Oval 14"/>
          <p:cNvSpPr/>
          <p:nvPr/>
        </p:nvSpPr>
        <p:spPr>
          <a:xfrm>
            <a:off x="7162800" y="9906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16" name="Oval 15"/>
          <p:cNvSpPr/>
          <p:nvPr/>
        </p:nvSpPr>
        <p:spPr>
          <a:xfrm>
            <a:off x="838200" y="5522542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18" name="Oval 17"/>
          <p:cNvSpPr/>
          <p:nvPr/>
        </p:nvSpPr>
        <p:spPr>
          <a:xfrm>
            <a:off x="228600" y="1918855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19" name="Oval 18"/>
          <p:cNvSpPr/>
          <p:nvPr/>
        </p:nvSpPr>
        <p:spPr>
          <a:xfrm>
            <a:off x="838200" y="3345873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</a:t>
            </a:r>
            <a:endParaRPr lang="en-US" sz="2000" b="1" dirty="0"/>
          </a:p>
        </p:txBody>
      </p:sp>
      <p:sp>
        <p:nvSpPr>
          <p:cNvPr id="23" name="Oval 22"/>
          <p:cNvSpPr/>
          <p:nvPr/>
        </p:nvSpPr>
        <p:spPr>
          <a:xfrm>
            <a:off x="8077200" y="18288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24" name="Oval 23"/>
          <p:cNvSpPr/>
          <p:nvPr/>
        </p:nvSpPr>
        <p:spPr>
          <a:xfrm>
            <a:off x="6858000" y="4038600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25" name="Oval 24"/>
          <p:cNvSpPr/>
          <p:nvPr/>
        </p:nvSpPr>
        <p:spPr>
          <a:xfrm>
            <a:off x="381000" y="4468091"/>
            <a:ext cx="762000" cy="762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</a:t>
            </a:r>
            <a:endParaRPr lang="en-US" sz="2000" b="1" dirty="0"/>
          </a:p>
        </p:txBody>
      </p:sp>
      <p:grpSp>
        <p:nvGrpSpPr>
          <p:cNvPr id="31" name="Group 30"/>
          <p:cNvGrpSpPr/>
          <p:nvPr/>
        </p:nvGrpSpPr>
        <p:grpSpPr>
          <a:xfrm>
            <a:off x="2357531" y="1981200"/>
            <a:ext cx="4119469" cy="4343400"/>
            <a:chOff x="2452255" y="1066800"/>
            <a:chExt cx="4119469" cy="4343400"/>
          </a:xfrm>
        </p:grpSpPr>
        <p:sp>
          <p:nvSpPr>
            <p:cNvPr id="7" name="Oval 6"/>
            <p:cNvSpPr/>
            <p:nvPr/>
          </p:nvSpPr>
          <p:spPr>
            <a:xfrm>
              <a:off x="2452255" y="1676400"/>
              <a:ext cx="762000" cy="762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E</a:t>
              </a:r>
              <a:endParaRPr lang="en-US" sz="2000" b="1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2514600" y="3352800"/>
              <a:ext cx="762000" cy="762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E</a:t>
              </a:r>
              <a:endParaRPr lang="en-US" sz="2000" b="1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5181600" y="2895600"/>
              <a:ext cx="762000" cy="762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E</a:t>
              </a:r>
              <a:endParaRPr lang="en-US" sz="2000" b="1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5562600" y="1219200"/>
              <a:ext cx="762000" cy="762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E</a:t>
              </a:r>
              <a:endParaRPr lang="en-US" sz="2000" b="1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2452255" y="4267200"/>
              <a:ext cx="762000" cy="762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C</a:t>
              </a:r>
              <a:endParaRPr lang="en-US" sz="2000" b="1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3442855" y="3366655"/>
              <a:ext cx="762000" cy="762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C</a:t>
              </a:r>
              <a:endParaRPr lang="en-US" sz="2000" b="1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2667000" y="2514600"/>
              <a:ext cx="762000" cy="762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C</a:t>
              </a:r>
              <a:endParaRPr lang="en-US" sz="2000" b="1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5611091" y="3733800"/>
              <a:ext cx="762000" cy="762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C</a:t>
              </a:r>
              <a:endParaRPr lang="en-US" sz="2000" b="1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2971800" y="1066800"/>
              <a:ext cx="762000" cy="762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S</a:t>
              </a:r>
              <a:endParaRPr lang="en-US" sz="2000" b="1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3352800" y="4343400"/>
              <a:ext cx="762000" cy="762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S</a:t>
              </a:r>
              <a:endParaRPr lang="en-US" sz="2000" b="1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5562600" y="4648200"/>
              <a:ext cx="762000" cy="762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S</a:t>
              </a:r>
              <a:endParaRPr lang="en-US" sz="2000" b="1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4800600" y="3733800"/>
              <a:ext cx="762000" cy="762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S</a:t>
              </a:r>
              <a:endParaRPr lang="en-US" sz="2000" b="1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5809724" y="2133600"/>
              <a:ext cx="762000" cy="7620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S</a:t>
              </a:r>
              <a:endParaRPr lang="en-US" sz="2000" b="1" dirty="0"/>
            </a:p>
          </p:txBody>
        </p:sp>
      </p:grpSp>
      <p:sp>
        <p:nvSpPr>
          <p:cNvPr id="2" name="Rectangular Callout 1"/>
          <p:cNvSpPr/>
          <p:nvPr/>
        </p:nvSpPr>
        <p:spPr>
          <a:xfrm>
            <a:off x="3581400" y="152400"/>
            <a:ext cx="1828800" cy="720436"/>
          </a:xfrm>
          <a:prstGeom prst="wedgeRectCallout">
            <a:avLst>
              <a:gd name="adj1" fmla="val -32954"/>
              <a:gd name="adj2" fmla="val 11826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Habitus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58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872032" y="152400"/>
            <a:ext cx="7509968" cy="6522026"/>
            <a:chOff x="1261565" y="197425"/>
            <a:chExt cx="7509968" cy="6522026"/>
          </a:xfrm>
        </p:grpSpPr>
        <p:pic>
          <p:nvPicPr>
            <p:cNvPr id="2" name="Picture 2" descr="http://www.how-to-draw-cartoons-online.com/image-files/how_to_draw_people_1.gif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1565" y="228598"/>
              <a:ext cx="1761133" cy="2057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http://www.how-to-draw-cartoons-online.com/image-files/how_to_draw_people_1.gif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399" y="4662052"/>
              <a:ext cx="1761133" cy="2057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http://www.how-to-draw-cartoons-online.com/image-files/how_to_draw_people_1.gif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399" y="2438399"/>
              <a:ext cx="1761133" cy="2057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http://www.how-to-draw-cartoons-online.com/image-files/how_to_draw_people_1.gif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2438400"/>
              <a:ext cx="1761133" cy="2057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www.how-to-draw-cartoons-online.com/image-files/how_to_draw_people_1.gif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197425"/>
              <a:ext cx="1761133" cy="2057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www.how-to-draw-cartoons-online.com/image-files/how_to_draw_people_1.gif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0400" y="4662052"/>
              <a:ext cx="1761133" cy="2057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www.how-to-draw-cartoons-online.com/image-files/how_to_draw_people_1.gif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0399" y="2438400"/>
              <a:ext cx="1761133" cy="2057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http://www.how-to-draw-cartoons-online.com/image-files/how_to_draw_people_1.gif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228599"/>
              <a:ext cx="1761133" cy="2057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http://www.how-to-draw-cartoons-online.com/image-files/how_to_draw_people_1.gif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0400" y="228600"/>
              <a:ext cx="1761133" cy="2057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http://www.how-to-draw-cartoons-online.com/image-files/how_to_draw_people_1.gif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1566" y="2438398"/>
              <a:ext cx="1761133" cy="2057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http://www.how-to-draw-cartoons-online.com/image-files/how_to_draw_people_1.gif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0077" y="4662052"/>
              <a:ext cx="1761133" cy="2057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http://www.how-to-draw-cartoons-online.com/image-files/how_to_draw_people_1.gif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398" y="4662052"/>
              <a:ext cx="1761133" cy="2057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xtBox 15"/>
          <p:cNvSpPr txBox="1"/>
          <p:nvPr/>
        </p:nvSpPr>
        <p:spPr>
          <a:xfrm>
            <a:off x="1174170" y="2285999"/>
            <a:ext cx="67956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b="1" dirty="0" smtClean="0">
                <a:solidFill>
                  <a:schemeClr val="bg1"/>
                </a:solidFill>
              </a:rPr>
              <a:t>Equality</a:t>
            </a:r>
            <a:endParaRPr lang="en-US" sz="15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22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7444</TotalTime>
  <Words>1082</Words>
  <Application>Microsoft Office PowerPoint</Application>
  <PresentationFormat>On-screen Show (4:3)</PresentationFormat>
  <Paragraphs>336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Transformation of cultural and linguistic capital:  the struggle to be a ‘good’ student </vt:lpstr>
      <vt:lpstr>PowerPoint Presentation</vt:lpstr>
      <vt:lpstr>PowerPoint Presentation</vt:lpstr>
      <vt:lpstr>Theory of Symbolic Capital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Phase 1 &lt;Good and &gt;Good ?</vt:lpstr>
      <vt:lpstr>‘mapping the field’ (Bourdieu&amp;Wacquant, 1992)</vt:lpstr>
      <vt:lpstr>PowerPoint Presentation</vt:lpstr>
      <vt:lpstr>habitus?</vt:lpstr>
      <vt:lpstr>Phase 3: Critical Discourse Analysis</vt:lpstr>
      <vt:lpstr>PowerPoint Presentation</vt:lpstr>
      <vt:lpstr>PowerPoint Presentation</vt:lpstr>
      <vt:lpstr>Conclusions &lt;Good Students…</vt:lpstr>
      <vt:lpstr>Conclusions &gt;Good Students…</vt:lpstr>
      <vt:lpstr>Further research…</vt:lpstr>
      <vt:lpstr>PowerPoint Presentation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Symbolic Capital</dc:title>
  <dc:creator>Stephan</dc:creator>
  <cp:lastModifiedBy>Carolina Salter</cp:lastModifiedBy>
  <cp:revision>85</cp:revision>
  <dcterms:created xsi:type="dcterms:W3CDTF">2014-06-25T07:29:41Z</dcterms:created>
  <dcterms:modified xsi:type="dcterms:W3CDTF">2014-11-10T20:35:34Z</dcterms:modified>
</cp:coreProperties>
</file>