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56" r:id="rId2"/>
    <p:sldId id="269" r:id="rId3"/>
    <p:sldId id="257" r:id="rId4"/>
    <p:sldId id="259" r:id="rId5"/>
    <p:sldId id="291" r:id="rId6"/>
    <p:sldId id="260" r:id="rId7"/>
    <p:sldId id="271" r:id="rId8"/>
    <p:sldId id="284" r:id="rId9"/>
    <p:sldId id="299" r:id="rId10"/>
    <p:sldId id="261" r:id="rId11"/>
    <p:sldId id="286" r:id="rId12"/>
    <p:sldId id="275" r:id="rId13"/>
    <p:sldId id="289" r:id="rId14"/>
    <p:sldId id="278" r:id="rId15"/>
    <p:sldId id="290" r:id="rId16"/>
    <p:sldId id="280" r:id="rId17"/>
    <p:sldId id="293" r:id="rId18"/>
    <p:sldId id="296" r:id="rId19"/>
    <p:sldId id="263" r:id="rId20"/>
    <p:sldId id="301" r:id="rId21"/>
    <p:sldId id="298" r:id="rId22"/>
    <p:sldId id="295" r:id="rId23"/>
    <p:sldId id="300" r:id="rId24"/>
    <p:sldId id="267" r:id="rId25"/>
    <p:sldId id="294"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8" autoAdjust="0"/>
    <p:restoredTop sz="94660"/>
  </p:normalViewPr>
  <p:slideViewPr>
    <p:cSldViewPr snapToGrid="0" snapToObjects="1">
      <p:cViewPr varScale="1">
        <p:scale>
          <a:sx n="39" d="100"/>
          <a:sy n="39" d="100"/>
        </p:scale>
        <p:origin x="-139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3F98F2-D8A6-6F4B-934D-1232B2AC6C16}" type="datetimeFigureOut">
              <a:rPr lang="en-US" smtClean="0"/>
              <a:t>11/10/2014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BF5FFAC-21C1-804D-A648-CA30F24A429C}" type="slidenum">
              <a:rPr lang="en-US" smtClean="0"/>
              <a:t>‹#›</a:t>
            </a:fld>
            <a:endParaRPr lang="en-US"/>
          </a:p>
        </p:txBody>
      </p:sp>
    </p:spTree>
    <p:extLst>
      <p:ext uri="{BB962C8B-B14F-4D97-AF65-F5344CB8AC3E}">
        <p14:creationId xmlns:p14="http://schemas.microsoft.com/office/powerpoint/2010/main" val="3687706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3D1ECA-CC10-0441-BD2E-241BAFB9ADDF}" type="datetimeFigureOut">
              <a:rPr lang="en-US" smtClean="0"/>
              <a:t>11/10/2014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ADC4CA-9019-9440-8B75-67100A256991}" type="slidenum">
              <a:rPr lang="en-US" smtClean="0"/>
              <a:t>‹#›</a:t>
            </a:fld>
            <a:endParaRPr lang="en-US"/>
          </a:p>
        </p:txBody>
      </p:sp>
    </p:spTree>
    <p:extLst>
      <p:ext uri="{BB962C8B-B14F-4D97-AF65-F5344CB8AC3E}">
        <p14:creationId xmlns:p14="http://schemas.microsoft.com/office/powerpoint/2010/main" val="187408363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0BA15B-E0DF-C94D-AF9E-A492CF44A5DC}" type="datetime1">
              <a:rPr lang="en-US" smtClean="0"/>
              <a:t>11/10/2014</a:t>
            </a:fld>
            <a:endParaRPr lang="en-US"/>
          </a:p>
        </p:txBody>
      </p:sp>
      <p:sp>
        <p:nvSpPr>
          <p:cNvPr id="5" name="Footer Placeholder 4"/>
          <p:cNvSpPr>
            <a:spLocks noGrp="1"/>
          </p:cNvSpPr>
          <p:nvPr>
            <p:ph type="ftr" sz="quarter" idx="11"/>
          </p:nvPr>
        </p:nvSpPr>
        <p:spPr/>
        <p:txBody>
          <a:bodyPr/>
          <a:lstStyle/>
          <a:p>
            <a:r>
              <a:rPr lang="en-US" smtClean="0"/>
              <a:t>S Govindswamy Sunder</a:t>
            </a:r>
            <a:endParaRPr lang="en-US"/>
          </a:p>
        </p:txBody>
      </p:sp>
      <p:sp>
        <p:nvSpPr>
          <p:cNvPr id="6" name="Slide Number Placeholder 5"/>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339777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10A509-C359-E44C-B380-3557D1C1BBF5}" type="datetime1">
              <a:rPr lang="en-US" smtClean="0"/>
              <a:t>11/10/2014</a:t>
            </a:fld>
            <a:endParaRPr lang="en-US"/>
          </a:p>
        </p:txBody>
      </p:sp>
      <p:sp>
        <p:nvSpPr>
          <p:cNvPr id="5" name="Footer Placeholder 4"/>
          <p:cNvSpPr>
            <a:spLocks noGrp="1"/>
          </p:cNvSpPr>
          <p:nvPr>
            <p:ph type="ftr" sz="quarter" idx="11"/>
          </p:nvPr>
        </p:nvSpPr>
        <p:spPr/>
        <p:txBody>
          <a:bodyPr/>
          <a:lstStyle/>
          <a:p>
            <a:r>
              <a:rPr lang="en-US" smtClean="0"/>
              <a:t>S Govindswamy Sunder</a:t>
            </a:r>
            <a:endParaRPr lang="en-US"/>
          </a:p>
        </p:txBody>
      </p:sp>
      <p:sp>
        <p:nvSpPr>
          <p:cNvPr id="6" name="Slide Number Placeholder 5"/>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414616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496B3B-80C9-B646-9367-13B7023513B4}" type="datetime1">
              <a:rPr lang="en-US" smtClean="0"/>
              <a:t>11/10/2014</a:t>
            </a:fld>
            <a:endParaRPr lang="en-US"/>
          </a:p>
        </p:txBody>
      </p:sp>
      <p:sp>
        <p:nvSpPr>
          <p:cNvPr id="5" name="Footer Placeholder 4"/>
          <p:cNvSpPr>
            <a:spLocks noGrp="1"/>
          </p:cNvSpPr>
          <p:nvPr>
            <p:ph type="ftr" sz="quarter" idx="11"/>
          </p:nvPr>
        </p:nvSpPr>
        <p:spPr/>
        <p:txBody>
          <a:bodyPr/>
          <a:lstStyle/>
          <a:p>
            <a:r>
              <a:rPr lang="en-US" smtClean="0"/>
              <a:t>S Govindswamy Sunder</a:t>
            </a:r>
            <a:endParaRPr lang="en-US"/>
          </a:p>
        </p:txBody>
      </p:sp>
      <p:sp>
        <p:nvSpPr>
          <p:cNvPr id="6" name="Slide Number Placeholder 5"/>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3449448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E63B54-95CD-884F-A99C-7C2EA2CAB7B7}" type="datetime1">
              <a:rPr lang="en-US" smtClean="0"/>
              <a:t>11/10/2014</a:t>
            </a:fld>
            <a:endParaRPr lang="en-US"/>
          </a:p>
        </p:txBody>
      </p:sp>
      <p:sp>
        <p:nvSpPr>
          <p:cNvPr id="5" name="Footer Placeholder 4"/>
          <p:cNvSpPr>
            <a:spLocks noGrp="1"/>
          </p:cNvSpPr>
          <p:nvPr>
            <p:ph type="ftr" sz="quarter" idx="11"/>
          </p:nvPr>
        </p:nvSpPr>
        <p:spPr/>
        <p:txBody>
          <a:bodyPr/>
          <a:lstStyle/>
          <a:p>
            <a:r>
              <a:rPr lang="en-US" smtClean="0"/>
              <a:t>S Govindswamy Sunder</a:t>
            </a:r>
            <a:endParaRPr lang="en-US"/>
          </a:p>
        </p:txBody>
      </p:sp>
      <p:sp>
        <p:nvSpPr>
          <p:cNvPr id="6" name="Slide Number Placeholder 5"/>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3541675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987D74-F7F7-6A42-B65A-C3EE56DEFB68}" type="datetime1">
              <a:rPr lang="en-US" smtClean="0"/>
              <a:t>11/10/2014</a:t>
            </a:fld>
            <a:endParaRPr lang="en-US"/>
          </a:p>
        </p:txBody>
      </p:sp>
      <p:sp>
        <p:nvSpPr>
          <p:cNvPr id="5" name="Footer Placeholder 4"/>
          <p:cNvSpPr>
            <a:spLocks noGrp="1"/>
          </p:cNvSpPr>
          <p:nvPr>
            <p:ph type="ftr" sz="quarter" idx="11"/>
          </p:nvPr>
        </p:nvSpPr>
        <p:spPr/>
        <p:txBody>
          <a:bodyPr/>
          <a:lstStyle/>
          <a:p>
            <a:r>
              <a:rPr lang="en-US" smtClean="0"/>
              <a:t>S Govindswamy Sunder</a:t>
            </a:r>
            <a:endParaRPr lang="en-US"/>
          </a:p>
        </p:txBody>
      </p:sp>
      <p:sp>
        <p:nvSpPr>
          <p:cNvPr id="6" name="Slide Number Placeholder 5"/>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2225427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52F64D-25C5-FD4B-83F2-5B46C76E7FF3}" type="datetime1">
              <a:rPr lang="en-US" smtClean="0"/>
              <a:t>11/10/2014</a:t>
            </a:fld>
            <a:endParaRPr lang="en-US"/>
          </a:p>
        </p:txBody>
      </p:sp>
      <p:sp>
        <p:nvSpPr>
          <p:cNvPr id="6" name="Footer Placeholder 5"/>
          <p:cNvSpPr>
            <a:spLocks noGrp="1"/>
          </p:cNvSpPr>
          <p:nvPr>
            <p:ph type="ftr" sz="quarter" idx="11"/>
          </p:nvPr>
        </p:nvSpPr>
        <p:spPr/>
        <p:txBody>
          <a:bodyPr/>
          <a:lstStyle/>
          <a:p>
            <a:r>
              <a:rPr lang="en-US" smtClean="0"/>
              <a:t>S Govindswamy Sunder</a:t>
            </a:r>
            <a:endParaRPr lang="en-US"/>
          </a:p>
        </p:txBody>
      </p:sp>
      <p:sp>
        <p:nvSpPr>
          <p:cNvPr id="7" name="Slide Number Placeholder 6"/>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3106797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2D16D1-1995-7644-A868-D15AF1B65E7B}" type="datetime1">
              <a:rPr lang="en-US" smtClean="0"/>
              <a:t>11/10/2014</a:t>
            </a:fld>
            <a:endParaRPr lang="en-US"/>
          </a:p>
        </p:txBody>
      </p:sp>
      <p:sp>
        <p:nvSpPr>
          <p:cNvPr id="8" name="Footer Placeholder 7"/>
          <p:cNvSpPr>
            <a:spLocks noGrp="1"/>
          </p:cNvSpPr>
          <p:nvPr>
            <p:ph type="ftr" sz="quarter" idx="11"/>
          </p:nvPr>
        </p:nvSpPr>
        <p:spPr/>
        <p:txBody>
          <a:bodyPr/>
          <a:lstStyle/>
          <a:p>
            <a:r>
              <a:rPr lang="en-US" smtClean="0"/>
              <a:t>S Govindswamy Sunder</a:t>
            </a:r>
            <a:endParaRPr lang="en-US"/>
          </a:p>
        </p:txBody>
      </p:sp>
      <p:sp>
        <p:nvSpPr>
          <p:cNvPr id="9" name="Slide Number Placeholder 8"/>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650106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A3D65A-1B5A-0741-BE1A-7F2E79B12010}" type="datetime1">
              <a:rPr lang="en-US" smtClean="0"/>
              <a:t>11/10/2014</a:t>
            </a:fld>
            <a:endParaRPr lang="en-US"/>
          </a:p>
        </p:txBody>
      </p:sp>
      <p:sp>
        <p:nvSpPr>
          <p:cNvPr id="4" name="Footer Placeholder 3"/>
          <p:cNvSpPr>
            <a:spLocks noGrp="1"/>
          </p:cNvSpPr>
          <p:nvPr>
            <p:ph type="ftr" sz="quarter" idx="11"/>
          </p:nvPr>
        </p:nvSpPr>
        <p:spPr/>
        <p:txBody>
          <a:bodyPr/>
          <a:lstStyle/>
          <a:p>
            <a:r>
              <a:rPr lang="en-US" smtClean="0"/>
              <a:t>S Govindswamy Sunder</a:t>
            </a:r>
            <a:endParaRPr lang="en-US"/>
          </a:p>
        </p:txBody>
      </p:sp>
      <p:sp>
        <p:nvSpPr>
          <p:cNvPr id="5" name="Slide Number Placeholder 4"/>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3426115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DF9078-8F7C-804F-AEE9-7A3899F117D2}" type="datetime1">
              <a:rPr lang="en-US" smtClean="0"/>
              <a:t>11/10/2014</a:t>
            </a:fld>
            <a:endParaRPr lang="en-US"/>
          </a:p>
        </p:txBody>
      </p:sp>
      <p:sp>
        <p:nvSpPr>
          <p:cNvPr id="3" name="Footer Placeholder 2"/>
          <p:cNvSpPr>
            <a:spLocks noGrp="1"/>
          </p:cNvSpPr>
          <p:nvPr>
            <p:ph type="ftr" sz="quarter" idx="11"/>
          </p:nvPr>
        </p:nvSpPr>
        <p:spPr/>
        <p:txBody>
          <a:bodyPr/>
          <a:lstStyle/>
          <a:p>
            <a:r>
              <a:rPr lang="en-US" smtClean="0"/>
              <a:t>S Govindswamy Sunder</a:t>
            </a:r>
            <a:endParaRPr lang="en-US"/>
          </a:p>
        </p:txBody>
      </p:sp>
      <p:sp>
        <p:nvSpPr>
          <p:cNvPr id="4" name="Slide Number Placeholder 3"/>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1550885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9D7789-A20B-9344-A756-BF8609AE837E}" type="datetime1">
              <a:rPr lang="en-US" smtClean="0"/>
              <a:t>11/10/2014</a:t>
            </a:fld>
            <a:endParaRPr lang="en-US"/>
          </a:p>
        </p:txBody>
      </p:sp>
      <p:sp>
        <p:nvSpPr>
          <p:cNvPr id="6" name="Footer Placeholder 5"/>
          <p:cNvSpPr>
            <a:spLocks noGrp="1"/>
          </p:cNvSpPr>
          <p:nvPr>
            <p:ph type="ftr" sz="quarter" idx="11"/>
          </p:nvPr>
        </p:nvSpPr>
        <p:spPr/>
        <p:txBody>
          <a:bodyPr/>
          <a:lstStyle/>
          <a:p>
            <a:r>
              <a:rPr lang="en-US" smtClean="0"/>
              <a:t>S Govindswamy Sunder</a:t>
            </a:r>
            <a:endParaRPr lang="en-US"/>
          </a:p>
        </p:txBody>
      </p:sp>
      <p:sp>
        <p:nvSpPr>
          <p:cNvPr id="7" name="Slide Number Placeholder 6"/>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2472183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5AC6E9-0F2C-B143-ABDC-9A2BBA59EE1D}" type="datetime1">
              <a:rPr lang="en-US" smtClean="0"/>
              <a:t>11/10/2014</a:t>
            </a:fld>
            <a:endParaRPr lang="en-US"/>
          </a:p>
        </p:txBody>
      </p:sp>
      <p:sp>
        <p:nvSpPr>
          <p:cNvPr id="6" name="Footer Placeholder 5"/>
          <p:cNvSpPr>
            <a:spLocks noGrp="1"/>
          </p:cNvSpPr>
          <p:nvPr>
            <p:ph type="ftr" sz="quarter" idx="11"/>
          </p:nvPr>
        </p:nvSpPr>
        <p:spPr/>
        <p:txBody>
          <a:bodyPr/>
          <a:lstStyle/>
          <a:p>
            <a:r>
              <a:rPr lang="en-US" smtClean="0"/>
              <a:t>S Govindswamy Sunder</a:t>
            </a:r>
            <a:endParaRPr lang="en-US"/>
          </a:p>
        </p:txBody>
      </p:sp>
      <p:sp>
        <p:nvSpPr>
          <p:cNvPr id="7" name="Slide Number Placeholder 6"/>
          <p:cNvSpPr>
            <a:spLocks noGrp="1"/>
          </p:cNvSpPr>
          <p:nvPr>
            <p:ph type="sldNum" sz="quarter" idx="12"/>
          </p:nvPr>
        </p:nvSpPr>
        <p:spPr/>
        <p:txBody>
          <a:bodyPr/>
          <a:lstStyle/>
          <a:p>
            <a:fld id="{79C90C70-08DF-0F47-BE5B-0761C06D0F00}" type="slidenum">
              <a:rPr lang="en-US" smtClean="0"/>
              <a:t>‹#›</a:t>
            </a:fld>
            <a:endParaRPr lang="en-US"/>
          </a:p>
        </p:txBody>
      </p:sp>
    </p:spTree>
    <p:extLst>
      <p:ext uri="{BB962C8B-B14F-4D97-AF65-F5344CB8AC3E}">
        <p14:creationId xmlns:p14="http://schemas.microsoft.com/office/powerpoint/2010/main" val="2253494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36A088-44E3-4E43-8092-2924F86083D4}" type="datetime1">
              <a:rPr lang="en-US" smtClean="0"/>
              <a:t>11/10/2014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 Govindswamy Sunder</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90C70-08DF-0F47-BE5B-0761C06D0F00}" type="slidenum">
              <a:rPr lang="en-US" smtClean="0"/>
              <a:t>‹#›</a:t>
            </a:fld>
            <a:endParaRPr lang="en-US"/>
          </a:p>
        </p:txBody>
      </p:sp>
    </p:spTree>
    <p:extLst>
      <p:ext uri="{BB962C8B-B14F-4D97-AF65-F5344CB8AC3E}">
        <p14:creationId xmlns:p14="http://schemas.microsoft.com/office/powerpoint/2010/main" val="2236501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creativecommons.org/licenses/by-nc-nd/3.0" TargetMode="External"/><Relationship Id="rId2" Type="http://schemas.openxmlformats.org/officeDocument/2006/relationships/hyperlink" Target="http://www.doceo.co.uk/background/language_codes.htm#ixzz3EgS7MZ3I" TargetMode="External"/><Relationship Id="rId1" Type="http://schemas.openxmlformats.org/officeDocument/2006/relationships/slideLayout" Target="../slideLayouts/slideLayout2.xml"/><Relationship Id="rId4" Type="http://schemas.openxmlformats.org/officeDocument/2006/relationships/hyperlink" Target="http://www.doceo.co.uk/background/language_codes.htm#ixzz3EgSn2K3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5389"/>
            <a:ext cx="7772400" cy="2695062"/>
          </a:xfrm>
        </p:spPr>
        <p:txBody>
          <a:bodyPr>
            <a:normAutofit fontScale="90000"/>
          </a:bodyPr>
          <a:lstStyle/>
          <a:p>
            <a:r>
              <a:rPr lang="en-US" dirty="0"/>
              <a:t>Cultural values and student expressions in an inquiry-based IB classroom</a:t>
            </a:r>
            <a:br>
              <a:rPr lang="en-US" dirty="0"/>
            </a:br>
            <a:endParaRPr lang="en-US" dirty="0"/>
          </a:p>
        </p:txBody>
      </p:sp>
      <p:sp>
        <p:nvSpPr>
          <p:cNvPr id="3" name="Subtitle 2"/>
          <p:cNvSpPr>
            <a:spLocks noGrp="1"/>
          </p:cNvSpPr>
          <p:nvPr>
            <p:ph type="subTitle" idx="1"/>
          </p:nvPr>
        </p:nvSpPr>
        <p:spPr/>
        <p:txBody>
          <a:bodyPr/>
          <a:lstStyle/>
          <a:p>
            <a:r>
              <a:rPr lang="en-US" dirty="0" smtClean="0"/>
              <a:t>Bernstein’s Theoretical Framework</a:t>
            </a: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30705062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IB Programs- </a:t>
            </a:r>
            <a:br>
              <a:rPr lang="en-US" dirty="0" smtClean="0"/>
            </a:br>
            <a:r>
              <a:rPr lang="en-US" dirty="0" smtClean="0"/>
              <a:t>Classification and Framing</a:t>
            </a:r>
            <a:endParaRPr lang="en-US" dirty="0"/>
          </a:p>
        </p:txBody>
      </p:sp>
      <p:sp>
        <p:nvSpPr>
          <p:cNvPr id="3" name="Content Placeholder 2"/>
          <p:cNvSpPr>
            <a:spLocks noGrp="1"/>
          </p:cNvSpPr>
          <p:nvPr>
            <p:ph idx="1"/>
          </p:nvPr>
        </p:nvSpPr>
        <p:spPr/>
        <p:txBody>
          <a:bodyPr/>
          <a:lstStyle/>
          <a:p>
            <a:pPr marL="0" indent="0">
              <a:buNone/>
            </a:pPr>
            <a:r>
              <a:rPr lang="en-US" dirty="0" smtClean="0"/>
              <a:t>Could be argued that..</a:t>
            </a:r>
          </a:p>
          <a:p>
            <a:r>
              <a:rPr lang="en-US" dirty="0" smtClean="0"/>
              <a:t>	IB PYP- MYP- Weak classification and framing</a:t>
            </a:r>
          </a:p>
          <a:p>
            <a:r>
              <a:rPr lang="en-US" dirty="0" smtClean="0"/>
              <a:t>	IB DP- Strong classification and framing</a:t>
            </a:r>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3090202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Theory</a:t>
            </a:r>
            <a:endParaRPr lang="en-US" dirty="0"/>
          </a:p>
        </p:txBody>
      </p:sp>
      <p:sp>
        <p:nvSpPr>
          <p:cNvPr id="3" name="Content Placeholder 2"/>
          <p:cNvSpPr>
            <a:spLocks noGrp="1"/>
          </p:cNvSpPr>
          <p:nvPr>
            <p:ph idx="1"/>
          </p:nvPr>
        </p:nvSpPr>
        <p:spPr/>
        <p:txBody>
          <a:bodyPr>
            <a:normAutofit/>
          </a:bodyPr>
          <a:lstStyle/>
          <a:p>
            <a:r>
              <a:rPr lang="en-US" dirty="0"/>
              <a:t>Bernstein analyses one of the ways in which the dynamics of social class affects learner outcomes in </a:t>
            </a:r>
            <a:r>
              <a:rPr lang="en-US" dirty="0" smtClean="0"/>
              <a:t>school</a:t>
            </a:r>
          </a:p>
          <a:p>
            <a:r>
              <a:rPr lang="en-US" dirty="0" smtClean="0"/>
              <a:t>… </a:t>
            </a:r>
            <a:r>
              <a:rPr lang="en-US" dirty="0"/>
              <a:t>the language patterns of working-class and middle-class families </a:t>
            </a:r>
            <a:r>
              <a:rPr lang="en-US" dirty="0" smtClean="0"/>
              <a:t>and children</a:t>
            </a:r>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2191966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class and learner outcomes</a:t>
            </a:r>
            <a:endParaRPr lang="en-US" dirty="0"/>
          </a:p>
        </p:txBody>
      </p:sp>
      <p:sp>
        <p:nvSpPr>
          <p:cNvPr id="3" name="Content Placeholder 2"/>
          <p:cNvSpPr>
            <a:spLocks noGrp="1"/>
          </p:cNvSpPr>
          <p:nvPr>
            <p:ph idx="1"/>
          </p:nvPr>
        </p:nvSpPr>
        <p:spPr/>
        <p:txBody>
          <a:bodyPr>
            <a:normAutofit/>
          </a:bodyPr>
          <a:lstStyle/>
          <a:p>
            <a:r>
              <a:rPr lang="en-US" dirty="0" smtClean="0"/>
              <a:t>Bernstein argues that </a:t>
            </a:r>
            <a:r>
              <a:rPr lang="en-US" dirty="0"/>
              <a:t>the form of language use of working class (who speak a ‘restricted code’) as contrasted with middle class students (who speak an ‘elaborated code’), in part explained their comparative performance at school</a:t>
            </a:r>
            <a:r>
              <a:rPr lang="en-US" dirty="0" smtClean="0"/>
              <a:t>.</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2627292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“Education cannot compensate for society”</a:t>
            </a:r>
            <a:endParaRPr lang="en-US" dirty="0"/>
          </a:p>
        </p:txBody>
      </p:sp>
      <p:sp>
        <p:nvSpPr>
          <p:cNvPr id="3" name="Content Placeholder 2"/>
          <p:cNvSpPr>
            <a:spLocks noGrp="1"/>
          </p:cNvSpPr>
          <p:nvPr>
            <p:ph idx="1"/>
          </p:nvPr>
        </p:nvSpPr>
        <p:spPr/>
        <p:txBody>
          <a:bodyPr>
            <a:normAutofit fontScale="92500" lnSpcReduction="10000"/>
          </a:bodyPr>
          <a:lstStyle/>
          <a:p>
            <a:r>
              <a:rPr lang="en-GB" dirty="0"/>
              <a:t>Bernstein (1971)</a:t>
            </a:r>
            <a:r>
              <a:rPr lang="en-GB" baseline="30000" dirty="0"/>
              <a:t> </a:t>
            </a:r>
            <a:r>
              <a:rPr lang="en-GB" dirty="0"/>
              <a:t>argues that the language of working class children is </a:t>
            </a:r>
            <a:r>
              <a:rPr lang="en-GB" i="1" dirty="0"/>
              <a:t>context specific</a:t>
            </a:r>
            <a:r>
              <a:rPr lang="en-GB" dirty="0"/>
              <a:t>: it is locked into specific relationships in particular social situations, and it is predictable. </a:t>
            </a:r>
            <a:endParaRPr lang="en-GB" dirty="0" smtClean="0"/>
          </a:p>
          <a:p>
            <a:pPr lvl="1"/>
            <a:r>
              <a:rPr lang="en-GB" dirty="0" smtClean="0"/>
              <a:t>Because </a:t>
            </a:r>
            <a:r>
              <a:rPr lang="en-GB" dirty="0"/>
              <a:t>it is </a:t>
            </a:r>
            <a:r>
              <a:rPr lang="en-GB" i="1" dirty="0"/>
              <a:t>context specific</a:t>
            </a:r>
            <a:r>
              <a:rPr lang="en-GB" dirty="0"/>
              <a:t>, Bernstein calls it a “Restricted Code”. </a:t>
            </a:r>
            <a:endParaRPr lang="en-GB" dirty="0" smtClean="0"/>
          </a:p>
          <a:p>
            <a:pPr lvl="1"/>
            <a:r>
              <a:rPr lang="en-GB" dirty="0" smtClean="0"/>
              <a:t>This </a:t>
            </a:r>
            <a:r>
              <a:rPr lang="en-GB" dirty="0"/>
              <a:t>is contrasted with ‘middle class’ language, in which meaning is more abstract and </a:t>
            </a:r>
            <a:r>
              <a:rPr lang="en-GB" i="1" dirty="0"/>
              <a:t>universalistic</a:t>
            </a:r>
            <a:r>
              <a:rPr lang="en-GB" dirty="0"/>
              <a:t>, which he calls the “Elaborated Code”. </a:t>
            </a:r>
            <a:endParaRPr lang="en-US" dirty="0"/>
          </a:p>
          <a:p>
            <a:pPr marL="0" indent="0">
              <a:buNone/>
            </a:pPr>
            <a:r>
              <a:rPr lang="en-GB" dirty="0"/>
              <a:t>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32877917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a:t>
            </a:r>
            <a:endParaRPr lang="en-US" dirty="0"/>
          </a:p>
        </p:txBody>
      </p:sp>
      <p:sp>
        <p:nvSpPr>
          <p:cNvPr id="3" name="Content Placeholder 2"/>
          <p:cNvSpPr>
            <a:spLocks noGrp="1"/>
          </p:cNvSpPr>
          <p:nvPr>
            <p:ph idx="1"/>
          </p:nvPr>
        </p:nvSpPr>
        <p:spPr/>
        <p:txBody>
          <a:bodyPr/>
          <a:lstStyle/>
          <a:p>
            <a:pPr marL="0" indent="0">
              <a:buNone/>
            </a:pPr>
            <a:r>
              <a:rPr lang="en-US" dirty="0"/>
              <a:t>The “restricted” code does </a:t>
            </a:r>
            <a:r>
              <a:rPr lang="en-US" b="1" dirty="0"/>
              <a:t>not</a:t>
            </a:r>
            <a:r>
              <a:rPr lang="en-US" dirty="0"/>
              <a:t> refer to restricted vocabulary, and the “elaborated” code does </a:t>
            </a:r>
            <a:r>
              <a:rPr lang="en-US" b="1" dirty="0"/>
              <a:t>not</a:t>
            </a:r>
            <a:r>
              <a:rPr lang="en-US" dirty="0"/>
              <a:t> entail flowery use of </a:t>
            </a:r>
            <a:r>
              <a:rPr lang="en-US" dirty="0" smtClean="0"/>
              <a:t>language...</a:t>
            </a: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2330293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075" y="251358"/>
            <a:ext cx="8229600" cy="1143000"/>
          </a:xfrm>
        </p:spPr>
        <p:txBody>
          <a:bodyPr>
            <a:normAutofit fontScale="90000"/>
          </a:bodyPr>
          <a:lstStyle/>
          <a:p>
            <a:r>
              <a:rPr lang="en-GB" dirty="0"/>
              <a:t> </a:t>
            </a:r>
            <a:r>
              <a:rPr lang="en-US" dirty="0" smtClean="0"/>
              <a:t/>
            </a:r>
            <a:br>
              <a:rPr lang="en-US" dirty="0" smtClean="0"/>
            </a:br>
            <a:r>
              <a:rPr lang="en-GB" sz="2700" dirty="0" smtClean="0"/>
              <a:t>The </a:t>
            </a:r>
            <a:r>
              <a:rPr lang="en-GB" sz="2700" dirty="0"/>
              <a:t>theory that social class relationships shape the structure of communication</a:t>
            </a:r>
            <a:r>
              <a:rPr lang="en-US" dirty="0"/>
              <a:t/>
            </a:r>
            <a:br>
              <a:rPr lang="en-US" dirty="0"/>
            </a:br>
            <a:r>
              <a:rPr lang="en-US"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2270685"/>
              </p:ext>
            </p:extLst>
          </p:nvPr>
        </p:nvGraphicFramePr>
        <p:xfrm>
          <a:off x="572672" y="1600200"/>
          <a:ext cx="8229600" cy="1854200"/>
        </p:xfrm>
        <a:graphic>
          <a:graphicData uri="http://schemas.openxmlformats.org/drawingml/2006/table">
            <a:tbl>
              <a:tblPr firstRow="1" bandRow="1">
                <a:tableStyleId>{9D7B26C5-4107-4FEC-AEDC-1716B250A1EF}</a:tableStyleId>
              </a:tblPr>
              <a:tblGrid>
                <a:gridCol w="2743200"/>
                <a:gridCol w="2743200"/>
                <a:gridCol w="2743200"/>
              </a:tblGrid>
              <a:tr h="370840">
                <a:tc>
                  <a:txBody>
                    <a:bodyPr/>
                    <a:lstStyle/>
                    <a:p>
                      <a:r>
                        <a:rPr lang="en-US" dirty="0" smtClean="0"/>
                        <a:t>Social class is…</a:t>
                      </a:r>
                      <a:endParaRPr lang="en-US" dirty="0"/>
                    </a:p>
                  </a:txBody>
                  <a:tcPr/>
                </a:tc>
                <a:tc>
                  <a:txBody>
                    <a:bodyPr/>
                    <a:lstStyle/>
                    <a:p>
                      <a:r>
                        <a:rPr lang="en-US" dirty="0" smtClean="0"/>
                        <a:t>Working class</a:t>
                      </a:r>
                      <a:endParaRPr lang="en-US" dirty="0"/>
                    </a:p>
                  </a:txBody>
                  <a:tcPr/>
                </a:tc>
                <a:tc>
                  <a:txBody>
                    <a:bodyPr/>
                    <a:lstStyle/>
                    <a:p>
                      <a:r>
                        <a:rPr lang="en-US" dirty="0" smtClean="0"/>
                        <a:t>Middle Class</a:t>
                      </a:r>
                      <a:endParaRPr lang="en-US" dirty="0"/>
                    </a:p>
                  </a:txBody>
                  <a:tcPr/>
                </a:tc>
              </a:tr>
              <a:tr h="370840">
                <a:tc>
                  <a:txBody>
                    <a:bodyPr/>
                    <a:lstStyle/>
                    <a:p>
                      <a:r>
                        <a:rPr lang="en-US" dirty="0" smtClean="0"/>
                        <a:t>Spoken language is…</a:t>
                      </a:r>
                      <a:endParaRPr lang="en-US" dirty="0"/>
                    </a:p>
                  </a:txBody>
                  <a:tcPr/>
                </a:tc>
                <a:tc>
                  <a:txBody>
                    <a:bodyPr/>
                    <a:lstStyle/>
                    <a:p>
                      <a:r>
                        <a:rPr lang="en-US" dirty="0" smtClean="0"/>
                        <a:t>Context bound</a:t>
                      </a:r>
                      <a:endParaRPr lang="en-US" dirty="0"/>
                    </a:p>
                  </a:txBody>
                  <a:tcPr/>
                </a:tc>
                <a:tc>
                  <a:txBody>
                    <a:bodyPr/>
                    <a:lstStyle/>
                    <a:p>
                      <a:r>
                        <a:rPr lang="en-US" dirty="0" smtClean="0"/>
                        <a:t>Less context bound</a:t>
                      </a:r>
                      <a:endParaRPr lang="en-US" dirty="0"/>
                    </a:p>
                  </a:txBody>
                  <a:tcPr/>
                </a:tc>
              </a:tr>
              <a:tr h="370840">
                <a:tc>
                  <a:txBody>
                    <a:bodyPr/>
                    <a:lstStyle/>
                    <a:p>
                      <a:r>
                        <a:rPr lang="en-US" dirty="0" smtClean="0"/>
                        <a:t>Meanings are…</a:t>
                      </a:r>
                      <a:endParaRPr lang="en-US" dirty="0"/>
                    </a:p>
                  </a:txBody>
                  <a:tcPr/>
                </a:tc>
                <a:tc>
                  <a:txBody>
                    <a:bodyPr/>
                    <a:lstStyle/>
                    <a:p>
                      <a:r>
                        <a:rPr lang="en-US" dirty="0" smtClean="0"/>
                        <a:t>Particularistic </a:t>
                      </a:r>
                      <a:endParaRPr lang="en-US" dirty="0"/>
                    </a:p>
                  </a:txBody>
                  <a:tcPr/>
                </a:tc>
                <a:tc>
                  <a:txBody>
                    <a:bodyPr/>
                    <a:lstStyle/>
                    <a:p>
                      <a:r>
                        <a:rPr lang="en-US" dirty="0" smtClean="0"/>
                        <a:t>Universalistic</a:t>
                      </a:r>
                      <a:endParaRPr lang="en-US" dirty="0"/>
                    </a:p>
                  </a:txBody>
                  <a:tcPr/>
                </a:tc>
              </a:tr>
              <a:tr h="370840">
                <a:tc>
                  <a:txBody>
                    <a:bodyPr/>
                    <a:lstStyle/>
                    <a:p>
                      <a:r>
                        <a:rPr lang="en-US" dirty="0" smtClean="0"/>
                        <a:t>Principles</a:t>
                      </a:r>
                      <a:r>
                        <a:rPr lang="en-US" baseline="0" dirty="0" smtClean="0"/>
                        <a:t> are…</a:t>
                      </a:r>
                      <a:endParaRPr lang="en-US" dirty="0"/>
                    </a:p>
                  </a:txBody>
                  <a:tcPr/>
                </a:tc>
                <a:tc>
                  <a:txBody>
                    <a:bodyPr/>
                    <a:lstStyle/>
                    <a:p>
                      <a:r>
                        <a:rPr lang="en-US" dirty="0" smtClean="0"/>
                        <a:t>Explicit</a:t>
                      </a:r>
                      <a:endParaRPr lang="en-US" dirty="0"/>
                    </a:p>
                  </a:txBody>
                  <a:tcPr/>
                </a:tc>
                <a:tc>
                  <a:txBody>
                    <a:bodyPr/>
                    <a:lstStyle/>
                    <a:p>
                      <a:r>
                        <a:rPr lang="en-US" dirty="0" smtClean="0"/>
                        <a:t>Implicit</a:t>
                      </a:r>
                      <a:endParaRPr lang="en-US" dirty="0"/>
                    </a:p>
                  </a:txBody>
                  <a:tcPr/>
                </a:tc>
              </a:tr>
              <a:tr h="370840">
                <a:tc>
                  <a:txBody>
                    <a:bodyPr/>
                    <a:lstStyle/>
                    <a:p>
                      <a:r>
                        <a:rPr lang="en-US" dirty="0" smtClean="0"/>
                        <a:t>The Code is…</a:t>
                      </a:r>
                      <a:endParaRPr lang="en-US" dirty="0"/>
                    </a:p>
                  </a:txBody>
                  <a:tcPr/>
                </a:tc>
                <a:tc>
                  <a:txBody>
                    <a:bodyPr/>
                    <a:lstStyle/>
                    <a:p>
                      <a:r>
                        <a:rPr lang="en-US" dirty="0" smtClean="0"/>
                        <a:t>RESTRCITED</a:t>
                      </a:r>
                      <a:endParaRPr lang="en-US" dirty="0"/>
                    </a:p>
                  </a:txBody>
                  <a:tcPr/>
                </a:tc>
                <a:tc>
                  <a:txBody>
                    <a:bodyPr/>
                    <a:lstStyle/>
                    <a:p>
                      <a:r>
                        <a:rPr lang="en-US" dirty="0" smtClean="0"/>
                        <a:t>ELABORATE</a:t>
                      </a:r>
                      <a:endParaRPr lang="en-US" dirty="0"/>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40920390"/>
              </p:ext>
            </p:extLst>
          </p:nvPr>
        </p:nvGraphicFramePr>
        <p:xfrm>
          <a:off x="572672" y="4548023"/>
          <a:ext cx="8229600" cy="1828799"/>
        </p:xfrm>
        <a:graphic>
          <a:graphicData uri="http://schemas.openxmlformats.org/drawingml/2006/table">
            <a:tbl>
              <a:tblPr firstRow="1" bandRow="1">
                <a:tableStyleId>{616DA210-FB5B-4158-B5E0-FEB733F419BA}</a:tableStyleId>
              </a:tblPr>
              <a:tblGrid>
                <a:gridCol w="4114800"/>
                <a:gridCol w="4114800"/>
              </a:tblGrid>
              <a:tr h="370840">
                <a:tc>
                  <a:txBody>
                    <a:bodyPr/>
                    <a:lstStyle/>
                    <a:p>
                      <a:r>
                        <a:rPr lang="en-US" dirty="0" smtClean="0"/>
                        <a:t>Restricted Code…</a:t>
                      </a:r>
                    </a:p>
                    <a:p>
                      <a:r>
                        <a:rPr lang="en-US" dirty="0" smtClean="0"/>
                        <a:t>Inhibits orientation to symbolize intent in a verbally explicitly form</a:t>
                      </a:r>
                      <a:r>
                        <a:rPr lang="en-US" baseline="0" dirty="0" smtClean="0"/>
                        <a:t> </a:t>
                      </a:r>
                      <a:endParaRPr lang="en-US" dirty="0"/>
                    </a:p>
                  </a:txBody>
                  <a:tcPr/>
                </a:tc>
                <a:tc>
                  <a:txBody>
                    <a:bodyPr/>
                    <a:lstStyle/>
                    <a:p>
                      <a:r>
                        <a:rPr lang="en-US" dirty="0" smtClean="0"/>
                        <a:t>Elaborate Code…</a:t>
                      </a:r>
                    </a:p>
                    <a:p>
                      <a:r>
                        <a:rPr lang="en-US" dirty="0" smtClean="0"/>
                        <a:t>Facilitates orientation to symbolize</a:t>
                      </a:r>
                      <a:r>
                        <a:rPr lang="en-US" baseline="0" dirty="0" smtClean="0"/>
                        <a:t> intent in a  verbally explicit form</a:t>
                      </a:r>
                      <a:endParaRPr lang="en-US" dirty="0"/>
                    </a:p>
                  </a:txBody>
                  <a:tcPr/>
                </a:tc>
              </a:tr>
              <a:tr h="370840">
                <a:tc>
                  <a:txBody>
                    <a:bodyPr/>
                    <a:lstStyle/>
                    <a:p>
                      <a:r>
                        <a:rPr lang="en-US" dirty="0" smtClean="0"/>
                        <a:t>Org. structure regardless of complexity is wholly predictable and hence very</a:t>
                      </a:r>
                      <a:r>
                        <a:rPr lang="en-US" baseline="0" dirty="0" smtClean="0"/>
                        <a:t> ‘ritualistic’</a:t>
                      </a:r>
                      <a:endParaRPr lang="en-US" dirty="0"/>
                    </a:p>
                  </a:txBody>
                  <a:tcPr/>
                </a:tc>
                <a:tc>
                  <a:txBody>
                    <a:bodyPr/>
                    <a:lstStyle/>
                    <a:p>
                      <a:r>
                        <a:rPr lang="en-US" dirty="0" smtClean="0"/>
                        <a:t>Less predictable…more complex and abstract</a:t>
                      </a:r>
                      <a:endParaRPr lang="en-US" dirty="0"/>
                    </a:p>
                  </a:txBody>
                  <a:tcPr/>
                </a:tc>
              </a:tr>
            </a:tbl>
          </a:graphicData>
        </a:graphic>
      </p:graphicFrame>
      <p:sp>
        <p:nvSpPr>
          <p:cNvPr id="3" name="Footer Placeholder 2"/>
          <p:cNvSpPr>
            <a:spLocks noGrp="1"/>
          </p:cNvSpPr>
          <p:nvPr>
            <p:ph type="ftr" sz="quarter" idx="11"/>
          </p:nvPr>
        </p:nvSpPr>
        <p:spPr/>
        <p:txBody>
          <a:bodyPr/>
          <a:lstStyle/>
          <a:p>
            <a:r>
              <a:rPr lang="en-US" smtClean="0"/>
              <a:t>S Govindswamy Sunder</a:t>
            </a:r>
            <a:endParaRPr lang="en-US"/>
          </a:p>
        </p:txBody>
      </p:sp>
      <p:sp>
        <p:nvSpPr>
          <p:cNvPr id="7" name="Rectangle 6"/>
          <p:cNvSpPr/>
          <p:nvPr/>
        </p:nvSpPr>
        <p:spPr>
          <a:xfrm>
            <a:off x="4230272" y="3597960"/>
            <a:ext cx="4572000" cy="646331"/>
          </a:xfrm>
          <a:prstGeom prst="rect">
            <a:avLst/>
          </a:prstGeom>
        </p:spPr>
        <p:txBody>
          <a:bodyPr>
            <a:spAutoFit/>
          </a:bodyPr>
          <a:lstStyle/>
          <a:p>
            <a:r>
              <a:rPr lang="en-US" dirty="0"/>
              <a:t>Creative Commons Attribution 3.0 </a:t>
            </a:r>
            <a:r>
              <a:rPr lang="en-US" dirty="0" err="1"/>
              <a:t>licence</a:t>
            </a:r>
            <a:r>
              <a:rPr lang="en-US" dirty="0"/>
              <a:t>. http://</a:t>
            </a:r>
            <a:r>
              <a:rPr lang="en-US" dirty="0" err="1"/>
              <a:t>creativecommons.org</a:t>
            </a:r>
            <a:r>
              <a:rPr lang="en-US" dirty="0"/>
              <a:t>/licenses/by/3.0/ </a:t>
            </a:r>
          </a:p>
        </p:txBody>
      </p:sp>
    </p:spTree>
    <p:extLst>
      <p:ext uri="{BB962C8B-B14F-4D97-AF65-F5344CB8AC3E}">
        <p14:creationId xmlns:p14="http://schemas.microsoft.com/office/powerpoint/2010/main" val="37882813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Elaborate codes and success at school</a:t>
            </a:r>
            <a:endParaRPr lang="en-US" dirty="0"/>
          </a:p>
        </p:txBody>
      </p:sp>
      <p:sp>
        <p:nvSpPr>
          <p:cNvPr id="3" name="Content Placeholder 2"/>
          <p:cNvSpPr>
            <a:spLocks noGrp="1"/>
          </p:cNvSpPr>
          <p:nvPr>
            <p:ph idx="1"/>
          </p:nvPr>
        </p:nvSpPr>
        <p:spPr/>
        <p:txBody>
          <a:bodyPr>
            <a:normAutofit/>
          </a:bodyPr>
          <a:lstStyle/>
          <a:p>
            <a:pPr lvl="1"/>
            <a:r>
              <a:rPr lang="en-US" dirty="0"/>
              <a:t>Bernstein’s research argued that working-class students had access to their restricted code(s) – but middle-class students had access to </a:t>
            </a:r>
            <a:r>
              <a:rPr lang="en-US" b="1" dirty="0"/>
              <a:t>both</a:t>
            </a:r>
            <a:r>
              <a:rPr lang="en-US" dirty="0"/>
              <a:t> restricted and elaborated codes, because the middle classes were more geographically, socially and culturally </a:t>
            </a:r>
            <a:r>
              <a:rPr lang="en-US" dirty="0" smtClean="0"/>
              <a:t>mobile.</a:t>
            </a:r>
          </a:p>
          <a:p>
            <a:pPr lvl="1"/>
            <a:r>
              <a:rPr lang="en-US" dirty="0" smtClean="0"/>
              <a:t>middle </a:t>
            </a:r>
            <a:r>
              <a:rPr lang="en-US" dirty="0"/>
              <a:t>class children </a:t>
            </a:r>
            <a:r>
              <a:rPr lang="en-US" dirty="0" smtClean="0"/>
              <a:t>thus have </a:t>
            </a:r>
            <a:r>
              <a:rPr lang="en-US" dirty="0"/>
              <a:t>access to the language codes required to be successful at school whereas working class children </a:t>
            </a:r>
            <a:r>
              <a:rPr lang="en-US" dirty="0" smtClean="0"/>
              <a:t>do not</a:t>
            </a: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3086427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Elaborate codes for educational ‘success’</a:t>
            </a:r>
            <a:endParaRPr lang="en-US" dirty="0"/>
          </a:p>
        </p:txBody>
      </p:sp>
      <p:sp>
        <p:nvSpPr>
          <p:cNvPr id="3" name="Content Placeholder 2"/>
          <p:cNvSpPr>
            <a:spLocks noGrp="1"/>
          </p:cNvSpPr>
          <p:nvPr>
            <p:ph idx="1"/>
          </p:nvPr>
        </p:nvSpPr>
        <p:spPr/>
        <p:txBody>
          <a:bodyPr>
            <a:normAutofit/>
          </a:bodyPr>
          <a:lstStyle/>
          <a:p>
            <a:pPr lvl="1"/>
            <a:endParaRPr lang="en-US" dirty="0" smtClean="0"/>
          </a:p>
          <a:p>
            <a:pPr lvl="1"/>
            <a:endParaRPr lang="en-US" dirty="0"/>
          </a:p>
          <a:p>
            <a:pPr lvl="1"/>
            <a:r>
              <a:rPr lang="en-US" dirty="0" smtClean="0"/>
              <a:t>Bernstein </a:t>
            </a:r>
            <a:r>
              <a:rPr lang="en-US" dirty="0"/>
              <a:t>suggested that schooling rewarded formal language. </a:t>
            </a:r>
            <a:endParaRPr lang="en-US" dirty="0" smtClean="0"/>
          </a:p>
          <a:p>
            <a:pPr lvl="1"/>
            <a:r>
              <a:rPr lang="en-US" dirty="0" smtClean="0"/>
              <a:t>“..if </a:t>
            </a:r>
            <a:r>
              <a:rPr lang="en-US" dirty="0"/>
              <a:t>you can't handle elaborated code, you are not going to succeed in the educational </a:t>
            </a:r>
            <a:r>
              <a:rPr lang="en-US" dirty="0" smtClean="0"/>
              <a:t>system”</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40847070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the culturally varied IB classroom</a:t>
            </a:r>
            <a:endParaRPr lang="en-US" dirty="0"/>
          </a:p>
        </p:txBody>
      </p:sp>
      <p:sp>
        <p:nvSpPr>
          <p:cNvPr id="3" name="Content Placeholder 2"/>
          <p:cNvSpPr>
            <a:spLocks noGrp="1"/>
          </p:cNvSpPr>
          <p:nvPr>
            <p:ph idx="1"/>
          </p:nvPr>
        </p:nvSpPr>
        <p:spPr/>
        <p:txBody>
          <a:bodyPr>
            <a:normAutofit/>
          </a:bodyPr>
          <a:lstStyle/>
          <a:p>
            <a:r>
              <a:rPr lang="en-US" dirty="0" smtClean="0"/>
              <a:t>Inquiry-based IB classrooms-  </a:t>
            </a:r>
          </a:p>
          <a:p>
            <a:pPr lvl="1"/>
            <a:r>
              <a:rPr lang="en-US" dirty="0"/>
              <a:t>H</a:t>
            </a:r>
            <a:r>
              <a:rPr lang="en-US" dirty="0" smtClean="0"/>
              <a:t>ere</a:t>
            </a:r>
            <a:r>
              <a:rPr lang="en-US" dirty="0"/>
              <a:t>, the learner takes responsibility for determining what they learn (curriculum), how they learn it (pace, sequence), when they have arrived at a legitimate end to the learning (evaluation)</a:t>
            </a:r>
          </a:p>
          <a:p>
            <a:pPr lvl="1"/>
            <a:r>
              <a:rPr lang="en-US" dirty="0" smtClean="0"/>
              <a:t>However...in the context of cultural constraints how do some students achieve this, particularly when they have access only to “restricted codes”?</a:t>
            </a: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3272086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of Reflection</a:t>
            </a:r>
            <a:endParaRPr lang="en-US" dirty="0"/>
          </a:p>
        </p:txBody>
      </p:sp>
      <p:sp>
        <p:nvSpPr>
          <p:cNvPr id="3" name="Content Placeholder 2"/>
          <p:cNvSpPr>
            <a:spLocks noGrp="1"/>
          </p:cNvSpPr>
          <p:nvPr>
            <p:ph idx="1"/>
          </p:nvPr>
        </p:nvSpPr>
        <p:spPr/>
        <p:txBody>
          <a:bodyPr>
            <a:normAutofit/>
          </a:bodyPr>
          <a:lstStyle/>
          <a:p>
            <a:pPr marL="457200" lvl="1" indent="-457200">
              <a:buFont typeface="Arial"/>
              <a:buChar char="•"/>
            </a:pPr>
            <a:r>
              <a:rPr lang="en-US" dirty="0" smtClean="0"/>
              <a:t>How “restricted” are </a:t>
            </a:r>
            <a:r>
              <a:rPr lang="en-US" dirty="0"/>
              <a:t>some students from expressing themselves, and why</a:t>
            </a:r>
            <a:r>
              <a:rPr lang="en-US" dirty="0" smtClean="0"/>
              <a:t>?</a:t>
            </a:r>
          </a:p>
          <a:p>
            <a:pPr marL="457200" lvl="1" indent="-457200">
              <a:buFont typeface="Arial"/>
              <a:buChar char="•"/>
            </a:pPr>
            <a:r>
              <a:rPr lang="en-US" dirty="0" smtClean="0"/>
              <a:t>Particularly in terms of some cultures?</a:t>
            </a:r>
          </a:p>
          <a:p>
            <a:pPr marL="0" lvl="1" indent="0">
              <a:buNone/>
            </a:pPr>
            <a:endParaRPr lang="en-US" dirty="0" smtClean="0"/>
          </a:p>
          <a:p>
            <a:pPr marL="400050" lvl="2" indent="0">
              <a:buNone/>
            </a:pPr>
            <a:endParaRPr lang="en-US" sz="2000" dirty="0" smtClean="0"/>
          </a:p>
          <a:p>
            <a:pPr marL="857250" lvl="2" indent="-457200">
              <a:buFont typeface="Wingdings" charset="2"/>
              <a:buChar char="§"/>
            </a:pPr>
            <a:endParaRPr lang="en-US" sz="2000" dirty="0"/>
          </a:p>
          <a:p>
            <a:pPr marL="857250" lvl="2" indent="-457200">
              <a:buFont typeface="Wingdings" charset="2"/>
              <a:buChar char="§"/>
            </a:pPr>
            <a:endParaRPr lang="en-US" dirty="0" smtClean="0"/>
          </a:p>
          <a:p>
            <a:pPr marL="857250" lvl="2" indent="-457200">
              <a:buFont typeface="Wingdings" charset="2"/>
              <a:buChar char="§"/>
            </a:pPr>
            <a:endParaRPr lang="en-US" dirty="0"/>
          </a:p>
          <a:p>
            <a:pPr marL="857250" lvl="2" indent="-457200"/>
            <a:endParaRPr lang="en-US" dirty="0" smtClean="0"/>
          </a:p>
          <a:p>
            <a:pPr marL="0" lvl="1" indent="0">
              <a:buNone/>
            </a:pPr>
            <a:endParaRPr lang="en-US" dirty="0"/>
          </a:p>
          <a:p>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3292172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sz="1600" dirty="0" smtClean="0"/>
              <a:t>Sudha Sunder</a:t>
            </a:r>
          </a:p>
          <a:p>
            <a:r>
              <a:rPr lang="en-US" sz="1600" dirty="0"/>
              <a:t>Staff and Curriculum Development Coordinator</a:t>
            </a:r>
            <a:endParaRPr lang="en-US" sz="1600" dirty="0" smtClean="0"/>
          </a:p>
          <a:p>
            <a:pPr lvl="1"/>
            <a:r>
              <a:rPr lang="en-US" sz="1200" dirty="0" smtClean="0"/>
              <a:t>	Universal American School, Dubai- American IB World School</a:t>
            </a:r>
          </a:p>
          <a:p>
            <a:pPr lvl="1"/>
            <a:r>
              <a:rPr lang="en-US" sz="1200" dirty="0" smtClean="0"/>
              <a:t>	70 different nationalities in student body</a:t>
            </a:r>
          </a:p>
          <a:p>
            <a:r>
              <a:rPr lang="en-US" sz="1600" dirty="0" smtClean="0"/>
              <a:t>Curriculum Consultant- concept-based trainer- consult with international schools in curriculum development</a:t>
            </a:r>
          </a:p>
          <a:p>
            <a:r>
              <a:rPr lang="en-US" sz="1600" dirty="0" smtClean="0"/>
              <a:t>Completing my </a:t>
            </a:r>
            <a:r>
              <a:rPr lang="en-US" sz="1600" dirty="0" err="1" smtClean="0"/>
              <a:t>EdD</a:t>
            </a:r>
            <a:r>
              <a:rPr lang="en-US" sz="1600" dirty="0" smtClean="0"/>
              <a:t> dissertation- University of Bath UK</a:t>
            </a:r>
          </a:p>
          <a:p>
            <a:pPr lvl="1"/>
            <a:r>
              <a:rPr lang="en-US" sz="1200" dirty="0" smtClean="0"/>
              <a:t>Teacher perceptions in school-based curriculum development initiatives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26601432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Restricted Code</a:t>
            </a:r>
            <a:endParaRPr lang="en-US" dirty="0"/>
          </a:p>
        </p:txBody>
      </p:sp>
      <p:sp>
        <p:nvSpPr>
          <p:cNvPr id="3" name="Content Placeholder 2"/>
          <p:cNvSpPr>
            <a:spLocks noGrp="1"/>
          </p:cNvSpPr>
          <p:nvPr>
            <p:ph idx="1"/>
          </p:nvPr>
        </p:nvSpPr>
        <p:spPr/>
        <p:txBody>
          <a:bodyPr/>
          <a:lstStyle/>
          <a:p>
            <a:pPr lvl="1">
              <a:buFont typeface="Arial"/>
              <a:buChar char="•"/>
            </a:pPr>
            <a:r>
              <a:rPr lang="en-US" sz="2000" dirty="0"/>
              <a:t>It is about the embarrassment which many students may feel when asked to express themselves (speak in class) in an elaborated-code. Do some cultures experience this more than the other? And why? </a:t>
            </a:r>
          </a:p>
          <a:p>
            <a:pPr lvl="1">
              <a:buFont typeface="Arial"/>
              <a:buChar char="•"/>
            </a:pPr>
            <a:r>
              <a:rPr lang="en-US" sz="2000" dirty="0"/>
              <a:t>It is about the reassurance and security often achieved through ‘restricted codes’..</a:t>
            </a:r>
          </a:p>
          <a:p>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2059573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Teachers’ restricted code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“Remember </a:t>
            </a:r>
            <a:r>
              <a:rPr lang="en-US" dirty="0"/>
              <a:t>that when teaching the misunderstandings may come not from your use of elaborated code, but from your use of </a:t>
            </a:r>
            <a:r>
              <a:rPr lang="en-US" i="1" dirty="0"/>
              <a:t>your</a:t>
            </a:r>
            <a:r>
              <a:rPr lang="en-US" dirty="0"/>
              <a:t> restricted code, adapted to your own speech community (jargon, abbreviations, etc.), rather than a properly and appropriately elaborated </a:t>
            </a:r>
            <a:r>
              <a:rPr lang="en-US" dirty="0" smtClean="0"/>
              <a:t>code” </a:t>
            </a:r>
            <a:r>
              <a:rPr lang="en-US" dirty="0"/>
              <a:t>Atherton J S (2013)</a:t>
            </a:r>
          </a:p>
          <a:p>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1846128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teacher</a:t>
            </a:r>
            <a:endParaRPr lang="en-US" dirty="0"/>
          </a:p>
        </p:txBody>
      </p:sp>
      <p:sp>
        <p:nvSpPr>
          <p:cNvPr id="3" name="Content Placeholder 2"/>
          <p:cNvSpPr>
            <a:spLocks noGrp="1"/>
          </p:cNvSpPr>
          <p:nvPr>
            <p:ph idx="1"/>
          </p:nvPr>
        </p:nvSpPr>
        <p:spPr/>
        <p:txBody>
          <a:bodyPr/>
          <a:lstStyle/>
          <a:p>
            <a:r>
              <a:rPr lang="en-US" dirty="0" smtClean="0"/>
              <a:t>How can we as teachers facilitate the movement from the students’ usage of restricted code to elaborate code..</a:t>
            </a: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2194999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and Questions</a:t>
            </a:r>
            <a:endParaRPr lang="en-US" dirty="0"/>
          </a:p>
        </p:txBody>
      </p:sp>
      <p:sp>
        <p:nvSpPr>
          <p:cNvPr id="3" name="Content Placeholder 2"/>
          <p:cNvSpPr>
            <a:spLocks noGrp="1"/>
          </p:cNvSpPr>
          <p:nvPr>
            <p:ph idx="1"/>
          </p:nvPr>
        </p:nvSpPr>
        <p:spPr/>
        <p:txBody>
          <a:bodyPr/>
          <a:lstStyle/>
          <a:p>
            <a:r>
              <a:rPr lang="en-US" dirty="0" smtClean="0"/>
              <a:t>Thoughts and input from audience</a:t>
            </a:r>
          </a:p>
          <a:p>
            <a:pPr lvl="1"/>
            <a:r>
              <a:rPr lang="en-US" dirty="0" smtClean="0"/>
              <a:t>Do we agree or disagree and why?</a:t>
            </a:r>
          </a:p>
          <a:p>
            <a:pPr lvl="1"/>
            <a:r>
              <a:rPr lang="en-US" dirty="0" smtClean="0"/>
              <a:t>Any thoughts to tackle the issue?</a:t>
            </a:r>
          </a:p>
          <a:p>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900555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normAutofit fontScale="92500"/>
          </a:bodyPr>
          <a:lstStyle/>
          <a:p>
            <a:r>
              <a:rPr lang="en-US" dirty="0" smtClean="0"/>
              <a:t>Not suggesting that every educational problem has a solution</a:t>
            </a:r>
          </a:p>
          <a:p>
            <a:pPr lvl="1"/>
            <a:r>
              <a:rPr lang="en-US" dirty="0" smtClean="0"/>
              <a:t>Sometimes being aware of this helps to a large extent</a:t>
            </a:r>
          </a:p>
          <a:p>
            <a:pPr lvl="1"/>
            <a:r>
              <a:rPr lang="en-US" dirty="0" smtClean="0"/>
              <a:t>Being aware of our own restricted code as teachers</a:t>
            </a:r>
          </a:p>
          <a:p>
            <a:pPr lvl="1"/>
            <a:r>
              <a:rPr lang="en-US" dirty="0" smtClean="0"/>
              <a:t>Mother tongue- involvement of parents</a:t>
            </a:r>
          </a:p>
          <a:p>
            <a:pPr lvl="1"/>
            <a:r>
              <a:rPr lang="en-US" dirty="0" smtClean="0"/>
              <a:t>Software/technology</a:t>
            </a:r>
          </a:p>
          <a:p>
            <a:pPr lvl="2"/>
            <a:r>
              <a:rPr lang="en-US" dirty="0" smtClean="0"/>
              <a:t>Discussion boards</a:t>
            </a:r>
          </a:p>
          <a:p>
            <a:pPr lvl="2"/>
            <a:r>
              <a:rPr lang="en-US" dirty="0" smtClean="0"/>
              <a:t>Software platform that help students articulate and develop their thoughts in complex and abstract ways</a:t>
            </a: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2215208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7500" lnSpcReduction="20000"/>
          </a:bodyPr>
          <a:lstStyle/>
          <a:p>
            <a:r>
              <a:rPr lang="en-US" dirty="0"/>
              <a:t>Atherton J S (2013) </a:t>
            </a:r>
            <a:r>
              <a:rPr lang="en-US" i="1" dirty="0" err="1"/>
              <a:t>Doceo</a:t>
            </a:r>
            <a:r>
              <a:rPr lang="en-US" i="1" dirty="0"/>
              <a:t>; Language Codes </a:t>
            </a:r>
            <a:r>
              <a:rPr lang="en-US" dirty="0"/>
              <a:t>[On-line: UK] retrieved 29 September 2014 from </a:t>
            </a:r>
            <a:r>
              <a:rPr lang="en-US" u="sng" dirty="0"/>
              <a:t>http://</a:t>
            </a:r>
            <a:r>
              <a:rPr lang="en-US" u="sng" dirty="0" err="1"/>
              <a:t>www.doceo.co.uk</a:t>
            </a:r>
            <a:r>
              <a:rPr lang="en-US" u="sng" dirty="0"/>
              <a:t>/background/</a:t>
            </a:r>
            <a:r>
              <a:rPr lang="en-US" u="sng" dirty="0" err="1"/>
              <a:t>language_codes.htm</a:t>
            </a:r>
            <a:endParaRPr lang="en-US" u="sng" dirty="0"/>
          </a:p>
          <a:p>
            <a:r>
              <a:rPr lang="en-US" dirty="0" smtClean="0">
                <a:hlinkClick r:id="rId2"/>
              </a:rPr>
              <a:t>Language </a:t>
            </a:r>
            <a:r>
              <a:rPr lang="en-US" dirty="0">
                <a:hlinkClick r:id="rId2"/>
              </a:rPr>
              <a:t>Codes http://www.doceo.co.uk/background/language_codes.htm#ixzz3EgS7MZ3I </a:t>
            </a:r>
          </a:p>
          <a:p>
            <a:r>
              <a:rPr lang="en-US" dirty="0"/>
              <a:t>Under Creative Commons License: </a:t>
            </a:r>
            <a:r>
              <a:rPr lang="en-US" dirty="0">
                <a:hlinkClick r:id="rId3"/>
              </a:rPr>
              <a:t>Attribution Non-Commercial No </a:t>
            </a:r>
            <a:r>
              <a:rPr lang="en-US" dirty="0" smtClean="0">
                <a:hlinkClick r:id="rId3"/>
              </a:rPr>
              <a:t>Derivatives</a:t>
            </a:r>
            <a:endParaRPr lang="en-US" dirty="0" smtClean="0"/>
          </a:p>
          <a:p>
            <a:r>
              <a:rPr lang="en-US" dirty="0" smtClean="0"/>
              <a:t>Bernstein, </a:t>
            </a:r>
            <a:r>
              <a:rPr lang="en-US" dirty="0"/>
              <a:t>B (1971) </a:t>
            </a:r>
            <a:r>
              <a:rPr lang="en-US" i="1" dirty="0"/>
              <a:t>Class, Codes and Control </a:t>
            </a:r>
            <a:r>
              <a:rPr lang="en-US" i="1" dirty="0" err="1"/>
              <a:t>vol</a:t>
            </a:r>
            <a:r>
              <a:rPr lang="en-US" i="1" dirty="0"/>
              <a:t> 1</a:t>
            </a:r>
            <a:r>
              <a:rPr lang="en-US" dirty="0"/>
              <a:t> London; </a:t>
            </a:r>
            <a:r>
              <a:rPr lang="en-US" dirty="0" smtClean="0"/>
              <a:t>Paladin.</a:t>
            </a:r>
          </a:p>
          <a:p>
            <a:r>
              <a:rPr lang="en-GB" dirty="0" smtClean="0"/>
              <a:t>Bernstein</a:t>
            </a:r>
            <a:r>
              <a:rPr lang="en-GB" dirty="0"/>
              <a:t>, B. 1971. Education cannot compensate for society.   </a:t>
            </a:r>
            <a:r>
              <a:rPr lang="en-GB" i="1" dirty="0"/>
              <a:t>School and Society: A sociological reader.</a:t>
            </a:r>
            <a:r>
              <a:rPr lang="en-GB" dirty="0"/>
              <a:t> Cambridge: Open University), 61-66</a:t>
            </a:r>
            <a:r>
              <a:rPr lang="en-GB" dirty="0" smtClean="0"/>
              <a:t>.</a:t>
            </a:r>
          </a:p>
          <a:p>
            <a:r>
              <a:rPr lang="en-US" dirty="0"/>
              <a:t>Bernstein, B.,1971. On the Classification and Framing of Educational Knowledge. In M. Young (Ed.), </a:t>
            </a:r>
            <a:r>
              <a:rPr lang="en-US" i="1" dirty="0"/>
              <a:t> Knowledge and control </a:t>
            </a:r>
            <a:r>
              <a:rPr lang="en-US" dirty="0"/>
              <a:t>(p. 47-69).  London: Collier-Macmillan. </a:t>
            </a:r>
            <a:endParaRPr lang="en-US" dirty="0" smtClean="0"/>
          </a:p>
          <a:p>
            <a:r>
              <a:rPr lang="en-US" dirty="0"/>
              <a:t>Bernstein, B., 2000.  </a:t>
            </a:r>
            <a:r>
              <a:rPr lang="en-US" i="1" dirty="0"/>
              <a:t>Pedagogic, Symbolic Control and Identity.</a:t>
            </a:r>
            <a:r>
              <a:rPr lang="en-US" dirty="0"/>
              <a:t> Oxford, England: </a:t>
            </a:r>
            <a:r>
              <a:rPr lang="en-US" dirty="0" err="1"/>
              <a:t>Rowman</a:t>
            </a:r>
            <a:r>
              <a:rPr lang="en-US" dirty="0"/>
              <a:t> &amp; Littlefield Publishers, Inc. </a:t>
            </a:r>
          </a:p>
          <a:p>
            <a:r>
              <a:rPr lang="en-US" dirty="0" smtClean="0"/>
              <a:t>Douglas, </a:t>
            </a:r>
            <a:r>
              <a:rPr lang="en-US" dirty="0"/>
              <a:t>M (1973) </a:t>
            </a:r>
            <a:r>
              <a:rPr lang="en-US" i="1" dirty="0"/>
              <a:t>Natural Symbols</a:t>
            </a:r>
            <a:r>
              <a:rPr lang="en-US" dirty="0"/>
              <a:t> </a:t>
            </a:r>
            <a:r>
              <a:rPr lang="en-US" dirty="0" err="1"/>
              <a:t>Harmondsworth</a:t>
            </a:r>
            <a:r>
              <a:rPr lang="en-US" dirty="0"/>
              <a:t>; Penguin</a:t>
            </a:r>
          </a:p>
          <a:p>
            <a:r>
              <a:rPr lang="en-US" dirty="0" err="1" smtClean="0"/>
              <a:t>Labov</a:t>
            </a:r>
            <a:r>
              <a:rPr lang="en-US" dirty="0" smtClean="0"/>
              <a:t>, </a:t>
            </a:r>
            <a:r>
              <a:rPr lang="en-US" dirty="0"/>
              <a:t>W (1969) "The Logic of Nonstandard English" reprinted in P </a:t>
            </a:r>
            <a:r>
              <a:rPr lang="en-US" dirty="0" err="1"/>
              <a:t>Giglioli</a:t>
            </a:r>
            <a:r>
              <a:rPr lang="en-US" dirty="0"/>
              <a:t> (ed.) </a:t>
            </a:r>
            <a:r>
              <a:rPr lang="en-US" i="1" dirty="0"/>
              <a:t>Language and Social Context</a:t>
            </a:r>
            <a:r>
              <a:rPr lang="en-US" dirty="0"/>
              <a:t> </a:t>
            </a:r>
            <a:r>
              <a:rPr lang="en-US" dirty="0" err="1"/>
              <a:t>Harmondsworth</a:t>
            </a:r>
            <a:r>
              <a:rPr lang="en-US" dirty="0"/>
              <a:t>; Penguin </a:t>
            </a:r>
            <a:r>
              <a:rPr lang="en-US" dirty="0" smtClean="0"/>
              <a:t>1990</a:t>
            </a:r>
          </a:p>
          <a:p>
            <a:r>
              <a:rPr lang="en-US" dirty="0" err="1"/>
              <a:t>Sadovnik</a:t>
            </a:r>
            <a:r>
              <a:rPr lang="en-US" dirty="0"/>
              <a:t>, A. R., 2001.  Basil Bernstein (1924-2000): sociologist, mentor and friend.  In P. </a:t>
            </a:r>
            <a:r>
              <a:rPr lang="en-US" dirty="0" err="1"/>
              <a:t>Aggleton</a:t>
            </a:r>
            <a:r>
              <a:rPr lang="en-US" dirty="0"/>
              <a:t>, J. </a:t>
            </a:r>
            <a:r>
              <a:rPr lang="en-US" dirty="0" err="1"/>
              <a:t>Brannen</a:t>
            </a:r>
            <a:r>
              <a:rPr lang="en-US" dirty="0"/>
              <a:t>, A. Brown, L. Chisholm, J. Mace &amp; S. Power (Eds.), </a:t>
            </a:r>
            <a:r>
              <a:rPr lang="en-US" i="1" dirty="0"/>
              <a:t>A Tribute to Basil Bernstein: 1924-2000.  </a:t>
            </a:r>
            <a:r>
              <a:rPr lang="en-US" dirty="0"/>
              <a:t> London: Institute of Education. </a:t>
            </a:r>
          </a:p>
          <a:p>
            <a:r>
              <a:rPr lang="en-US" u="sng" dirty="0" smtClean="0">
                <a:hlinkClick r:id="rId4"/>
              </a:rPr>
              <a:t>Language </a:t>
            </a:r>
            <a:r>
              <a:rPr lang="en-US" u="sng" dirty="0">
                <a:hlinkClick r:id="rId4"/>
              </a:rPr>
              <a:t>Codes http://www.doceo.co.uk/background/language_codes.htm#ixzz3EgSn2K3G </a:t>
            </a:r>
          </a:p>
          <a:p>
            <a:r>
              <a:rPr lang="en-US" u="sng" dirty="0"/>
              <a:t>Under Creative Commons License: </a:t>
            </a:r>
            <a:r>
              <a:rPr lang="en-US" u="sng" dirty="0">
                <a:hlinkClick r:id="rId3"/>
              </a:rPr>
              <a:t>Attribution Non-Commercial No </a:t>
            </a:r>
            <a:r>
              <a:rPr lang="en-US" u="sng" dirty="0" smtClean="0">
                <a:hlinkClick r:id="rId3"/>
              </a:rPr>
              <a:t>Derivatives</a:t>
            </a:r>
            <a:endParaRPr lang="en-US" u="sng" dirty="0" smtClean="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4288954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Focus of this paper</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Does culture </a:t>
            </a:r>
            <a:r>
              <a:rPr lang="en-US" dirty="0"/>
              <a:t>influence the way we teach and learn</a:t>
            </a:r>
            <a:r>
              <a:rPr lang="en-US" dirty="0" smtClean="0"/>
              <a:t>?</a:t>
            </a:r>
          </a:p>
          <a:p>
            <a:pPr marL="0" indent="0" algn="ctr">
              <a:buNone/>
            </a:pPr>
            <a:endParaRPr lang="en-US" dirty="0" smtClean="0"/>
          </a:p>
          <a:p>
            <a:pPr lvl="1"/>
            <a:r>
              <a:rPr lang="en-US" sz="1800" dirty="0" smtClean="0"/>
              <a:t>Though </a:t>
            </a:r>
            <a:r>
              <a:rPr lang="en-US" sz="1800" dirty="0"/>
              <a:t>we understand learning as a cognitive </a:t>
            </a:r>
            <a:r>
              <a:rPr lang="en-US" sz="1800" dirty="0" smtClean="0"/>
              <a:t>process</a:t>
            </a:r>
            <a:r>
              <a:rPr lang="en-US" sz="1800" dirty="0"/>
              <a:t>, few of us would contest the notion, that culture influences the way we teach and of course, the way we learn. </a:t>
            </a:r>
          </a:p>
          <a:p>
            <a:pPr lvl="1"/>
            <a:r>
              <a:rPr lang="en-US" sz="1800" dirty="0" smtClean="0"/>
              <a:t>How </a:t>
            </a:r>
            <a:r>
              <a:rPr lang="en-US" sz="1800" dirty="0"/>
              <a:t>sensitive are we to this when we teach, particularly in the context of an inquiry-driven IB classroom, where knowledge is socially negotiated and constructed? </a:t>
            </a:r>
          </a:p>
          <a:p>
            <a:endParaRPr lang="en-US" sz="2200"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1626975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Home Culture VS School ‘learning culture’</a:t>
            </a:r>
            <a:endParaRPr lang="en-US" sz="3600"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How sensitive are we, as teachers, to the fact that some students continue to be challenged with clashes between the 'home culture' where questioning and debating with 'authority' is not acceptable, but in the 'learning culture' at school, this is an 'expectation'?</a:t>
            </a:r>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854202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Unpacking the questions…how?</a:t>
            </a:r>
            <a:endParaRPr lang="en-US" dirty="0"/>
          </a:p>
        </p:txBody>
      </p:sp>
      <p:sp>
        <p:nvSpPr>
          <p:cNvPr id="3" name="Content Placeholder 2"/>
          <p:cNvSpPr>
            <a:spLocks noGrp="1"/>
          </p:cNvSpPr>
          <p:nvPr>
            <p:ph idx="1"/>
          </p:nvPr>
        </p:nvSpPr>
        <p:spPr/>
        <p:txBody>
          <a:bodyPr/>
          <a:lstStyle/>
          <a:p>
            <a:pPr marL="0" indent="0">
              <a:buNone/>
            </a:pPr>
            <a:r>
              <a:rPr lang="en-US" dirty="0" smtClean="0"/>
              <a:t>	…through </a:t>
            </a:r>
            <a:r>
              <a:rPr lang="en-US" dirty="0"/>
              <a:t>B</a:t>
            </a:r>
            <a:r>
              <a:rPr lang="en-US" dirty="0" smtClean="0"/>
              <a:t>ernstein’s theoretical framework</a:t>
            </a:r>
          </a:p>
          <a:p>
            <a:pPr lvl="2"/>
            <a:r>
              <a:rPr lang="en-US" dirty="0" smtClean="0"/>
              <a:t>Classification and Framing</a:t>
            </a:r>
          </a:p>
          <a:p>
            <a:pPr lvl="2"/>
            <a:r>
              <a:rPr lang="en-US" dirty="0" smtClean="0"/>
              <a:t>Restricted Code and Elaborate Code</a:t>
            </a:r>
          </a:p>
          <a:p>
            <a:pPr lvl="1"/>
            <a:endParaRPr lang="en-US" dirty="0"/>
          </a:p>
          <a:p>
            <a:pPr marL="457200" lvl="1" indent="0">
              <a:buNone/>
            </a:pPr>
            <a:r>
              <a:rPr lang="en-US" dirty="0" smtClean="0"/>
              <a:t>(acknowledge the challenge in terms of the complexity of Bernstein’s theories, particularly in relation to other concepts developed over time…)</a:t>
            </a:r>
          </a:p>
          <a:p>
            <a:pPr marL="457200" lvl="1" indent="0">
              <a:buNone/>
            </a:pPr>
            <a:endParaRPr lang="en-US" dirty="0"/>
          </a:p>
          <a:p>
            <a:pPr lvl="1"/>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3244235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a:t>
            </a:r>
            <a:r>
              <a:rPr lang="en-US" dirty="0"/>
              <a:t>Bernstein?</a:t>
            </a:r>
            <a:br>
              <a:rPr lang="en-US" dirty="0"/>
            </a:br>
            <a:endParaRPr lang="en-US" dirty="0"/>
          </a:p>
        </p:txBody>
      </p:sp>
      <p:sp>
        <p:nvSpPr>
          <p:cNvPr id="3" name="Content Placeholder 2"/>
          <p:cNvSpPr>
            <a:spLocks noGrp="1"/>
          </p:cNvSpPr>
          <p:nvPr>
            <p:ph idx="1"/>
          </p:nvPr>
        </p:nvSpPr>
        <p:spPr/>
        <p:txBody>
          <a:bodyPr>
            <a:normAutofit/>
          </a:bodyPr>
          <a:lstStyle/>
          <a:p>
            <a:pPr marL="457200" lvl="1" indent="0">
              <a:buNone/>
            </a:pPr>
            <a:r>
              <a:rPr lang="en-US" dirty="0"/>
              <a:t>Bernstein (1975) formulated theories bottom-up:</a:t>
            </a:r>
          </a:p>
          <a:p>
            <a:pPr lvl="2"/>
            <a:r>
              <a:rPr lang="en-US" dirty="0" smtClean="0"/>
              <a:t>Micro to Macro</a:t>
            </a:r>
          </a:p>
          <a:p>
            <a:pPr lvl="2"/>
            <a:r>
              <a:rPr lang="en-US" dirty="0" smtClean="0"/>
              <a:t>Analyzing classroom interaction- which I believe is very powerful</a:t>
            </a:r>
          </a:p>
          <a:p>
            <a:pPr lvl="2"/>
            <a:endParaRPr lang="en-US" dirty="0" smtClean="0"/>
          </a:p>
          <a:p>
            <a:pPr marL="0" indent="0">
              <a:buNone/>
            </a:pPr>
            <a:r>
              <a:rPr lang="en-US" sz="2000" dirty="0" smtClean="0"/>
              <a:t>“ </a:t>
            </a:r>
            <a:r>
              <a:rPr lang="en-US" sz="2000" dirty="0"/>
              <a:t>An approach that sought to write the rules of educational processes; then to link them to larger structural conditions and finally, to place this analysis in the context of the larger educational and policy questions of educators”. (</a:t>
            </a:r>
            <a:r>
              <a:rPr lang="en-US" sz="2000" dirty="0" err="1"/>
              <a:t>Sadovnik</a:t>
            </a:r>
            <a:r>
              <a:rPr lang="en-US" sz="2000" dirty="0"/>
              <a:t> 2001, p.5). </a:t>
            </a:r>
          </a:p>
          <a:p>
            <a:pPr lvl="1"/>
            <a:r>
              <a:rPr lang="en-US" sz="1400" dirty="0"/>
              <a:t>Acknowledge that Bernstein did not generate these theories in the light of international education</a:t>
            </a:r>
          </a:p>
          <a:p>
            <a:pPr lvl="1"/>
            <a:r>
              <a:rPr lang="en-US" sz="1400" dirty="0"/>
              <a:t>Nevertheless very powerful in terms of unpacking classroom dynamics </a:t>
            </a:r>
          </a:p>
          <a:p>
            <a:pPr marL="0" indent="0">
              <a:buNone/>
            </a:pPr>
            <a:endParaRPr lang="en-US" dirty="0"/>
          </a:p>
          <a:p>
            <a:pPr lvl="1"/>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21126947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Strong and weak Classification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According </a:t>
            </a:r>
            <a:r>
              <a:rPr lang="en-US" dirty="0"/>
              <a:t>to Bernstein (1971), “classification” indicates the “degree of boundary” that is maintained between different things in the school: </a:t>
            </a:r>
          </a:p>
          <a:p>
            <a:pPr lvl="1"/>
            <a:r>
              <a:rPr lang="en-US" sz="1400" dirty="0"/>
              <a:t>“Where classification is strong, contents are well insulated from each other by strong boundaries. Where classification is weak, there is reduced insulation between contents, for the boundaries between contents are weak or </a:t>
            </a:r>
            <a:r>
              <a:rPr lang="en-US" sz="1400" dirty="0" smtClean="0"/>
              <a:t>blurred. </a:t>
            </a:r>
            <a:r>
              <a:rPr lang="en-US" sz="1400" i="1" dirty="0" smtClean="0"/>
              <a:t>Classification </a:t>
            </a:r>
            <a:r>
              <a:rPr lang="en-US" sz="1400" i="1" dirty="0"/>
              <a:t>thus refers to the degree of boundary maintenance between contents.</a:t>
            </a:r>
            <a:r>
              <a:rPr lang="en-US" sz="1400" i="1" dirty="0" smtClean="0"/>
              <a:t>”  </a:t>
            </a:r>
            <a:r>
              <a:rPr lang="en-US" sz="1400" dirty="0"/>
              <a:t>(Bernstein 1971, p.49; emphasis in original).</a:t>
            </a:r>
          </a:p>
          <a:p>
            <a:endParaRPr lang="en-US" sz="1800"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1675906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Strong Framing</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pPr marL="0" indent="0">
              <a:buNone/>
            </a:pPr>
            <a:r>
              <a:rPr lang="en-US" dirty="0" smtClean="0"/>
              <a:t>Where </a:t>
            </a:r>
            <a:r>
              <a:rPr lang="en-US" dirty="0"/>
              <a:t>framing is strong, the teacher controls, what is taught/learnt, in what sequence/order, the time allocated to differing parts of instruction and the legitimacy (correctness) of the learning is assessed by the teacher. </a:t>
            </a:r>
            <a:endParaRPr lang="en-US" dirty="0" smtClean="0"/>
          </a:p>
          <a:p>
            <a:pPr lvl="1"/>
            <a:r>
              <a:rPr lang="en-US" dirty="0" smtClean="0"/>
              <a:t>Here</a:t>
            </a:r>
            <a:r>
              <a:rPr lang="en-US" dirty="0"/>
              <a:t>, the locus of control for all aspects of curriculum, pedagogy and evaluation (assessment) reside with the </a:t>
            </a:r>
            <a:r>
              <a:rPr lang="en-US" dirty="0" smtClean="0"/>
              <a:t>teacher- traditional </a:t>
            </a:r>
            <a:r>
              <a:rPr lang="en-US" dirty="0"/>
              <a:t>teacher</a:t>
            </a:r>
            <a:r>
              <a:rPr lang="en-US" dirty="0" smtClean="0"/>
              <a:t>-centered education) </a:t>
            </a:r>
          </a:p>
          <a:p>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4111452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 Framing</a:t>
            </a:r>
            <a:endParaRPr lang="en-US" dirty="0"/>
          </a:p>
        </p:txBody>
      </p:sp>
      <p:sp>
        <p:nvSpPr>
          <p:cNvPr id="3" name="Content Placeholder 2"/>
          <p:cNvSpPr>
            <a:spLocks noGrp="1"/>
          </p:cNvSpPr>
          <p:nvPr>
            <p:ph idx="1"/>
          </p:nvPr>
        </p:nvSpPr>
        <p:spPr/>
        <p:txBody>
          <a:bodyPr>
            <a:normAutofit/>
          </a:bodyPr>
          <a:lstStyle/>
          <a:p>
            <a:pPr marL="0" indent="0">
              <a:buNone/>
            </a:pPr>
            <a:r>
              <a:rPr lang="en-US" dirty="0"/>
              <a:t>Where framing is weak, control over the selection, sequence, pace and criteria of the pedagogic interaction are in the control of the learner. In this case, the rules that regulate </a:t>
            </a:r>
            <a:r>
              <a:rPr lang="en-US" dirty="0" smtClean="0"/>
              <a:t>behavior </a:t>
            </a:r>
            <a:r>
              <a:rPr lang="en-US" dirty="0"/>
              <a:t>and instruction are invisible or implicit to the learner (Bernstein, 2000). </a:t>
            </a:r>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smtClean="0"/>
              <a:t>S Govindswamy Sunder</a:t>
            </a:r>
            <a:endParaRPr lang="en-US"/>
          </a:p>
        </p:txBody>
      </p:sp>
    </p:spTree>
    <p:extLst>
      <p:ext uri="{BB962C8B-B14F-4D97-AF65-F5344CB8AC3E}">
        <p14:creationId xmlns:p14="http://schemas.microsoft.com/office/powerpoint/2010/main" val="1593582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616</TotalTime>
  <Words>1411</Words>
  <Application>Microsoft Office PowerPoint</Application>
  <PresentationFormat>On-screen Show (4:3)</PresentationFormat>
  <Paragraphs>160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Cultural values and student expressions in an inquiry-based IB classroom </vt:lpstr>
      <vt:lpstr>Introduction</vt:lpstr>
      <vt:lpstr>Focus of this paper</vt:lpstr>
      <vt:lpstr>Home Culture VS School ‘learning culture’</vt:lpstr>
      <vt:lpstr>Unpacking the questions…how?</vt:lpstr>
      <vt:lpstr>Why Bernstein? </vt:lpstr>
      <vt:lpstr>Strong and weak Classification</vt:lpstr>
      <vt:lpstr>Strong Framing</vt:lpstr>
      <vt:lpstr>Weak Framing</vt:lpstr>
      <vt:lpstr>IB Programs-  Classification and Framing</vt:lpstr>
      <vt:lpstr>Code Theory</vt:lpstr>
      <vt:lpstr>Social class and learner outcomes</vt:lpstr>
      <vt:lpstr>“Education cannot compensate for society”</vt:lpstr>
      <vt:lpstr>Caution..</vt:lpstr>
      <vt:lpstr>  The theory that social class relationships shape the structure of communication    </vt:lpstr>
      <vt:lpstr>Elaborate codes and success at school</vt:lpstr>
      <vt:lpstr>Elaborate codes for educational ‘success’</vt:lpstr>
      <vt:lpstr>In the culturally varied IB classroom</vt:lpstr>
      <vt:lpstr>Points of Reflection</vt:lpstr>
      <vt:lpstr>Students’ Restricted Code</vt:lpstr>
      <vt:lpstr>Teachers’ restricted code </vt:lpstr>
      <vt:lpstr>Role of the teacher</vt:lpstr>
      <vt:lpstr>Discussion and Questions</vt:lpstr>
      <vt:lpstr>Recommendations</vt:lpstr>
      <vt:lpstr>References</vt:lpstr>
    </vt:vector>
  </TitlesOfParts>
  <Company>Universal American School Dubai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Sudha Sunder</dc:creator>
  <cp:lastModifiedBy>Carolina Salter</cp:lastModifiedBy>
  <cp:revision>35</cp:revision>
  <dcterms:created xsi:type="dcterms:W3CDTF">2014-09-19T18:31:19Z</dcterms:created>
  <dcterms:modified xsi:type="dcterms:W3CDTF">2014-11-10T19:02:43Z</dcterms:modified>
</cp:coreProperties>
</file>