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9"/>
  </p:notesMasterIdLst>
  <p:sldIdLst>
    <p:sldId id="257" r:id="rId2"/>
    <p:sldId id="290" r:id="rId3"/>
    <p:sldId id="259" r:id="rId4"/>
    <p:sldId id="266" r:id="rId5"/>
    <p:sldId id="268" r:id="rId6"/>
    <p:sldId id="269" r:id="rId7"/>
    <p:sldId id="286" r:id="rId8"/>
    <p:sldId id="270" r:id="rId9"/>
    <p:sldId id="271" r:id="rId10"/>
    <p:sldId id="273" r:id="rId11"/>
    <p:sldId id="277" r:id="rId12"/>
    <p:sldId id="279" r:id="rId13"/>
    <p:sldId id="281" r:id="rId14"/>
    <p:sldId id="282" r:id="rId15"/>
    <p:sldId id="287" r:id="rId16"/>
    <p:sldId id="288" r:id="rId17"/>
    <p:sldId id="28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9" userDrawn="1">
          <p15:clr>
            <a:srgbClr val="A4A3A4"/>
          </p15:clr>
        </p15:guide>
        <p15:guide id="2" pos="6322" userDrawn="1">
          <p15:clr>
            <a:srgbClr val="A4A3A4"/>
          </p15:clr>
        </p15:guide>
        <p15:guide id="3" pos="393" userDrawn="1">
          <p15:clr>
            <a:srgbClr val="A4A3A4"/>
          </p15:clr>
        </p15:guide>
        <p15:guide id="4" pos="7015" userDrawn="1">
          <p15:clr>
            <a:srgbClr val="A4A3A4"/>
          </p15:clr>
        </p15:guide>
        <p15:guide id="5" pos="7310" userDrawn="1">
          <p15:clr>
            <a:srgbClr val="A4A3A4"/>
          </p15:clr>
        </p15:guide>
        <p15:guide id="6" orient="horz" pos="134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5" autoAdjust="0"/>
    <p:restoredTop sz="94660"/>
  </p:normalViewPr>
  <p:slideViewPr>
    <p:cSldViewPr snapToGrid="0">
      <p:cViewPr varScale="1">
        <p:scale>
          <a:sx n="58" d="100"/>
          <a:sy n="58" d="100"/>
        </p:scale>
        <p:origin x="344" y="40"/>
      </p:cViewPr>
      <p:guideLst>
        <p:guide orient="horz" pos="1049"/>
        <p:guide pos="6322"/>
        <p:guide pos="393"/>
        <p:guide pos="7015"/>
        <p:guide pos="7310"/>
        <p:guide orient="horz" pos="134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D879C-3587-4967-A968-DDDF41734400}" type="datetimeFigureOut">
              <a:rPr lang="en-GB" smtClean="0"/>
              <a:t>06/10/2017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81545E-744D-49B2-A60D-223A4A870A12}" type="slidenum">
              <a:rPr lang="en-GB" smtClean="0"/>
              <a:t>‹#›</a:t>
            </a:fld>
            <a:endParaRPr lang="en-GB"/>
          </a:p>
        </p:txBody>
      </p:sp>
    </p:spTree>
    <p:extLst>
      <p:ext uri="{BB962C8B-B14F-4D97-AF65-F5344CB8AC3E}">
        <p14:creationId xmlns:p14="http://schemas.microsoft.com/office/powerpoint/2010/main" val="3261589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81545E-744D-49B2-A60D-223A4A870A12}" type="slidenum">
              <a:rPr lang="en-GB" smtClean="0"/>
              <a:t>1</a:t>
            </a:fld>
            <a:endParaRPr lang="en-GB"/>
          </a:p>
        </p:txBody>
      </p:sp>
    </p:spTree>
    <p:extLst>
      <p:ext uri="{BB962C8B-B14F-4D97-AF65-F5344CB8AC3E}">
        <p14:creationId xmlns:p14="http://schemas.microsoft.com/office/powerpoint/2010/main" val="1165342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F81545E-744D-49B2-A60D-223A4A870A12}" type="slidenum">
              <a:rPr lang="en-GB" smtClean="0"/>
              <a:t>5</a:t>
            </a:fld>
            <a:endParaRPr lang="en-GB"/>
          </a:p>
        </p:txBody>
      </p:sp>
    </p:spTree>
    <p:extLst>
      <p:ext uri="{BB962C8B-B14F-4D97-AF65-F5344CB8AC3E}">
        <p14:creationId xmlns:p14="http://schemas.microsoft.com/office/powerpoint/2010/main" val="1688203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Globally recognised qualifications by nature promise both access to the fruits of globalisation (employment, mobility, a “place” in the globalised world) and a kind of philosophical grounding in cosmopolitan virtues (</a:t>
            </a:r>
            <a:r>
              <a:rPr lang="en-GB" sz="1200" kern="1200" dirty="0" err="1">
                <a:solidFill>
                  <a:schemeClr val="tx1"/>
                </a:solidFill>
                <a:effectLst/>
                <a:latin typeface="+mn-lt"/>
                <a:ea typeface="+mn-ea"/>
                <a:cs typeface="+mn-cs"/>
              </a:rPr>
              <a:t>Schottle</a:t>
            </a:r>
            <a:r>
              <a:rPr lang="en-GB" sz="1200" kern="1200" dirty="0">
                <a:solidFill>
                  <a:schemeClr val="tx1"/>
                </a:solidFill>
                <a:effectLst/>
                <a:latin typeface="+mn-lt"/>
                <a:ea typeface="+mn-ea"/>
                <a:cs typeface="+mn-cs"/>
              </a:rPr>
              <a:t>, 2010; Cambridge, 2011; </a:t>
            </a:r>
            <a:r>
              <a:rPr lang="en-GB" sz="1200" kern="1200" dirty="0" err="1">
                <a:solidFill>
                  <a:schemeClr val="tx1"/>
                </a:solidFill>
                <a:effectLst/>
                <a:latin typeface="+mn-lt"/>
                <a:ea typeface="+mn-ea"/>
                <a:cs typeface="+mn-cs"/>
              </a:rPr>
              <a:t>Altinay</a:t>
            </a:r>
            <a:r>
              <a:rPr lang="en-GB" sz="1200" kern="1200" dirty="0">
                <a:solidFill>
                  <a:schemeClr val="tx1"/>
                </a:solidFill>
                <a:effectLst/>
                <a:latin typeface="+mn-lt"/>
                <a:ea typeface="+mn-ea"/>
                <a:cs typeface="+mn-cs"/>
              </a:rPr>
              <a:t>, 2010). There are numerous benefits of globalisation. Firstly, the largest sector of global employment has shifted from agriculture to services, giving more opportunity for large-scale training, particularly in urban environments where the process of agricultural is less visible, and via online technology. Secondly, mobility has rapidly increased due to cheap air travel and the rapid proliferation of English speakers. This grants more scope to move geographical location in search of employment, or to gain employment for a company looking to "outsource" and pay cheaper wages. Finally, as a member of a 'global village', values are reflected in and influenced by interactions with others around the world. Physical isolation has decreased and therefore the opportunity for intercultural communication and collaboration is increasingly apparent (</a:t>
            </a:r>
            <a:r>
              <a:rPr lang="en-GB" sz="1200" kern="1200" dirty="0" err="1">
                <a:solidFill>
                  <a:schemeClr val="tx1"/>
                </a:solidFill>
                <a:effectLst/>
                <a:latin typeface="+mn-lt"/>
                <a:ea typeface="+mn-ea"/>
                <a:cs typeface="+mn-cs"/>
              </a:rPr>
              <a:t>Almunia</a:t>
            </a:r>
            <a:r>
              <a:rPr lang="en-GB" sz="1200" kern="1200" dirty="0">
                <a:solidFill>
                  <a:schemeClr val="tx1"/>
                </a:solidFill>
                <a:effectLst/>
                <a:latin typeface="+mn-lt"/>
                <a:ea typeface="+mn-ea"/>
                <a:cs typeface="+mn-cs"/>
              </a:rPr>
              <a:t>, 2007; </a:t>
            </a:r>
            <a:r>
              <a:rPr lang="en-GB" sz="1200" kern="1200" dirty="0" err="1">
                <a:solidFill>
                  <a:schemeClr val="tx1"/>
                </a:solidFill>
                <a:effectLst/>
                <a:latin typeface="+mn-lt"/>
                <a:ea typeface="+mn-ea"/>
                <a:cs typeface="+mn-cs"/>
              </a:rPr>
              <a:t>Chinnammai</a:t>
            </a:r>
            <a:r>
              <a:rPr lang="en-GB" sz="1200" kern="1200" dirty="0">
                <a:solidFill>
                  <a:schemeClr val="tx1"/>
                </a:solidFill>
                <a:effectLst/>
                <a:latin typeface="+mn-lt"/>
                <a:ea typeface="+mn-ea"/>
                <a:cs typeface="+mn-cs"/>
              </a:rPr>
              <a:t>, 2005; Willem </a:t>
            </a:r>
            <a:r>
              <a:rPr lang="en-GB" sz="1200" kern="1200" dirty="0" err="1">
                <a:solidFill>
                  <a:schemeClr val="tx1"/>
                </a:solidFill>
                <a:effectLst/>
                <a:latin typeface="+mn-lt"/>
                <a:ea typeface="+mn-ea"/>
                <a:cs typeface="+mn-cs"/>
              </a:rPr>
              <a:t>te</a:t>
            </a:r>
            <a:r>
              <a:rPr lang="en-GB" sz="1200" kern="1200" dirty="0">
                <a:solidFill>
                  <a:schemeClr val="tx1"/>
                </a:solidFill>
                <a:effectLst/>
                <a:latin typeface="+mn-lt"/>
                <a:ea typeface="+mn-ea"/>
                <a:cs typeface="+mn-cs"/>
              </a:rPr>
              <a:t> Velde, 2005).</a:t>
            </a:r>
            <a:endParaRPr lang="en-GB" dirty="0"/>
          </a:p>
        </p:txBody>
      </p:sp>
      <p:sp>
        <p:nvSpPr>
          <p:cNvPr id="4" name="Slide Number Placeholder 3"/>
          <p:cNvSpPr>
            <a:spLocks noGrp="1"/>
          </p:cNvSpPr>
          <p:nvPr>
            <p:ph type="sldNum" sz="quarter" idx="10"/>
          </p:nvPr>
        </p:nvSpPr>
        <p:spPr/>
        <p:txBody>
          <a:bodyPr/>
          <a:lstStyle/>
          <a:p>
            <a:fld id="{CF81545E-744D-49B2-A60D-223A4A870A12}" type="slidenum">
              <a:rPr lang="en-GB" smtClean="0"/>
              <a:t>6</a:t>
            </a:fld>
            <a:endParaRPr lang="en-GB"/>
          </a:p>
        </p:txBody>
      </p:sp>
    </p:spTree>
    <p:extLst>
      <p:ext uri="{BB962C8B-B14F-4D97-AF65-F5344CB8AC3E}">
        <p14:creationId xmlns:p14="http://schemas.microsoft.com/office/powerpoint/2010/main" val="1683689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2452865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83B19CD-D060-4B3A-A4EF-4A43E2310D46}" type="datetimeFigureOut">
              <a:rPr lang="en-GB" smtClean="0"/>
              <a:t>06/10/2017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367429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2029459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9751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444952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3626514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29978112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4201815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163974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2598178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174963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3B19CD-D060-4B3A-A4EF-4A43E2310D46}" type="datetimeFigureOut">
              <a:rPr lang="en-GB" smtClean="0"/>
              <a:t>06/10/2017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4277991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3B19CD-D060-4B3A-A4EF-4A43E2310D46}" type="datetimeFigureOut">
              <a:rPr lang="en-GB" smtClean="0"/>
              <a:t>06/10/2017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2458508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4008402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129405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E83B19CD-D060-4B3A-A4EF-4A43E2310D46}" type="datetimeFigureOut">
              <a:rPr lang="en-GB" smtClean="0"/>
              <a:t>06/10/2017</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1324671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83B19CD-D060-4B3A-A4EF-4A43E2310D46}" type="datetimeFigureOut">
              <a:rPr lang="en-GB" smtClean="0"/>
              <a:t>06/10/2017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FAE35F-9834-4083-8A9E-AC53C0209B57}" type="slidenum">
              <a:rPr lang="en-GB" smtClean="0"/>
              <a:t>‹#›</a:t>
            </a:fld>
            <a:endParaRPr lang="en-GB"/>
          </a:p>
        </p:txBody>
      </p:sp>
    </p:spTree>
    <p:extLst>
      <p:ext uri="{BB962C8B-B14F-4D97-AF65-F5344CB8AC3E}">
        <p14:creationId xmlns:p14="http://schemas.microsoft.com/office/powerpoint/2010/main" val="190874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83B19CD-D060-4B3A-A4EF-4A43E2310D46}" type="datetimeFigureOut">
              <a:rPr lang="en-GB" smtClean="0"/>
              <a:t>06/10/2017</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5FAE35F-9834-4083-8A9E-AC53C0209B57}" type="slidenum">
              <a:rPr lang="en-GB" smtClean="0"/>
              <a:t>‹#›</a:t>
            </a:fld>
            <a:endParaRPr lang="en-GB"/>
          </a:p>
        </p:txBody>
      </p:sp>
    </p:spTree>
    <p:extLst>
      <p:ext uri="{BB962C8B-B14F-4D97-AF65-F5344CB8AC3E}">
        <p14:creationId xmlns:p14="http://schemas.microsoft.com/office/powerpoint/2010/main" val="116435323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q5HSsrjoed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Thomas_spurling@aishk.edu.hk" TargetMode="External"/><Relationship Id="rId2" Type="http://schemas.openxmlformats.org/officeDocument/2006/relationships/hyperlink" Target="mailto:Tom.spurling@student.uwa.edu.a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191E7-5232-42D3-91F5-D9A120C25EC6}"/>
              </a:ext>
            </a:extLst>
          </p:cNvPr>
          <p:cNvSpPr>
            <a:spLocks noGrp="1"/>
          </p:cNvSpPr>
          <p:nvPr>
            <p:ph type="ctrTitle"/>
          </p:nvPr>
        </p:nvSpPr>
        <p:spPr>
          <a:xfrm>
            <a:off x="626221" y="1135857"/>
            <a:ext cx="10510092" cy="1442090"/>
          </a:xfrm>
        </p:spPr>
        <p:txBody>
          <a:bodyPr>
            <a:noAutofit/>
          </a:bodyPr>
          <a:lstStyle/>
          <a:p>
            <a:pPr algn="ctr"/>
            <a:br>
              <a:rPr lang="en-AU" sz="5400" b="1" dirty="0"/>
            </a:br>
            <a:br>
              <a:rPr lang="en-AU" sz="5400" b="1" dirty="0"/>
            </a:br>
            <a:r>
              <a:rPr lang="en-AU" sz="5400" b="1" dirty="0"/>
              <a:t>FOUNDATION PROGRAM STUDENTS</a:t>
            </a:r>
            <a:endParaRPr lang="en-GB" sz="5400" b="1" dirty="0"/>
          </a:p>
        </p:txBody>
      </p:sp>
      <p:sp>
        <p:nvSpPr>
          <p:cNvPr id="3" name="Subtitle 2">
            <a:extLst>
              <a:ext uri="{FF2B5EF4-FFF2-40B4-BE49-F238E27FC236}">
                <a16:creationId xmlns:a16="http://schemas.microsoft.com/office/drawing/2014/main" id="{C0DC70C0-73CF-4B74-86D3-3B88EB199E12}"/>
              </a:ext>
            </a:extLst>
          </p:cNvPr>
          <p:cNvSpPr>
            <a:spLocks noGrp="1"/>
          </p:cNvSpPr>
          <p:nvPr>
            <p:ph type="subTitle" idx="1"/>
          </p:nvPr>
        </p:nvSpPr>
        <p:spPr>
          <a:xfrm>
            <a:off x="623889" y="2743199"/>
            <a:ext cx="10512424" cy="3647091"/>
          </a:xfrm>
        </p:spPr>
        <p:txBody>
          <a:bodyPr>
            <a:normAutofit/>
          </a:bodyPr>
          <a:lstStyle/>
          <a:p>
            <a:pPr algn="ctr">
              <a:spcBef>
                <a:spcPts val="600"/>
              </a:spcBef>
              <a:spcAft>
                <a:spcPts val="1200"/>
              </a:spcAft>
            </a:pPr>
            <a:r>
              <a:rPr lang="en-AU" sz="5000" cap="none" dirty="0">
                <a:solidFill>
                  <a:schemeClr val="tx1"/>
                </a:solidFill>
              </a:rPr>
              <a:t>Opportunists or Victims?</a:t>
            </a:r>
          </a:p>
          <a:p>
            <a:pPr algn="ctr">
              <a:spcBef>
                <a:spcPts val="600"/>
              </a:spcBef>
              <a:spcAft>
                <a:spcPts val="1200"/>
              </a:spcAft>
            </a:pPr>
            <a:endParaRPr lang="en-AU" sz="1600" cap="none" dirty="0">
              <a:solidFill>
                <a:schemeClr val="tx1"/>
              </a:solidFill>
            </a:endParaRPr>
          </a:p>
        </p:txBody>
      </p:sp>
      <p:sp>
        <p:nvSpPr>
          <p:cNvPr id="4" name="Subtitle 2">
            <a:extLst>
              <a:ext uri="{FF2B5EF4-FFF2-40B4-BE49-F238E27FC236}">
                <a16:creationId xmlns:a16="http://schemas.microsoft.com/office/drawing/2014/main" id="{86BE87FF-54E4-4CD9-90B3-618AABCD67B9}"/>
              </a:ext>
            </a:extLst>
          </p:cNvPr>
          <p:cNvSpPr txBox="1">
            <a:spLocks/>
          </p:cNvSpPr>
          <p:nvPr/>
        </p:nvSpPr>
        <p:spPr>
          <a:xfrm>
            <a:off x="502704" y="473724"/>
            <a:ext cx="9643831" cy="407625"/>
          </a:xfrm>
          <a:prstGeom prst="rect">
            <a:avLst/>
          </a:prstGeom>
        </p:spPr>
        <p:txBody>
          <a:bodyPr vert="horz" lIns="91440" tIns="45720" rIns="91440" bIns="45720" rtlCol="0" anchor="t">
            <a:normAutofit fontScale="55000" lnSpcReduction="20000"/>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pPr algn="r">
              <a:spcBef>
                <a:spcPts val="600"/>
              </a:spcBef>
              <a:spcAft>
                <a:spcPts val="1200"/>
              </a:spcAft>
            </a:pPr>
            <a:r>
              <a:rPr lang="en-AU" sz="2300" cap="none" dirty="0">
                <a:solidFill>
                  <a:schemeClr val="tx1"/>
                </a:solidFill>
              </a:rPr>
              <a:t>TOM SPURLING, AIE, OCTOBER 2017</a:t>
            </a:r>
          </a:p>
          <a:p>
            <a:pPr algn="r">
              <a:spcBef>
                <a:spcPts val="600"/>
              </a:spcBef>
              <a:spcAft>
                <a:spcPts val="1200"/>
              </a:spcAft>
            </a:pPr>
            <a:endParaRPr lang="en-AU" sz="1400" cap="none" dirty="0">
              <a:solidFill>
                <a:schemeClr val="tx1"/>
              </a:solidFill>
            </a:endParaRPr>
          </a:p>
          <a:p>
            <a:pPr algn="r">
              <a:spcBef>
                <a:spcPts val="600"/>
              </a:spcBef>
              <a:spcAft>
                <a:spcPts val="1200"/>
              </a:spcAft>
            </a:pPr>
            <a:endParaRPr lang="en-AU" sz="1400" cap="none" dirty="0">
              <a:solidFill>
                <a:schemeClr val="tx1"/>
              </a:solidFill>
            </a:endParaRPr>
          </a:p>
        </p:txBody>
      </p:sp>
    </p:spTree>
    <p:extLst>
      <p:ext uri="{BB962C8B-B14F-4D97-AF65-F5344CB8AC3E}">
        <p14:creationId xmlns:p14="http://schemas.microsoft.com/office/powerpoint/2010/main" val="3823241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62117-CCDB-41E8-8D97-35560CEA190A}"/>
              </a:ext>
            </a:extLst>
          </p:cNvPr>
          <p:cNvSpPr>
            <a:spLocks noGrp="1"/>
          </p:cNvSpPr>
          <p:nvPr>
            <p:ph type="title"/>
          </p:nvPr>
        </p:nvSpPr>
        <p:spPr/>
        <p:txBody>
          <a:bodyPr/>
          <a:lstStyle/>
          <a:p>
            <a:r>
              <a:rPr lang="en-GB" b="1" dirty="0"/>
              <a:t>Australia: a brief history of international education </a:t>
            </a:r>
            <a:r>
              <a:rPr lang="en-GB" sz="3200" b="0" dirty="0"/>
              <a:t>(3/3) </a:t>
            </a:r>
          </a:p>
        </p:txBody>
      </p:sp>
      <p:sp>
        <p:nvSpPr>
          <p:cNvPr id="3" name="Content Placeholder 2">
            <a:extLst>
              <a:ext uri="{FF2B5EF4-FFF2-40B4-BE49-F238E27FC236}">
                <a16:creationId xmlns:a16="http://schemas.microsoft.com/office/drawing/2014/main" id="{4D191C5D-595C-49ED-9D84-02F36459F802}"/>
              </a:ext>
            </a:extLst>
          </p:cNvPr>
          <p:cNvSpPr>
            <a:spLocks noGrp="1"/>
          </p:cNvSpPr>
          <p:nvPr>
            <p:ph idx="1"/>
          </p:nvPr>
        </p:nvSpPr>
        <p:spPr>
          <a:xfrm>
            <a:off x="620713" y="2133600"/>
            <a:ext cx="9415462" cy="3596147"/>
          </a:xfrm>
        </p:spPr>
        <p:txBody>
          <a:bodyPr>
            <a:normAutofit/>
          </a:bodyPr>
          <a:lstStyle/>
          <a:p>
            <a:pPr marL="0" indent="0" fontAlgn="base">
              <a:buNone/>
            </a:pPr>
            <a:r>
              <a:rPr lang="en-GB" sz="2400" b="1" dirty="0">
                <a:solidFill>
                  <a:schemeClr val="bg2">
                    <a:lumMod val="20000"/>
                    <a:lumOff val="80000"/>
                  </a:schemeClr>
                </a:solidFill>
              </a:rPr>
              <a:t>2011</a:t>
            </a:r>
            <a:r>
              <a:rPr lang="en-GB" dirty="0"/>
              <a:t> Knight Review recommended an overhaul of the country’s student visa program</a:t>
            </a:r>
          </a:p>
          <a:p>
            <a:pPr fontAlgn="base"/>
            <a:r>
              <a:rPr lang="en-GB" dirty="0"/>
              <a:t>Call for ‘trans-national’ citizenship rights </a:t>
            </a:r>
            <a:r>
              <a:rPr lang="en-GB" sz="1400" dirty="0"/>
              <a:t>RAMIA, MARGINSON AND SAWIR, 2013</a:t>
            </a:r>
          </a:p>
          <a:p>
            <a:pPr marL="0" indent="0" fontAlgn="base">
              <a:buNone/>
            </a:pPr>
            <a:r>
              <a:rPr lang="en-GB" sz="2400" b="1" dirty="0">
                <a:solidFill>
                  <a:schemeClr val="bg2">
                    <a:lumMod val="20000"/>
                    <a:lumOff val="80000"/>
                  </a:schemeClr>
                </a:solidFill>
              </a:rPr>
              <a:t>2012</a:t>
            </a:r>
            <a:r>
              <a:rPr lang="en-GB" dirty="0"/>
              <a:t> </a:t>
            </a:r>
            <a:r>
              <a:rPr lang="en-GB" i="1" dirty="0"/>
              <a:t>The Asian Century White Paper</a:t>
            </a:r>
          </a:p>
          <a:p>
            <a:pPr marL="0" indent="0" fontAlgn="base">
              <a:buNone/>
            </a:pPr>
            <a:r>
              <a:rPr lang="en-GB" sz="2400" b="1" dirty="0">
                <a:solidFill>
                  <a:schemeClr val="bg2">
                    <a:lumMod val="20000"/>
                    <a:lumOff val="80000"/>
                  </a:schemeClr>
                </a:solidFill>
              </a:rPr>
              <a:t>2013</a:t>
            </a:r>
            <a:r>
              <a:rPr lang="en-GB" dirty="0"/>
              <a:t> Australia – Education Globally  report</a:t>
            </a:r>
          </a:p>
          <a:p>
            <a:pPr marL="0" indent="0" fontAlgn="base">
              <a:buNone/>
            </a:pPr>
            <a:r>
              <a:rPr lang="en-GB" sz="2400" b="1" dirty="0">
                <a:solidFill>
                  <a:schemeClr val="bg2">
                    <a:lumMod val="20000"/>
                    <a:lumOff val="80000"/>
                  </a:schemeClr>
                </a:solidFill>
              </a:rPr>
              <a:t>2014</a:t>
            </a:r>
            <a:r>
              <a:rPr lang="en-GB" dirty="0"/>
              <a:t> </a:t>
            </a:r>
            <a:r>
              <a:rPr lang="en-GB" i="1" dirty="0"/>
              <a:t>New Colombo Plan</a:t>
            </a:r>
          </a:p>
          <a:p>
            <a:pPr marL="0" indent="0" fontAlgn="base">
              <a:buNone/>
            </a:pPr>
            <a:r>
              <a:rPr lang="en-GB" sz="2400" b="1" dirty="0">
                <a:solidFill>
                  <a:schemeClr val="bg2">
                    <a:lumMod val="20000"/>
                    <a:lumOff val="80000"/>
                  </a:schemeClr>
                </a:solidFill>
              </a:rPr>
              <a:t>2018</a:t>
            </a:r>
            <a:r>
              <a:rPr lang="en-GB" dirty="0"/>
              <a:t> New national Code 2018 – international student protection</a:t>
            </a:r>
          </a:p>
          <a:p>
            <a:pPr fontAlgn="base"/>
            <a:endParaRPr lang="en-GB" dirty="0"/>
          </a:p>
        </p:txBody>
      </p:sp>
    </p:spTree>
    <p:extLst>
      <p:ext uri="{BB962C8B-B14F-4D97-AF65-F5344CB8AC3E}">
        <p14:creationId xmlns:p14="http://schemas.microsoft.com/office/powerpoint/2010/main" val="222754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D8AFC-46AA-4183-8DBF-E5B791FEECE2}"/>
              </a:ext>
            </a:extLst>
          </p:cNvPr>
          <p:cNvSpPr>
            <a:spLocks noGrp="1"/>
          </p:cNvSpPr>
          <p:nvPr>
            <p:ph type="title"/>
          </p:nvPr>
        </p:nvSpPr>
        <p:spPr/>
        <p:txBody>
          <a:bodyPr>
            <a:normAutofit fontScale="90000"/>
          </a:bodyPr>
          <a:lstStyle/>
          <a:p>
            <a:r>
              <a:rPr lang="en-GB" b="1" dirty="0"/>
              <a:t>Current issues in international education in Australia</a:t>
            </a:r>
            <a:r>
              <a:rPr lang="en-GB" dirty="0"/>
              <a:t> </a:t>
            </a:r>
            <a:br>
              <a:rPr lang="en-GB" dirty="0"/>
            </a:br>
            <a:endParaRPr lang="en-GB" dirty="0"/>
          </a:p>
        </p:txBody>
      </p:sp>
      <p:sp>
        <p:nvSpPr>
          <p:cNvPr id="3" name="Content Placeholder 2">
            <a:extLst>
              <a:ext uri="{FF2B5EF4-FFF2-40B4-BE49-F238E27FC236}">
                <a16:creationId xmlns:a16="http://schemas.microsoft.com/office/drawing/2014/main" id="{1A77B13D-EEE0-4438-AC2B-BA2FA2C51044}"/>
              </a:ext>
            </a:extLst>
          </p:cNvPr>
          <p:cNvSpPr>
            <a:spLocks noGrp="1"/>
          </p:cNvSpPr>
          <p:nvPr>
            <p:ph idx="1"/>
          </p:nvPr>
        </p:nvSpPr>
        <p:spPr>
          <a:xfrm>
            <a:off x="646111" y="2133600"/>
            <a:ext cx="9202969" cy="4195481"/>
          </a:xfrm>
        </p:spPr>
        <p:txBody>
          <a:bodyPr>
            <a:noAutofit/>
          </a:bodyPr>
          <a:lstStyle/>
          <a:p>
            <a:pPr fontAlgn="base">
              <a:lnSpc>
                <a:spcPct val="110000"/>
              </a:lnSpc>
            </a:pPr>
            <a:r>
              <a:rPr lang="en-GB" dirty="0"/>
              <a:t>High growth in international student recruitment but low provision for their needs - a warning for future policymakers </a:t>
            </a:r>
          </a:p>
          <a:p>
            <a:pPr fontAlgn="base">
              <a:lnSpc>
                <a:spcPct val="110000"/>
              </a:lnSpc>
            </a:pPr>
            <a:r>
              <a:rPr lang="en-GB" dirty="0"/>
              <a:t>Objective to fast-track young, Australian-educated and English-proficient graduates into specific areas of skills shortage (past two federal govts)</a:t>
            </a:r>
          </a:p>
          <a:p>
            <a:pPr fontAlgn="base">
              <a:lnSpc>
                <a:spcPct val="110000"/>
              </a:lnSpc>
            </a:pPr>
            <a:r>
              <a:rPr lang="en-GB" dirty="0"/>
              <a:t>Unintended consequences </a:t>
            </a:r>
          </a:p>
          <a:p>
            <a:pPr lvl="1" fontAlgn="base">
              <a:lnSpc>
                <a:spcPct val="110000"/>
              </a:lnSpc>
              <a:buFontTx/>
              <a:buChar char="-"/>
            </a:pPr>
            <a:r>
              <a:rPr lang="en-GB" sz="2000" dirty="0"/>
              <a:t>The changing demographics of students seeking Permanent Residency</a:t>
            </a:r>
          </a:p>
          <a:p>
            <a:pPr lvl="1" fontAlgn="base">
              <a:lnSpc>
                <a:spcPct val="110000"/>
              </a:lnSpc>
              <a:buFontTx/>
              <a:buChar char="-"/>
            </a:pPr>
            <a:r>
              <a:rPr lang="en-GB" sz="2000" b="1" dirty="0"/>
              <a:t>The emergence of recruitment agencies, student accommodation providers, 'boutique' education institutions and a cheap labour force</a:t>
            </a:r>
          </a:p>
          <a:p>
            <a:pPr>
              <a:lnSpc>
                <a:spcPct val="110000"/>
              </a:lnSpc>
            </a:pPr>
            <a:endParaRPr lang="en-GB" dirty="0"/>
          </a:p>
        </p:txBody>
      </p:sp>
    </p:spTree>
    <p:extLst>
      <p:ext uri="{BB962C8B-B14F-4D97-AF65-F5344CB8AC3E}">
        <p14:creationId xmlns:p14="http://schemas.microsoft.com/office/powerpoint/2010/main" val="179134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860543-8307-4C10-9969-751775E13CDD}"/>
              </a:ext>
            </a:extLst>
          </p:cNvPr>
          <p:cNvSpPr>
            <a:spLocks noGrp="1"/>
          </p:cNvSpPr>
          <p:nvPr>
            <p:ph idx="1"/>
          </p:nvPr>
        </p:nvSpPr>
        <p:spPr>
          <a:xfrm>
            <a:off x="620713" y="2133600"/>
            <a:ext cx="10515600" cy="2968487"/>
          </a:xfrm>
        </p:spPr>
        <p:txBody>
          <a:bodyPr>
            <a:noAutofit/>
          </a:bodyPr>
          <a:lstStyle/>
          <a:p>
            <a:pPr fontAlgn="base"/>
            <a:r>
              <a:rPr lang="en-GB" sz="2400" dirty="0"/>
              <a:t>Chinese Learner? </a:t>
            </a:r>
            <a:br>
              <a:rPr lang="en-GB" sz="2400" dirty="0"/>
            </a:br>
            <a:r>
              <a:rPr lang="en-GB" sz="1400" dirty="0"/>
              <a:t>HUI et al 2011</a:t>
            </a:r>
          </a:p>
          <a:p>
            <a:pPr fontAlgn="base"/>
            <a:r>
              <a:rPr lang="en-GB" sz="2400" dirty="0"/>
              <a:t>Pressure of filial piety </a:t>
            </a:r>
          </a:p>
          <a:p>
            <a:pPr marL="400050" lvl="1" indent="0" fontAlgn="base">
              <a:buNone/>
            </a:pPr>
            <a:r>
              <a:rPr lang="en-GB" sz="2200" i="1" dirty="0">
                <a:solidFill>
                  <a:schemeClr val="bg2">
                    <a:lumMod val="20000"/>
                    <a:lumOff val="80000"/>
                  </a:schemeClr>
                </a:solidFill>
              </a:rPr>
              <a:t>“A young man, bored and ashamed of his parents, but also ashamed of being ashamed of his parents. Is there an intelligent young person alive who doesn’t recognize that?”</a:t>
            </a:r>
            <a:r>
              <a:rPr lang="en-GB" sz="2200" dirty="0"/>
              <a:t> </a:t>
            </a:r>
            <a:r>
              <a:rPr lang="en-GB" sz="1400" dirty="0"/>
              <a:t>REVIEW Of GERARD REVE’S </a:t>
            </a:r>
            <a:r>
              <a:rPr lang="en-GB" sz="1400" i="1" dirty="0"/>
              <a:t>THE EVENINGS</a:t>
            </a:r>
            <a:endParaRPr lang="en-GB" sz="1200" dirty="0"/>
          </a:p>
          <a:p>
            <a:pPr fontAlgn="base"/>
            <a:r>
              <a:rPr lang="en-GB" sz="2400" dirty="0"/>
              <a:t>Fixed academic intelligence?</a:t>
            </a:r>
            <a:br>
              <a:rPr lang="en-GB" sz="2400" dirty="0"/>
            </a:br>
            <a:r>
              <a:rPr lang="en-GB" sz="1400" dirty="0"/>
              <a:t>WANG &amp; NG, 2012</a:t>
            </a:r>
            <a:endParaRPr lang="en-GB" sz="2400" dirty="0"/>
          </a:p>
          <a:p>
            <a:pPr fontAlgn="base"/>
            <a:r>
              <a:rPr lang="en-GB" sz="2400" dirty="0"/>
              <a:t>Attitudes of host country students </a:t>
            </a:r>
            <a:br>
              <a:rPr lang="en-GB" sz="2400" dirty="0"/>
            </a:br>
            <a:r>
              <a:rPr lang="en-GB" sz="1400" dirty="0"/>
              <a:t>MAK, BROWN &amp; WADEY, 2014; RUBLE &amp; ZHANG, 2013</a:t>
            </a:r>
          </a:p>
          <a:p>
            <a:pPr fontAlgn="base"/>
            <a:r>
              <a:rPr lang="en-GB" sz="2400" dirty="0"/>
              <a:t>Ronnie </a:t>
            </a:r>
            <a:r>
              <a:rPr lang="en-GB" sz="2400" dirty="0" err="1"/>
              <a:t>Chieng</a:t>
            </a:r>
            <a:r>
              <a:rPr lang="en-GB" sz="2400" dirty="0"/>
              <a:t>: </a:t>
            </a:r>
            <a:r>
              <a:rPr lang="en-GB" sz="2400" dirty="0">
                <a:hlinkClick r:id="rId2"/>
              </a:rPr>
              <a:t>https://www.youtube.com/watch?v=q5HSsrjoedk</a:t>
            </a:r>
            <a:endParaRPr lang="en-GB" sz="2400" dirty="0"/>
          </a:p>
          <a:p>
            <a:pPr lvl="1" fontAlgn="base"/>
            <a:r>
              <a:rPr lang="en-AU" sz="2200" dirty="0"/>
              <a:t>Authentic representation of international student experience?</a:t>
            </a:r>
            <a:endParaRPr lang="en-GB" sz="2200" dirty="0"/>
          </a:p>
          <a:p>
            <a:pPr marL="0" indent="0" fontAlgn="base">
              <a:buNone/>
            </a:pPr>
            <a:endParaRPr lang="en-GB" sz="2400" dirty="0"/>
          </a:p>
        </p:txBody>
      </p:sp>
      <p:sp>
        <p:nvSpPr>
          <p:cNvPr id="6" name="Rectangle 5">
            <a:extLst>
              <a:ext uri="{FF2B5EF4-FFF2-40B4-BE49-F238E27FC236}">
                <a16:creationId xmlns:a16="http://schemas.microsoft.com/office/drawing/2014/main" id="{5687FBFD-9DE9-48A5-B014-8CDC6B7A75C5}"/>
              </a:ext>
            </a:extLst>
          </p:cNvPr>
          <p:cNvSpPr/>
          <p:nvPr/>
        </p:nvSpPr>
        <p:spPr>
          <a:xfrm>
            <a:off x="623887" y="249342"/>
            <a:ext cx="9412287" cy="1415945"/>
          </a:xfrm>
          <a:prstGeom prst="rect">
            <a:avLst/>
          </a:prstGeom>
        </p:spPr>
        <p:txBody>
          <a:bodyPr vert="horz" lIns="91440" tIns="45720" rIns="91440" bIns="45720" rtlCol="0" anchor="t">
            <a:noAutofit/>
          </a:bodyPr>
          <a:lstStyle/>
          <a:p>
            <a:pPr>
              <a:spcBef>
                <a:spcPct val="0"/>
              </a:spcBef>
            </a:pPr>
            <a:r>
              <a:rPr lang="en-AU" sz="4200" b="1" dirty="0">
                <a:solidFill>
                  <a:schemeClr val="tx2"/>
                </a:solidFill>
                <a:latin typeface="+mj-lt"/>
                <a:ea typeface="+mj-ea"/>
                <a:cs typeface="+mj-cs"/>
              </a:rPr>
              <a:t>Emotional / learning challenges for FP students</a:t>
            </a:r>
          </a:p>
        </p:txBody>
      </p:sp>
    </p:spTree>
    <p:extLst>
      <p:ext uri="{BB962C8B-B14F-4D97-AF65-F5344CB8AC3E}">
        <p14:creationId xmlns:p14="http://schemas.microsoft.com/office/powerpoint/2010/main" val="1046311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3692E-3949-4D9B-B0A5-A0C032C7779E}"/>
              </a:ext>
            </a:extLst>
          </p:cNvPr>
          <p:cNvSpPr>
            <a:spLocks noGrp="1"/>
          </p:cNvSpPr>
          <p:nvPr>
            <p:ph type="title"/>
          </p:nvPr>
        </p:nvSpPr>
        <p:spPr/>
        <p:txBody>
          <a:bodyPr/>
          <a:lstStyle/>
          <a:p>
            <a:r>
              <a:rPr lang="en-AU" dirty="0"/>
              <a:t>What are the limitations of the FP experience?</a:t>
            </a:r>
            <a:endParaRPr lang="en-GB" dirty="0"/>
          </a:p>
        </p:txBody>
      </p:sp>
      <p:sp>
        <p:nvSpPr>
          <p:cNvPr id="3" name="Content Placeholder 2">
            <a:extLst>
              <a:ext uri="{FF2B5EF4-FFF2-40B4-BE49-F238E27FC236}">
                <a16:creationId xmlns:a16="http://schemas.microsoft.com/office/drawing/2014/main" id="{B274D375-D139-4E89-BAD9-03FBB9B3FE15}"/>
              </a:ext>
            </a:extLst>
          </p:cNvPr>
          <p:cNvSpPr>
            <a:spLocks noGrp="1"/>
          </p:cNvSpPr>
          <p:nvPr>
            <p:ph idx="1"/>
          </p:nvPr>
        </p:nvSpPr>
        <p:spPr>
          <a:xfrm>
            <a:off x="646112" y="2133600"/>
            <a:ext cx="2802168" cy="4195481"/>
          </a:xfrm>
        </p:spPr>
        <p:txBody>
          <a:bodyPr>
            <a:noAutofit/>
          </a:bodyPr>
          <a:lstStyle/>
          <a:p>
            <a:pPr marL="0" indent="0">
              <a:buNone/>
            </a:pPr>
            <a:r>
              <a:rPr lang="en-GB" sz="2400" dirty="0"/>
              <a:t>FPs are the fringe dwelling international students and their experience can teach us a lot about how we internationalise our schools</a:t>
            </a:r>
          </a:p>
        </p:txBody>
      </p:sp>
      <p:sp>
        <p:nvSpPr>
          <p:cNvPr id="6" name="Content Placeholder 2">
            <a:extLst>
              <a:ext uri="{FF2B5EF4-FFF2-40B4-BE49-F238E27FC236}">
                <a16:creationId xmlns:a16="http://schemas.microsoft.com/office/drawing/2014/main" id="{5E2A78AC-1E0D-4A1C-9C60-C80B76813913}"/>
              </a:ext>
            </a:extLst>
          </p:cNvPr>
          <p:cNvSpPr txBox="1">
            <a:spLocks/>
          </p:cNvSpPr>
          <p:nvPr/>
        </p:nvSpPr>
        <p:spPr>
          <a:xfrm>
            <a:off x="3778786" y="2133600"/>
            <a:ext cx="7825839" cy="4195481"/>
          </a:xfrm>
          <a:prstGeom prst="rect">
            <a:avLst/>
          </a:prstGeom>
        </p:spPr>
        <p:txBody>
          <a:bodyPr vert="horz" lIns="91440" tIns="45720" rIns="91440" bIns="45720" rtlCol="0">
            <a:noAutofit/>
          </a:bodyPr>
          <a:lstStyle>
            <a:lvl1pPr marL="342900" indent="-342900" algn="l" defTabSz="457200" rtl="0" eaLnBrk="1" latinLnBrk="0" hangingPunct="1">
              <a:spcBef>
                <a:spcPts val="600"/>
              </a:spcBef>
              <a:spcAft>
                <a:spcPts val="60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600"/>
              </a:spcBef>
              <a:spcAft>
                <a:spcPts val="60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600"/>
              </a:spcBef>
              <a:spcAft>
                <a:spcPts val="60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600"/>
              </a:spcBef>
              <a:spcAft>
                <a:spcPts val="60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600"/>
              </a:spcBef>
              <a:spcAft>
                <a:spcPts val="60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514350" indent="-514350">
              <a:buFont typeface="Wingdings 3" charset="2"/>
              <a:buAutoNum type="arabicPeriod"/>
            </a:pPr>
            <a:r>
              <a:rPr lang="en-GB" sz="1600" dirty="0"/>
              <a:t>FP students are often viewed as ‘deficient’, either in host language ability, or in the quality of home country qualification. This deficiency model is problematic and must be challenged</a:t>
            </a:r>
          </a:p>
          <a:p>
            <a:pPr marL="514350" indent="-514350">
              <a:buFont typeface="Wingdings 3" charset="2"/>
              <a:buAutoNum type="arabicPeriod"/>
            </a:pPr>
            <a:r>
              <a:rPr lang="en-GB" sz="1600" dirty="0"/>
              <a:t>FP students are not fully embraced by mainstream universities. They have some access, by it is typically restricted</a:t>
            </a:r>
          </a:p>
          <a:p>
            <a:pPr marL="514350" indent="-514350">
              <a:buFont typeface="Wingdings 3" charset="2"/>
              <a:buAutoNum type="arabicPeriod"/>
            </a:pPr>
            <a:r>
              <a:rPr lang="en-GB" sz="1600" dirty="0"/>
              <a:t>Opportunities for meaningful interactions with local students are often non-existent</a:t>
            </a:r>
          </a:p>
          <a:p>
            <a:pPr marL="514350" indent="-514350">
              <a:buFont typeface="Wingdings 3" charset="2"/>
              <a:buAutoNum type="arabicPeriod"/>
            </a:pPr>
            <a:r>
              <a:rPr lang="en-GB" sz="1600" dirty="0"/>
              <a:t>Easy money for tertiary providers. $20-25k per year for no formal qualification. Often dubious academic progress and standards</a:t>
            </a:r>
          </a:p>
          <a:p>
            <a:pPr marL="514350" indent="-514350">
              <a:buFont typeface="Wingdings 3" charset="2"/>
              <a:buAutoNum type="arabicPeriod"/>
            </a:pPr>
            <a:r>
              <a:rPr lang="en-GB" sz="1600" dirty="0"/>
              <a:t>FP students’ learning difficulties are often transferred to the partner university. The student graduates into university, often significantly underprepared</a:t>
            </a:r>
          </a:p>
          <a:p>
            <a:pPr marL="514350" indent="-514350">
              <a:buFont typeface="Wingdings 3" charset="2"/>
              <a:buAutoNum type="arabicPeriod"/>
            </a:pPr>
            <a:r>
              <a:rPr lang="en-GB" sz="1600" dirty="0"/>
              <a:t>There is a tendency for older and/or weaker students to be ‘dumped’ into FPs</a:t>
            </a:r>
          </a:p>
          <a:p>
            <a:pPr marL="514350" indent="-514350">
              <a:buFont typeface="Wingdings 3" charset="2"/>
              <a:buAutoNum type="arabicPeriod"/>
            </a:pPr>
            <a:r>
              <a:rPr lang="en-GB" sz="1600" dirty="0"/>
              <a:t>Some FP students see it as a backdoor entry to PR. Exploit system</a:t>
            </a:r>
          </a:p>
          <a:p>
            <a:pPr>
              <a:lnSpc>
                <a:spcPct val="120000"/>
              </a:lnSpc>
            </a:pPr>
            <a:endParaRPr lang="en-GB" sz="1800" dirty="0"/>
          </a:p>
        </p:txBody>
      </p:sp>
    </p:spTree>
    <p:extLst>
      <p:ext uri="{BB962C8B-B14F-4D97-AF65-F5344CB8AC3E}">
        <p14:creationId xmlns:p14="http://schemas.microsoft.com/office/powerpoint/2010/main" val="2321149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4A4B5-45CE-4D6A-BD6F-A71828A2D9DD}"/>
              </a:ext>
            </a:extLst>
          </p:cNvPr>
          <p:cNvSpPr>
            <a:spLocks noGrp="1"/>
          </p:cNvSpPr>
          <p:nvPr>
            <p:ph type="title"/>
          </p:nvPr>
        </p:nvSpPr>
        <p:spPr/>
        <p:txBody>
          <a:bodyPr/>
          <a:lstStyle/>
          <a:p>
            <a:r>
              <a:rPr lang="en-AU" dirty="0"/>
              <a:t>And the positives?</a:t>
            </a:r>
            <a:endParaRPr lang="en-GB" dirty="0"/>
          </a:p>
        </p:txBody>
      </p:sp>
      <p:sp>
        <p:nvSpPr>
          <p:cNvPr id="3" name="Content Placeholder 2">
            <a:extLst>
              <a:ext uri="{FF2B5EF4-FFF2-40B4-BE49-F238E27FC236}">
                <a16:creationId xmlns:a16="http://schemas.microsoft.com/office/drawing/2014/main" id="{6D4931CA-7278-434B-B5C7-9560B914BD7E}"/>
              </a:ext>
            </a:extLst>
          </p:cNvPr>
          <p:cNvSpPr>
            <a:spLocks noGrp="1"/>
          </p:cNvSpPr>
          <p:nvPr>
            <p:ph idx="1"/>
          </p:nvPr>
        </p:nvSpPr>
        <p:spPr>
          <a:xfrm>
            <a:off x="623888" y="2133600"/>
            <a:ext cx="9426946" cy="4195481"/>
          </a:xfrm>
        </p:spPr>
        <p:txBody>
          <a:bodyPr>
            <a:normAutofit/>
          </a:bodyPr>
          <a:lstStyle/>
          <a:p>
            <a:pPr lvl="0"/>
            <a:r>
              <a:rPr lang="en-GB" sz="2400" dirty="0"/>
              <a:t>Academic skills are fast tracked</a:t>
            </a:r>
          </a:p>
          <a:p>
            <a:pPr lvl="0"/>
            <a:r>
              <a:rPr lang="en-GB" sz="2400" dirty="0"/>
              <a:t>Host language skills improve (in most cases)</a:t>
            </a:r>
          </a:p>
          <a:p>
            <a:pPr lvl="0"/>
            <a:r>
              <a:rPr lang="en-GB" sz="2400" dirty="0"/>
              <a:t>For many motivated students, the FP is a powerful bridge to university success (esp. Singaporean, Malaysian, Indonesian, but also many Chinese and other nationalities)</a:t>
            </a:r>
          </a:p>
          <a:p>
            <a:pPr lvl="0"/>
            <a:r>
              <a:rPr lang="en-GB" sz="2400" dirty="0"/>
              <a:t>Alternative Year 12 – a safe, manageable transition into the host country’s educational, cultural and social system</a:t>
            </a:r>
          </a:p>
        </p:txBody>
      </p:sp>
    </p:spTree>
    <p:extLst>
      <p:ext uri="{BB962C8B-B14F-4D97-AF65-F5344CB8AC3E}">
        <p14:creationId xmlns:p14="http://schemas.microsoft.com/office/powerpoint/2010/main" val="1701588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45F880-277B-492F-B487-18EB07495157}"/>
              </a:ext>
            </a:extLst>
          </p:cNvPr>
          <p:cNvSpPr>
            <a:spLocks noGrp="1"/>
          </p:cNvSpPr>
          <p:nvPr>
            <p:ph idx="1"/>
          </p:nvPr>
        </p:nvSpPr>
        <p:spPr>
          <a:xfrm>
            <a:off x="646111" y="2133600"/>
            <a:ext cx="10490202" cy="4195481"/>
          </a:xfrm>
        </p:spPr>
        <p:txBody>
          <a:bodyPr>
            <a:noAutofit/>
          </a:bodyPr>
          <a:lstStyle/>
          <a:p>
            <a:pPr lvl="0">
              <a:lnSpc>
                <a:spcPct val="110000"/>
              </a:lnSpc>
            </a:pPr>
            <a:r>
              <a:rPr lang="en-GB" sz="2400" dirty="0"/>
              <a:t>We need to be accountable for why we exclude certain demographics of students. Is ‘user pays’ enough? If not, why not?</a:t>
            </a:r>
          </a:p>
          <a:p>
            <a:pPr lvl="0">
              <a:lnSpc>
                <a:spcPct val="110000"/>
              </a:lnSpc>
            </a:pPr>
            <a:r>
              <a:rPr lang="en-GB" sz="2400" dirty="0"/>
              <a:t>What university pathways does your school encourage? And why? </a:t>
            </a:r>
            <a:br>
              <a:rPr lang="en-GB" sz="2400" dirty="0"/>
            </a:br>
            <a:r>
              <a:rPr lang="en-GB" sz="2400" dirty="0"/>
              <a:t>Do you consider FPs as viable pathways for your students?</a:t>
            </a:r>
          </a:p>
          <a:p>
            <a:pPr>
              <a:lnSpc>
                <a:spcPct val="110000"/>
              </a:lnSpc>
            </a:pPr>
            <a:r>
              <a:rPr lang="en-GB" sz="2400" dirty="0"/>
              <a:t>Should the role of high school be to teach general academic skills (research, referencing, editing), in addition to subject content and IB-style soft skills?</a:t>
            </a:r>
          </a:p>
          <a:p>
            <a:pPr>
              <a:lnSpc>
                <a:spcPct val="110000"/>
              </a:lnSpc>
            </a:pPr>
            <a:r>
              <a:rPr lang="en-AU" sz="2400" dirty="0"/>
              <a:t>Or is</a:t>
            </a:r>
            <a:r>
              <a:rPr lang="en-GB" sz="2400" dirty="0"/>
              <a:t> the curriculum just too busy? Should international schools stream into FP-type pathways?</a:t>
            </a:r>
          </a:p>
          <a:p>
            <a:pPr marL="0" indent="0">
              <a:lnSpc>
                <a:spcPct val="110000"/>
              </a:lnSpc>
              <a:buNone/>
            </a:pPr>
            <a:endParaRPr lang="en-GB" sz="2400" dirty="0"/>
          </a:p>
          <a:p>
            <a:pPr>
              <a:lnSpc>
                <a:spcPct val="110000"/>
              </a:lnSpc>
            </a:pPr>
            <a:endParaRPr lang="en-GB" sz="2400" dirty="0"/>
          </a:p>
          <a:p>
            <a:pPr>
              <a:lnSpc>
                <a:spcPct val="110000"/>
              </a:lnSpc>
            </a:pPr>
            <a:endParaRPr lang="en-GB" sz="2400" dirty="0"/>
          </a:p>
        </p:txBody>
      </p:sp>
      <p:sp>
        <p:nvSpPr>
          <p:cNvPr id="7" name="Title 1">
            <a:extLst>
              <a:ext uri="{FF2B5EF4-FFF2-40B4-BE49-F238E27FC236}">
                <a16:creationId xmlns:a16="http://schemas.microsoft.com/office/drawing/2014/main" id="{E6BFADB3-A115-4251-A92D-EAD6CCD22902}"/>
              </a:ext>
            </a:extLst>
          </p:cNvPr>
          <p:cNvSpPr>
            <a:spLocks noGrp="1"/>
          </p:cNvSpPr>
          <p:nvPr>
            <p:ph type="title"/>
          </p:nvPr>
        </p:nvSpPr>
        <p:spPr>
          <a:xfrm>
            <a:off x="646111" y="452718"/>
            <a:ext cx="9897031" cy="1400530"/>
          </a:xfrm>
        </p:spPr>
        <p:txBody>
          <a:bodyPr>
            <a:normAutofit/>
          </a:bodyPr>
          <a:lstStyle/>
          <a:p>
            <a:r>
              <a:rPr lang="en-GB" dirty="0"/>
              <a:t>What does this mean for schools seeking to ‘internationalise’? </a:t>
            </a:r>
            <a:r>
              <a:rPr lang="en-GB" sz="3600" b="0" dirty="0"/>
              <a:t>(1/2)</a:t>
            </a:r>
            <a:endParaRPr lang="en-GB" b="0" dirty="0"/>
          </a:p>
        </p:txBody>
      </p:sp>
    </p:spTree>
    <p:extLst>
      <p:ext uri="{BB962C8B-B14F-4D97-AF65-F5344CB8AC3E}">
        <p14:creationId xmlns:p14="http://schemas.microsoft.com/office/powerpoint/2010/main" val="1927191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B113-8E8F-4544-9AE8-00A7A831F331}"/>
              </a:ext>
            </a:extLst>
          </p:cNvPr>
          <p:cNvSpPr>
            <a:spLocks noGrp="1"/>
          </p:cNvSpPr>
          <p:nvPr>
            <p:ph type="title"/>
          </p:nvPr>
        </p:nvSpPr>
        <p:spPr>
          <a:xfrm>
            <a:off x="646111" y="452718"/>
            <a:ext cx="9897031" cy="1400530"/>
          </a:xfrm>
        </p:spPr>
        <p:txBody>
          <a:bodyPr>
            <a:normAutofit/>
          </a:bodyPr>
          <a:lstStyle/>
          <a:p>
            <a:r>
              <a:rPr lang="en-GB" dirty="0"/>
              <a:t>What does this mean for schools seeking to ‘internationalise’? </a:t>
            </a:r>
            <a:r>
              <a:rPr lang="en-GB" sz="3600" b="0" dirty="0"/>
              <a:t>(2/2)</a:t>
            </a:r>
            <a:endParaRPr lang="en-GB" b="0" dirty="0"/>
          </a:p>
        </p:txBody>
      </p:sp>
      <p:sp>
        <p:nvSpPr>
          <p:cNvPr id="3" name="Content Placeholder 2">
            <a:extLst>
              <a:ext uri="{FF2B5EF4-FFF2-40B4-BE49-F238E27FC236}">
                <a16:creationId xmlns:a16="http://schemas.microsoft.com/office/drawing/2014/main" id="{21CC6EE9-9D82-4A4F-84DA-D5BDE792CB8F}"/>
              </a:ext>
            </a:extLst>
          </p:cNvPr>
          <p:cNvSpPr>
            <a:spLocks noGrp="1"/>
          </p:cNvSpPr>
          <p:nvPr>
            <p:ph idx="1"/>
          </p:nvPr>
        </p:nvSpPr>
        <p:spPr>
          <a:xfrm>
            <a:off x="646111" y="2133600"/>
            <a:ext cx="9390064" cy="4195481"/>
          </a:xfrm>
        </p:spPr>
        <p:txBody>
          <a:bodyPr/>
          <a:lstStyle/>
          <a:p>
            <a:r>
              <a:rPr lang="en-GB" sz="2400" dirty="0"/>
              <a:t>Could high schools provide a Foundation Year equivalent for international students seeking entry into a university but who not yet at the requisite language level? </a:t>
            </a:r>
          </a:p>
          <a:p>
            <a:r>
              <a:rPr lang="en-GB" sz="2400" dirty="0"/>
              <a:t>What’s the relationship in values between high school and university in terms of access? Is there a clash? Is the shift too severe?</a:t>
            </a:r>
          </a:p>
          <a:p>
            <a:r>
              <a:rPr lang="en-AU" sz="2400" dirty="0"/>
              <a:t>Personal agency – how to teach it</a:t>
            </a:r>
          </a:p>
          <a:p>
            <a:r>
              <a:rPr lang="en-AU" sz="2400" dirty="0"/>
              <a:t>Relationships with staff &amp; local students – how to foster them</a:t>
            </a:r>
          </a:p>
          <a:p>
            <a:r>
              <a:rPr lang="en-AU" sz="2400" dirty="0"/>
              <a:t>How are local governments responding to the social needs of international students?  Whose responsibility are they?</a:t>
            </a:r>
            <a:endParaRPr lang="en-GB" sz="2400" dirty="0"/>
          </a:p>
          <a:p>
            <a:pPr marL="0" indent="0">
              <a:buNone/>
            </a:pPr>
            <a:endParaRPr lang="en-GB" sz="2400" dirty="0"/>
          </a:p>
        </p:txBody>
      </p:sp>
    </p:spTree>
    <p:extLst>
      <p:ext uri="{BB962C8B-B14F-4D97-AF65-F5344CB8AC3E}">
        <p14:creationId xmlns:p14="http://schemas.microsoft.com/office/powerpoint/2010/main" val="2237927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2C0973-6D30-4A2D-9210-6F19ACBC91F9}"/>
              </a:ext>
            </a:extLst>
          </p:cNvPr>
          <p:cNvSpPr>
            <a:spLocks noGrp="1"/>
          </p:cNvSpPr>
          <p:nvPr>
            <p:ph idx="1"/>
          </p:nvPr>
        </p:nvSpPr>
        <p:spPr/>
        <p:txBody>
          <a:bodyPr/>
          <a:lstStyle/>
          <a:p>
            <a:r>
              <a:rPr lang="en-AU" sz="2400" dirty="0"/>
              <a:t>Thank you for listening.</a:t>
            </a:r>
          </a:p>
          <a:p>
            <a:pPr marL="0" indent="0">
              <a:buNone/>
            </a:pPr>
            <a:endParaRPr lang="en-AU" dirty="0"/>
          </a:p>
          <a:p>
            <a:r>
              <a:rPr lang="en-AU" dirty="0">
                <a:hlinkClick r:id="rId2"/>
              </a:rPr>
              <a:t>tom.spurling@student.uwa.edu.au</a:t>
            </a:r>
            <a:endParaRPr lang="en-AU" dirty="0"/>
          </a:p>
          <a:p>
            <a:r>
              <a:rPr lang="en-AU" dirty="0">
                <a:hlinkClick r:id="rId3"/>
              </a:rPr>
              <a:t>thomas_spurling@aishk.edu.hk</a:t>
            </a:r>
            <a:endParaRPr lang="en-AU" dirty="0"/>
          </a:p>
          <a:p>
            <a:endParaRPr lang="en-AU" dirty="0"/>
          </a:p>
          <a:p>
            <a:endParaRPr lang="en-GB" dirty="0"/>
          </a:p>
        </p:txBody>
      </p:sp>
    </p:spTree>
    <p:extLst>
      <p:ext uri="{BB962C8B-B14F-4D97-AF65-F5344CB8AC3E}">
        <p14:creationId xmlns:p14="http://schemas.microsoft.com/office/powerpoint/2010/main" val="334568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8FAC5-6E22-4E2E-A77B-708107769A4F}"/>
              </a:ext>
            </a:extLst>
          </p:cNvPr>
          <p:cNvSpPr>
            <a:spLocks noGrp="1"/>
          </p:cNvSpPr>
          <p:nvPr>
            <p:ph type="title"/>
          </p:nvPr>
        </p:nvSpPr>
        <p:spPr/>
        <p:txBody>
          <a:bodyPr/>
          <a:lstStyle/>
          <a:p>
            <a:r>
              <a:rPr lang="en-AU" dirty="0"/>
              <a:t>Key questions</a:t>
            </a:r>
            <a:endParaRPr lang="en-GB" dirty="0"/>
          </a:p>
        </p:txBody>
      </p:sp>
      <p:sp>
        <p:nvSpPr>
          <p:cNvPr id="3" name="Content Placeholder 2">
            <a:extLst>
              <a:ext uri="{FF2B5EF4-FFF2-40B4-BE49-F238E27FC236}">
                <a16:creationId xmlns:a16="http://schemas.microsoft.com/office/drawing/2014/main" id="{DAAB60E7-33B6-4DFC-8113-E5472E665ED6}"/>
              </a:ext>
            </a:extLst>
          </p:cNvPr>
          <p:cNvSpPr>
            <a:spLocks noGrp="1"/>
          </p:cNvSpPr>
          <p:nvPr>
            <p:ph idx="1"/>
          </p:nvPr>
        </p:nvSpPr>
        <p:spPr/>
        <p:txBody>
          <a:bodyPr/>
          <a:lstStyle/>
          <a:p>
            <a:pPr algn="ctr">
              <a:spcAft>
                <a:spcPts val="1200"/>
              </a:spcAft>
            </a:pPr>
            <a:r>
              <a:rPr lang="en-AU" sz="3000" dirty="0"/>
              <a:t>What are they?</a:t>
            </a:r>
          </a:p>
          <a:p>
            <a:pPr algn="ctr">
              <a:spcAft>
                <a:spcPts val="1200"/>
              </a:spcAft>
            </a:pPr>
            <a:r>
              <a:rPr lang="en-GB" sz="3000" dirty="0"/>
              <a:t>How do international students </a:t>
            </a:r>
            <a:br>
              <a:rPr lang="en-GB" sz="3000" dirty="0"/>
            </a:br>
            <a:r>
              <a:rPr lang="en-GB" sz="3000" dirty="0"/>
              <a:t>‘deal with’ </a:t>
            </a:r>
            <a:r>
              <a:rPr lang="en-GB" sz="3000"/>
              <a:t>the transition</a:t>
            </a:r>
            <a:r>
              <a:rPr lang="en-GB" sz="3000" dirty="0"/>
              <a:t>?</a:t>
            </a:r>
          </a:p>
          <a:p>
            <a:pPr algn="ctr">
              <a:spcAft>
                <a:spcPts val="1200"/>
              </a:spcAft>
            </a:pPr>
            <a:r>
              <a:rPr lang="en-AU" sz="3000" dirty="0"/>
              <a:t>What can their experiences teach us about how we internationalise our own schools?</a:t>
            </a:r>
          </a:p>
          <a:p>
            <a:endParaRPr lang="en-GB" dirty="0"/>
          </a:p>
        </p:txBody>
      </p:sp>
    </p:spTree>
    <p:extLst>
      <p:ext uri="{BB962C8B-B14F-4D97-AF65-F5344CB8AC3E}">
        <p14:creationId xmlns:p14="http://schemas.microsoft.com/office/powerpoint/2010/main" val="4269731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EE352-F581-4949-AF31-4A7653ADB853}"/>
              </a:ext>
            </a:extLst>
          </p:cNvPr>
          <p:cNvSpPr>
            <a:spLocks noGrp="1"/>
          </p:cNvSpPr>
          <p:nvPr>
            <p:ph type="title"/>
          </p:nvPr>
        </p:nvSpPr>
        <p:spPr>
          <a:xfrm>
            <a:off x="646111" y="452718"/>
            <a:ext cx="9780151" cy="1400530"/>
          </a:xfrm>
        </p:spPr>
        <p:txBody>
          <a:bodyPr>
            <a:normAutofit/>
          </a:bodyPr>
          <a:lstStyle/>
          <a:p>
            <a:r>
              <a:rPr lang="en-AU" sz="2400" dirty="0"/>
              <a:t>An excerpt from </a:t>
            </a:r>
            <a:r>
              <a:rPr lang="en-AU" sz="2400" b="1" i="1" dirty="0"/>
              <a:t>Concise Chinese-English Dictionary for Lovers </a:t>
            </a:r>
            <a:r>
              <a:rPr lang="en-AU" sz="2400" dirty="0"/>
              <a:t>by Guo </a:t>
            </a:r>
            <a:r>
              <a:rPr lang="en-AU" sz="2400" dirty="0" err="1"/>
              <a:t>Xiaolu</a:t>
            </a:r>
            <a:endParaRPr lang="en-GB" sz="2400" dirty="0"/>
          </a:p>
        </p:txBody>
      </p:sp>
      <p:sp>
        <p:nvSpPr>
          <p:cNvPr id="3" name="Content Placeholder 2">
            <a:extLst>
              <a:ext uri="{FF2B5EF4-FFF2-40B4-BE49-F238E27FC236}">
                <a16:creationId xmlns:a16="http://schemas.microsoft.com/office/drawing/2014/main" id="{87F1C6C9-8AD4-4311-8B8E-F9F5CBA1E1B8}"/>
              </a:ext>
            </a:extLst>
          </p:cNvPr>
          <p:cNvSpPr>
            <a:spLocks noGrp="1"/>
          </p:cNvSpPr>
          <p:nvPr>
            <p:ph idx="1"/>
          </p:nvPr>
        </p:nvSpPr>
        <p:spPr>
          <a:xfrm>
            <a:off x="646112" y="1421580"/>
            <a:ext cx="4526193" cy="4719638"/>
          </a:xfrm>
        </p:spPr>
        <p:txBody>
          <a:bodyPr>
            <a:noAutofit/>
          </a:bodyPr>
          <a:lstStyle/>
          <a:p>
            <a:pPr marL="0" indent="0" algn="just" eaLnBrk="0" fontAlgn="t" hangingPunct="0">
              <a:spcBef>
                <a:spcPts val="300"/>
              </a:spcBef>
              <a:spcAft>
                <a:spcPts val="300"/>
              </a:spcAft>
              <a:buNone/>
            </a:pPr>
            <a:endParaRPr lang="en-GB" sz="1400" i="1" dirty="0">
              <a:solidFill>
                <a:schemeClr val="bg2">
                  <a:lumMod val="20000"/>
                  <a:lumOff val="80000"/>
                </a:schemeClr>
              </a:solidFill>
              <a:cs typeface="Tahoma" panose="020B0604030504040204" pitchFamily="34" charset="0"/>
            </a:endParaRPr>
          </a:p>
          <a:p>
            <a:pPr marL="0" indent="0" algn="just" eaLnBrk="0" fontAlgn="t" hangingPunct="0">
              <a:spcBef>
                <a:spcPts val="300"/>
              </a:spcBef>
              <a:spcAft>
                <a:spcPts val="300"/>
              </a:spcAft>
              <a:buNone/>
            </a:pPr>
            <a:endParaRPr lang="en-GB" sz="1400" i="1" dirty="0">
              <a:solidFill>
                <a:schemeClr val="bg2">
                  <a:lumMod val="20000"/>
                  <a:lumOff val="80000"/>
                </a:schemeClr>
              </a:solidFill>
              <a:cs typeface="Tahoma" panose="020B0604030504040204" pitchFamily="34" charset="0"/>
            </a:endParaRPr>
          </a:p>
          <a:p>
            <a:pPr marL="0" indent="0" algn="just" eaLnBrk="0" fontAlgn="t" hangingPunct="0">
              <a:spcBef>
                <a:spcPts val="300"/>
              </a:spcBef>
              <a:spcAft>
                <a:spcPts val="300"/>
              </a:spcAft>
              <a:buNone/>
            </a:pPr>
            <a:r>
              <a:rPr lang="en-GB" sz="1400" i="1" dirty="0">
                <a:solidFill>
                  <a:schemeClr val="bg2">
                    <a:lumMod val="20000"/>
                    <a:lumOff val="80000"/>
                  </a:schemeClr>
                </a:solidFill>
                <a:cs typeface="Tahoma" panose="020B0604030504040204" pitchFamily="34" charset="0"/>
              </a:rPr>
              <a:t>As I far away from China, I asking me why I coming to West. Why I must to study English like parents wish? Why I must to get diploma from West? I not knowing what I needing. Sometimes I not even caring what I needing. I not caring if I speaking English or not. Mother only speaking in village dialect and even not speaking official Mandarin, but she becoming rich with my father, from making shoes in our little town. Life OK. Why they want changing my life?</a:t>
            </a:r>
          </a:p>
          <a:p>
            <a:pPr marL="0" indent="0" algn="just" eaLnBrk="0" fontAlgn="t" hangingPunct="0">
              <a:spcBef>
                <a:spcPts val="300"/>
              </a:spcBef>
              <a:spcAft>
                <a:spcPts val="300"/>
              </a:spcAft>
              <a:buNone/>
            </a:pPr>
            <a:r>
              <a:rPr lang="en-GB" sz="1400" i="1" dirty="0">
                <a:solidFill>
                  <a:schemeClr val="bg2">
                    <a:lumMod val="20000"/>
                    <a:lumOff val="80000"/>
                  </a:schemeClr>
                </a:solidFill>
                <a:cs typeface="Tahoma" panose="020B0604030504040204" pitchFamily="34" charset="0"/>
              </a:rPr>
              <a:t>And how I living in strange country West alone? I never been to West. Only Western I seeing is man working in Beijing British Embassy behind tiny window. He stamp visa on brand new passport.</a:t>
            </a:r>
          </a:p>
          <a:p>
            <a:pPr marL="0" indent="0" fontAlgn="t">
              <a:spcBef>
                <a:spcPts val="300"/>
              </a:spcBef>
              <a:spcAft>
                <a:spcPts val="300"/>
              </a:spcAft>
              <a:buNone/>
            </a:pPr>
            <a:endParaRPr lang="en-GB" sz="1200" i="1" dirty="0">
              <a:solidFill>
                <a:schemeClr val="bg2">
                  <a:lumMod val="20000"/>
                  <a:lumOff val="80000"/>
                </a:schemeClr>
              </a:solidFill>
            </a:endParaRPr>
          </a:p>
        </p:txBody>
      </p:sp>
      <p:sp>
        <p:nvSpPr>
          <p:cNvPr id="7" name="Rectangle 6">
            <a:extLst>
              <a:ext uri="{FF2B5EF4-FFF2-40B4-BE49-F238E27FC236}">
                <a16:creationId xmlns:a16="http://schemas.microsoft.com/office/drawing/2014/main" id="{6E3666AA-6011-497A-9B10-D6594D4AE5E9}"/>
              </a:ext>
            </a:extLst>
          </p:cNvPr>
          <p:cNvSpPr>
            <a:spLocks noChangeArrowheads="1"/>
          </p:cNvSpPr>
          <p:nvPr/>
        </p:nvSpPr>
        <p:spPr bwMode="auto">
          <a:xfrm>
            <a:off x="6003634" y="113184"/>
            <a:ext cx="184731" cy="2308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t"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rgbClr val="5F5F5F"/>
              </a:solidFill>
              <a:effectLst/>
              <a:latin typeface="Tahoma" panose="020B0604030504040204" pitchFamily="34" charset="0"/>
              <a:cs typeface="Tahoma" panose="020B0604030504040204" pitchFamily="34" charset="0"/>
            </a:endParaRPr>
          </a:p>
        </p:txBody>
      </p:sp>
      <p:sp>
        <p:nvSpPr>
          <p:cNvPr id="11" name="Content Placeholder 2">
            <a:extLst>
              <a:ext uri="{FF2B5EF4-FFF2-40B4-BE49-F238E27FC236}">
                <a16:creationId xmlns:a16="http://schemas.microsoft.com/office/drawing/2014/main" id="{4E4E4A8B-C98C-4709-A526-E76E3350C627}"/>
              </a:ext>
            </a:extLst>
          </p:cNvPr>
          <p:cNvSpPr txBox="1">
            <a:spLocks/>
          </p:cNvSpPr>
          <p:nvPr/>
        </p:nvSpPr>
        <p:spPr>
          <a:xfrm>
            <a:off x="6003634" y="1665288"/>
            <a:ext cx="4526193" cy="429561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just" eaLnBrk="0" fontAlgn="t" hangingPunct="0">
              <a:spcBef>
                <a:spcPts val="300"/>
              </a:spcBef>
              <a:spcAft>
                <a:spcPts val="300"/>
              </a:spcAft>
              <a:buFont typeface="Wingdings 3" charset="2"/>
              <a:buNone/>
            </a:pPr>
            <a:endParaRPr lang="en-GB" sz="1400" i="1" dirty="0">
              <a:solidFill>
                <a:schemeClr val="bg2">
                  <a:lumMod val="20000"/>
                  <a:lumOff val="80000"/>
                </a:schemeClr>
              </a:solidFill>
              <a:cs typeface="Tahoma" panose="020B0604030504040204" pitchFamily="34" charset="0"/>
            </a:endParaRPr>
          </a:p>
          <a:p>
            <a:pPr marL="0" indent="0" algn="just" eaLnBrk="0" fontAlgn="t" hangingPunct="0">
              <a:spcBef>
                <a:spcPts val="300"/>
              </a:spcBef>
              <a:spcAft>
                <a:spcPts val="300"/>
              </a:spcAft>
              <a:buFont typeface="Wingdings 3" charset="2"/>
              <a:buNone/>
            </a:pPr>
            <a:r>
              <a:rPr lang="en-GB" sz="1400" i="1" dirty="0">
                <a:solidFill>
                  <a:schemeClr val="bg2">
                    <a:lumMod val="20000"/>
                    <a:lumOff val="80000"/>
                  </a:schemeClr>
                </a:solidFill>
                <a:cs typeface="Tahoma" panose="020B0604030504040204" pitchFamily="34" charset="0"/>
              </a:rPr>
              <a:t>What else I knowing about West? American TV series dubbing into Chinese, showing us big houses in suburb, wife by window cooking and car arriving in front house. Husband back work. Husband say Honey I home, then little </a:t>
            </a:r>
            <a:r>
              <a:rPr lang="en-GB" sz="1400" i="1" dirty="0" err="1">
                <a:solidFill>
                  <a:schemeClr val="bg2">
                    <a:lumMod val="20000"/>
                    <a:lumOff val="80000"/>
                  </a:schemeClr>
                </a:solidFill>
                <a:cs typeface="Tahoma" panose="020B0604030504040204" pitchFamily="34" charset="0"/>
              </a:rPr>
              <a:t>childrens</a:t>
            </a:r>
            <a:r>
              <a:rPr lang="en-GB" sz="1400" i="1" dirty="0">
                <a:solidFill>
                  <a:schemeClr val="bg2">
                    <a:lumMod val="20000"/>
                    <a:lumOff val="80000"/>
                  </a:schemeClr>
                </a:solidFill>
                <a:cs typeface="Tahoma" panose="020B0604030504040204" pitchFamily="34" charset="0"/>
              </a:rPr>
              <a:t> running to him, see if he bringing gift.</a:t>
            </a:r>
          </a:p>
          <a:p>
            <a:pPr marL="0" indent="0" algn="just" eaLnBrk="0" fontAlgn="t" hangingPunct="0">
              <a:spcBef>
                <a:spcPts val="300"/>
              </a:spcBef>
              <a:spcAft>
                <a:spcPts val="300"/>
              </a:spcAft>
              <a:buFont typeface="Wingdings 3" charset="2"/>
              <a:buNone/>
            </a:pPr>
            <a:r>
              <a:rPr lang="en-GB" sz="1400" i="1" dirty="0">
                <a:solidFill>
                  <a:schemeClr val="bg2">
                    <a:lumMod val="20000"/>
                    <a:lumOff val="80000"/>
                  </a:schemeClr>
                </a:solidFill>
                <a:cs typeface="Tahoma" panose="020B0604030504040204" pitchFamily="34" charset="0"/>
              </a:rPr>
              <a:t>But that not my life. That nothing to do with my life. I not having life in West. I not having home in West. I scared.</a:t>
            </a:r>
          </a:p>
          <a:p>
            <a:pPr marL="0" indent="0" algn="just" eaLnBrk="0" fontAlgn="t" hangingPunct="0">
              <a:spcBef>
                <a:spcPts val="300"/>
              </a:spcBef>
              <a:spcAft>
                <a:spcPts val="300"/>
              </a:spcAft>
              <a:buFont typeface="Wingdings 3" charset="2"/>
              <a:buNone/>
            </a:pPr>
            <a:r>
              <a:rPr lang="en-GB" sz="1400" i="1" dirty="0">
                <a:solidFill>
                  <a:schemeClr val="bg2">
                    <a:lumMod val="20000"/>
                    <a:lumOff val="80000"/>
                  </a:schemeClr>
                </a:solidFill>
                <a:cs typeface="Tahoma" panose="020B0604030504040204" pitchFamily="34" charset="0"/>
              </a:rPr>
              <a:t>I no speaking English.</a:t>
            </a:r>
          </a:p>
          <a:p>
            <a:pPr marL="0" indent="0" algn="just" eaLnBrk="0" fontAlgn="t" hangingPunct="0">
              <a:spcBef>
                <a:spcPts val="300"/>
              </a:spcBef>
              <a:spcAft>
                <a:spcPts val="300"/>
              </a:spcAft>
              <a:buFont typeface="Wingdings 3" charset="2"/>
              <a:buNone/>
            </a:pPr>
            <a:r>
              <a:rPr lang="en-GB" sz="1400" i="1" dirty="0">
                <a:solidFill>
                  <a:schemeClr val="bg2">
                    <a:lumMod val="20000"/>
                    <a:lumOff val="80000"/>
                  </a:schemeClr>
                </a:solidFill>
                <a:cs typeface="Tahoma" panose="020B0604030504040204" pitchFamily="34" charset="0"/>
              </a:rPr>
              <a:t>I fearing future.</a:t>
            </a:r>
          </a:p>
          <a:p>
            <a:pPr marL="0" indent="0" algn="just" eaLnBrk="0" fontAlgn="t" hangingPunct="0">
              <a:spcBef>
                <a:spcPts val="300"/>
              </a:spcBef>
              <a:spcAft>
                <a:spcPts val="300"/>
              </a:spcAft>
              <a:buFont typeface="Wingdings 3" charset="2"/>
              <a:buNone/>
            </a:pPr>
            <a:endParaRPr lang="en-GB" sz="1200" i="1" dirty="0">
              <a:solidFill>
                <a:schemeClr val="bg2">
                  <a:lumMod val="20000"/>
                  <a:lumOff val="80000"/>
                </a:schemeClr>
              </a:solidFill>
              <a:cs typeface="Tahoma" panose="020B0604030504040204" pitchFamily="34" charset="0"/>
            </a:endParaRPr>
          </a:p>
        </p:txBody>
      </p:sp>
    </p:spTree>
    <p:extLst>
      <p:ext uri="{BB962C8B-B14F-4D97-AF65-F5344CB8AC3E}">
        <p14:creationId xmlns:p14="http://schemas.microsoft.com/office/powerpoint/2010/main" val="133664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91C46-CE4C-4CA4-B5F7-72FA20094882}"/>
              </a:ext>
            </a:extLst>
          </p:cNvPr>
          <p:cNvSpPr>
            <a:spLocks noGrp="1"/>
          </p:cNvSpPr>
          <p:nvPr>
            <p:ph type="title"/>
          </p:nvPr>
        </p:nvSpPr>
        <p:spPr/>
        <p:txBody>
          <a:bodyPr/>
          <a:lstStyle/>
          <a:p>
            <a:r>
              <a:rPr lang="en-AU" dirty="0"/>
              <a:t>What are Foundation Programs?</a:t>
            </a:r>
            <a:endParaRPr lang="en-GB" dirty="0"/>
          </a:p>
        </p:txBody>
      </p:sp>
      <p:sp>
        <p:nvSpPr>
          <p:cNvPr id="3" name="Content Placeholder 2">
            <a:extLst>
              <a:ext uri="{FF2B5EF4-FFF2-40B4-BE49-F238E27FC236}">
                <a16:creationId xmlns:a16="http://schemas.microsoft.com/office/drawing/2014/main" id="{4DF44F4A-696F-4D29-8BE2-D58E4ECA0A8A}"/>
              </a:ext>
            </a:extLst>
          </p:cNvPr>
          <p:cNvSpPr>
            <a:spLocks noGrp="1"/>
          </p:cNvSpPr>
          <p:nvPr>
            <p:ph idx="1"/>
          </p:nvPr>
        </p:nvSpPr>
        <p:spPr>
          <a:xfrm>
            <a:off x="646111" y="1666944"/>
            <a:ext cx="7059206" cy="5020544"/>
          </a:xfrm>
        </p:spPr>
        <p:txBody>
          <a:bodyPr>
            <a:normAutofit/>
          </a:bodyPr>
          <a:lstStyle/>
          <a:p>
            <a:pPr fontAlgn="base"/>
            <a:r>
              <a:rPr lang="en-GB" sz="2400" dirty="0"/>
              <a:t>Foundation Programmes (FPs) </a:t>
            </a:r>
          </a:p>
          <a:p>
            <a:pPr lvl="1" fontAlgn="base">
              <a:buFontTx/>
              <a:buChar char="-"/>
            </a:pPr>
            <a:r>
              <a:rPr lang="en-GB" sz="2000" dirty="0"/>
              <a:t>‘Bridging’ courses </a:t>
            </a:r>
          </a:p>
          <a:p>
            <a:pPr lvl="1" fontAlgn="base">
              <a:buFontTx/>
              <a:buChar char="-"/>
            </a:pPr>
            <a:r>
              <a:rPr lang="en-GB" sz="2000" dirty="0"/>
              <a:t>12-month programmes </a:t>
            </a:r>
          </a:p>
          <a:p>
            <a:pPr lvl="1" fontAlgn="base">
              <a:buFontTx/>
              <a:buChar char="-"/>
            </a:pPr>
            <a:r>
              <a:rPr lang="en-GB" sz="2000" dirty="0"/>
              <a:t>Private providers</a:t>
            </a:r>
          </a:p>
          <a:p>
            <a:pPr fontAlgn="base"/>
            <a:r>
              <a:rPr lang="en-GB" sz="2400" i="1" dirty="0"/>
              <a:t>Back-door entry</a:t>
            </a:r>
            <a:r>
              <a:rPr lang="en-GB" sz="2400" dirty="0"/>
              <a:t>? </a:t>
            </a:r>
            <a:br>
              <a:rPr lang="en-GB" sz="2400" dirty="0"/>
            </a:br>
            <a:r>
              <a:rPr lang="en-GB" sz="1600" dirty="0"/>
              <a:t>GRIBBLE, 2014 </a:t>
            </a:r>
          </a:p>
          <a:p>
            <a:pPr fontAlgn="base"/>
            <a:r>
              <a:rPr lang="en-GB" sz="2400" dirty="0"/>
              <a:t>Generally considered suitable academic pathways, though media reports mixed</a:t>
            </a:r>
          </a:p>
          <a:p>
            <a:pPr marL="0" indent="0" fontAlgn="base">
              <a:buNone/>
            </a:pPr>
            <a:endParaRPr lang="en-GB" sz="2400" dirty="0"/>
          </a:p>
        </p:txBody>
      </p:sp>
      <p:sp>
        <p:nvSpPr>
          <p:cNvPr id="4" name="Rectangle 3">
            <a:extLst>
              <a:ext uri="{FF2B5EF4-FFF2-40B4-BE49-F238E27FC236}">
                <a16:creationId xmlns:a16="http://schemas.microsoft.com/office/drawing/2014/main" id="{D40EAC63-5508-42E1-80AD-AD234CFE8F43}"/>
              </a:ext>
            </a:extLst>
          </p:cNvPr>
          <p:cNvSpPr/>
          <p:nvPr/>
        </p:nvSpPr>
        <p:spPr>
          <a:xfrm>
            <a:off x="8463772" y="1666944"/>
            <a:ext cx="3174123" cy="3385542"/>
          </a:xfrm>
          <a:prstGeom prst="rect">
            <a:avLst/>
          </a:prstGeom>
          <a:solidFill>
            <a:schemeClr val="tx2">
              <a:alpha val="25000"/>
            </a:schemeClr>
          </a:solidFill>
        </p:spPr>
        <p:txBody>
          <a:bodyPr wrap="square">
            <a:spAutoFit/>
          </a:bodyPr>
          <a:lstStyle/>
          <a:p>
            <a:pPr marL="176213" indent="-176213" fontAlgn="base">
              <a:spcBef>
                <a:spcPts val="600"/>
              </a:spcBef>
              <a:spcAft>
                <a:spcPts val="600"/>
              </a:spcAft>
            </a:pPr>
            <a:r>
              <a:rPr lang="en-GB" sz="2200" i="1" dirty="0">
                <a:solidFill>
                  <a:schemeClr val="bg2">
                    <a:lumMod val="20000"/>
                    <a:lumOff val="80000"/>
                  </a:schemeClr>
                </a:solidFill>
              </a:rPr>
              <a:t>“Courses designed for international students to equip them with the skills and capabilities to seek entry into higher education programs” </a:t>
            </a:r>
          </a:p>
          <a:p>
            <a:pPr fontAlgn="base">
              <a:spcBef>
                <a:spcPts val="600"/>
              </a:spcBef>
              <a:spcAft>
                <a:spcPts val="600"/>
              </a:spcAft>
            </a:pPr>
            <a:r>
              <a:rPr lang="en-GB" sz="1400" dirty="0"/>
              <a:t>AUSTRALIAN EDUCATION INTERNATIONAL, 2014</a:t>
            </a:r>
          </a:p>
        </p:txBody>
      </p:sp>
    </p:spTree>
    <p:extLst>
      <p:ext uri="{BB962C8B-B14F-4D97-AF65-F5344CB8AC3E}">
        <p14:creationId xmlns:p14="http://schemas.microsoft.com/office/powerpoint/2010/main" val="330606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96B97-62E1-4EAE-803D-E08478B35C94}"/>
              </a:ext>
            </a:extLst>
          </p:cNvPr>
          <p:cNvSpPr>
            <a:spLocks noGrp="1"/>
          </p:cNvSpPr>
          <p:nvPr>
            <p:ph type="title"/>
          </p:nvPr>
        </p:nvSpPr>
        <p:spPr/>
        <p:txBody>
          <a:bodyPr/>
          <a:lstStyle/>
          <a:p>
            <a:r>
              <a:rPr lang="en-AU" dirty="0"/>
              <a:t>Why study Foundation Program students?</a:t>
            </a:r>
            <a:endParaRPr lang="en-GB" dirty="0"/>
          </a:p>
        </p:txBody>
      </p:sp>
      <p:sp>
        <p:nvSpPr>
          <p:cNvPr id="3" name="Content Placeholder 2">
            <a:extLst>
              <a:ext uri="{FF2B5EF4-FFF2-40B4-BE49-F238E27FC236}">
                <a16:creationId xmlns:a16="http://schemas.microsoft.com/office/drawing/2014/main" id="{15B8146D-A3CD-4B4D-A367-92C907D48113}"/>
              </a:ext>
            </a:extLst>
          </p:cNvPr>
          <p:cNvSpPr>
            <a:spLocks noGrp="1"/>
          </p:cNvSpPr>
          <p:nvPr>
            <p:ph idx="1"/>
          </p:nvPr>
        </p:nvSpPr>
        <p:spPr>
          <a:xfrm>
            <a:off x="646111" y="2154476"/>
            <a:ext cx="9390064" cy="4195481"/>
          </a:xfrm>
        </p:spPr>
        <p:txBody>
          <a:bodyPr/>
          <a:lstStyle/>
          <a:p>
            <a:pPr fontAlgn="base"/>
            <a:r>
              <a:rPr lang="en-GB" sz="2400" dirty="0"/>
              <a:t>The rise of international education industry</a:t>
            </a:r>
          </a:p>
          <a:p>
            <a:pPr lvl="0" fontAlgn="base"/>
            <a:r>
              <a:rPr lang="en-GB" sz="2400" dirty="0"/>
              <a:t>Need to better document experiences of students crossing borders in search of post-compulsory qualifications</a:t>
            </a:r>
          </a:p>
          <a:p>
            <a:pPr fontAlgn="base"/>
            <a:r>
              <a:rPr lang="en-GB" sz="2400" dirty="0"/>
              <a:t>Drastic social, academic and cultural challenges    </a:t>
            </a:r>
          </a:p>
          <a:p>
            <a:pPr fontAlgn="base"/>
            <a:r>
              <a:rPr lang="en-AU" sz="2400" dirty="0"/>
              <a:t>Under-represented</a:t>
            </a:r>
          </a:p>
          <a:p>
            <a:pPr fontAlgn="base"/>
            <a:endParaRPr lang="en-GB" sz="2400" dirty="0"/>
          </a:p>
          <a:p>
            <a:endParaRPr lang="en-GB" sz="2400" dirty="0"/>
          </a:p>
        </p:txBody>
      </p:sp>
    </p:spTree>
    <p:extLst>
      <p:ext uri="{BB962C8B-B14F-4D97-AF65-F5344CB8AC3E}">
        <p14:creationId xmlns:p14="http://schemas.microsoft.com/office/powerpoint/2010/main" val="3518829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1315B-6A43-424D-8114-3306E0D88DF8}"/>
              </a:ext>
            </a:extLst>
          </p:cNvPr>
          <p:cNvSpPr>
            <a:spLocks noGrp="1"/>
          </p:cNvSpPr>
          <p:nvPr>
            <p:ph type="title"/>
          </p:nvPr>
        </p:nvSpPr>
        <p:spPr/>
        <p:txBody>
          <a:bodyPr/>
          <a:lstStyle/>
          <a:p>
            <a:r>
              <a:rPr lang="en-AU" dirty="0"/>
              <a:t>Globalisation </a:t>
            </a:r>
            <a:r>
              <a:rPr lang="en-AU" b="0" dirty="0"/>
              <a:t>PROS</a:t>
            </a:r>
            <a:endParaRPr lang="en-GB" b="0" dirty="0"/>
          </a:p>
        </p:txBody>
      </p:sp>
      <p:sp>
        <p:nvSpPr>
          <p:cNvPr id="3" name="Content Placeholder 2">
            <a:extLst>
              <a:ext uri="{FF2B5EF4-FFF2-40B4-BE49-F238E27FC236}">
                <a16:creationId xmlns:a16="http://schemas.microsoft.com/office/drawing/2014/main" id="{726622F1-4769-4613-BFDD-C8A25BB9F492}"/>
              </a:ext>
            </a:extLst>
          </p:cNvPr>
          <p:cNvSpPr>
            <a:spLocks noGrp="1"/>
          </p:cNvSpPr>
          <p:nvPr>
            <p:ph idx="1"/>
          </p:nvPr>
        </p:nvSpPr>
        <p:spPr>
          <a:xfrm>
            <a:off x="623888" y="1665288"/>
            <a:ext cx="7860905" cy="4195481"/>
          </a:xfrm>
        </p:spPr>
        <p:txBody>
          <a:bodyPr>
            <a:noAutofit/>
          </a:bodyPr>
          <a:lstStyle/>
          <a:p>
            <a:pPr fontAlgn="base"/>
            <a:r>
              <a:rPr lang="en-GB" sz="2200" dirty="0"/>
              <a:t>Sharp enrolment increases </a:t>
            </a:r>
            <a:br>
              <a:rPr lang="en-GB" sz="1800" dirty="0"/>
            </a:br>
            <a:r>
              <a:rPr lang="en-GB" sz="1400" dirty="0"/>
              <a:t>OECD EDUCATION AT A GLANCE REPORT, 2014</a:t>
            </a:r>
            <a:endParaRPr lang="en-GB" sz="1600" dirty="0"/>
          </a:p>
          <a:p>
            <a:pPr fontAlgn="base"/>
            <a:r>
              <a:rPr lang="en-GB" sz="2200" dirty="0"/>
              <a:t>Access to the fruits of globalisation </a:t>
            </a:r>
            <a:r>
              <a:rPr lang="en-US" altLang="zh-CN" sz="2200" dirty="0"/>
              <a:t>— </a:t>
            </a:r>
            <a:r>
              <a:rPr lang="en-GB" sz="2200" dirty="0"/>
              <a:t>employment, wealth, a ‘place’ in the global village</a:t>
            </a:r>
          </a:p>
          <a:p>
            <a:pPr fontAlgn="base"/>
            <a:r>
              <a:rPr lang="en-GB" sz="2200" dirty="0"/>
              <a:t>Philosophical grounding in cosmopolitan virtues </a:t>
            </a:r>
            <a:r>
              <a:rPr lang="en-GB" sz="1400" dirty="0"/>
              <a:t>SCHOTTLE, 2010; CAMBRIDGE, 2011; ALTINAY, 2010</a:t>
            </a:r>
            <a:endParaRPr lang="en-GB" dirty="0"/>
          </a:p>
          <a:p>
            <a:pPr fontAlgn="base"/>
            <a:r>
              <a:rPr lang="en-GB" sz="2200" dirty="0"/>
              <a:t>Shift in work: agriculture to services (urban, online technology) </a:t>
            </a:r>
          </a:p>
          <a:p>
            <a:pPr fontAlgn="base"/>
            <a:r>
              <a:rPr lang="en-GB" sz="2200" dirty="0"/>
              <a:t>Increased mobility</a:t>
            </a:r>
          </a:p>
          <a:p>
            <a:pPr marL="0" indent="0" fontAlgn="base">
              <a:buNone/>
            </a:pPr>
            <a:endParaRPr lang="en-GB" sz="2200" dirty="0"/>
          </a:p>
        </p:txBody>
      </p:sp>
      <p:sp>
        <p:nvSpPr>
          <p:cNvPr id="4" name="Rectangle 3">
            <a:extLst>
              <a:ext uri="{FF2B5EF4-FFF2-40B4-BE49-F238E27FC236}">
                <a16:creationId xmlns:a16="http://schemas.microsoft.com/office/drawing/2014/main" id="{D361C159-C004-4966-B206-429EFAC20C0C}"/>
              </a:ext>
            </a:extLst>
          </p:cNvPr>
          <p:cNvSpPr/>
          <p:nvPr/>
        </p:nvSpPr>
        <p:spPr>
          <a:xfrm>
            <a:off x="8484793" y="1643926"/>
            <a:ext cx="3132082" cy="3508653"/>
          </a:xfrm>
          <a:prstGeom prst="rect">
            <a:avLst/>
          </a:prstGeom>
          <a:solidFill>
            <a:schemeClr val="tx2">
              <a:alpha val="25000"/>
            </a:schemeClr>
          </a:solidFill>
        </p:spPr>
        <p:txBody>
          <a:bodyPr wrap="square">
            <a:spAutoFit/>
          </a:bodyPr>
          <a:lstStyle/>
          <a:p>
            <a:pPr marL="176213" indent="-176213" fontAlgn="base">
              <a:spcBef>
                <a:spcPts val="600"/>
              </a:spcBef>
              <a:spcAft>
                <a:spcPts val="600"/>
              </a:spcAft>
            </a:pPr>
            <a:r>
              <a:rPr lang="en-GB" sz="2200" i="1" dirty="0">
                <a:solidFill>
                  <a:schemeClr val="bg2">
                    <a:lumMod val="20000"/>
                    <a:lumOff val="80000"/>
                  </a:schemeClr>
                </a:solidFill>
              </a:rPr>
              <a:t>“Global gross tertiary enrolment ratio (GTER) went up from </a:t>
            </a:r>
            <a:r>
              <a:rPr lang="en-GB" sz="2200" b="1" i="1" dirty="0">
                <a:solidFill>
                  <a:schemeClr val="bg2">
                    <a:lumMod val="20000"/>
                    <a:lumOff val="80000"/>
                  </a:schemeClr>
                </a:solidFill>
              </a:rPr>
              <a:t>14%</a:t>
            </a:r>
            <a:r>
              <a:rPr lang="en-GB" sz="2200" i="1" dirty="0">
                <a:solidFill>
                  <a:schemeClr val="bg2">
                    <a:lumMod val="20000"/>
                    <a:lumOff val="80000"/>
                  </a:schemeClr>
                </a:solidFill>
              </a:rPr>
              <a:t> in 1992 to </a:t>
            </a:r>
            <a:r>
              <a:rPr lang="en-GB" sz="2200" b="1" i="1" dirty="0">
                <a:solidFill>
                  <a:schemeClr val="bg2">
                    <a:lumMod val="20000"/>
                    <a:lumOff val="80000"/>
                  </a:schemeClr>
                </a:solidFill>
              </a:rPr>
              <a:t>32%</a:t>
            </a:r>
            <a:r>
              <a:rPr lang="en-GB" sz="2200" i="1" dirty="0">
                <a:solidFill>
                  <a:schemeClr val="bg2">
                    <a:lumMod val="20000"/>
                    <a:lumOff val="80000"/>
                  </a:schemeClr>
                </a:solidFill>
              </a:rPr>
              <a:t> in 2012, compared with just a four percentage point rise in the previous 20 years“</a:t>
            </a:r>
          </a:p>
          <a:p>
            <a:pPr fontAlgn="base">
              <a:spcBef>
                <a:spcPts val="600"/>
              </a:spcBef>
              <a:spcAft>
                <a:spcPts val="600"/>
              </a:spcAft>
            </a:pPr>
            <a:r>
              <a:rPr lang="en-GB" sz="1400" cap="all" dirty="0" err="1"/>
              <a:t>Marginson</a:t>
            </a:r>
            <a:r>
              <a:rPr lang="en-GB" sz="1400" cap="all" dirty="0"/>
              <a:t> in Grove, 2015 </a:t>
            </a:r>
          </a:p>
        </p:txBody>
      </p:sp>
    </p:spTree>
    <p:extLst>
      <p:ext uri="{BB962C8B-B14F-4D97-AF65-F5344CB8AC3E}">
        <p14:creationId xmlns:p14="http://schemas.microsoft.com/office/powerpoint/2010/main" val="3821254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8B513-1814-4FD9-B3B2-BF7F581A86DA}"/>
              </a:ext>
            </a:extLst>
          </p:cNvPr>
          <p:cNvSpPr>
            <a:spLocks noGrp="1"/>
          </p:cNvSpPr>
          <p:nvPr>
            <p:ph type="title"/>
          </p:nvPr>
        </p:nvSpPr>
        <p:spPr/>
        <p:txBody>
          <a:bodyPr/>
          <a:lstStyle/>
          <a:p>
            <a:r>
              <a:rPr lang="en-AU" dirty="0"/>
              <a:t>Globalisation </a:t>
            </a:r>
            <a:r>
              <a:rPr lang="en-AU" b="0" dirty="0"/>
              <a:t>CONS</a:t>
            </a:r>
            <a:endParaRPr lang="en-GB" b="0" dirty="0"/>
          </a:p>
        </p:txBody>
      </p:sp>
      <p:sp>
        <p:nvSpPr>
          <p:cNvPr id="3" name="Content Placeholder 2">
            <a:extLst>
              <a:ext uri="{FF2B5EF4-FFF2-40B4-BE49-F238E27FC236}">
                <a16:creationId xmlns:a16="http://schemas.microsoft.com/office/drawing/2014/main" id="{518DB9A5-48BA-4CED-983C-298854F2214A}"/>
              </a:ext>
            </a:extLst>
          </p:cNvPr>
          <p:cNvSpPr>
            <a:spLocks noGrp="1"/>
          </p:cNvSpPr>
          <p:nvPr>
            <p:ph idx="1"/>
          </p:nvPr>
        </p:nvSpPr>
        <p:spPr>
          <a:xfrm>
            <a:off x="623888" y="1665288"/>
            <a:ext cx="10034741" cy="4195481"/>
          </a:xfrm>
        </p:spPr>
        <p:txBody>
          <a:bodyPr/>
          <a:lstStyle/>
          <a:p>
            <a:pPr fontAlgn="base"/>
            <a:endParaRPr lang="en-GB" sz="2400" dirty="0"/>
          </a:p>
          <a:p>
            <a:pPr fontAlgn="base"/>
            <a:r>
              <a:rPr lang="en-AU" sz="2400" dirty="0"/>
              <a:t>Spectre of n</a:t>
            </a:r>
            <a:r>
              <a:rPr lang="en-GB" sz="2400" dirty="0" err="1"/>
              <a:t>eoliberalism</a:t>
            </a:r>
            <a:r>
              <a:rPr lang="en-GB" sz="2400" dirty="0"/>
              <a:t> (market dictates everything)</a:t>
            </a:r>
          </a:p>
          <a:p>
            <a:pPr fontAlgn="base"/>
            <a:r>
              <a:rPr lang="en-GB" sz="2400" dirty="0"/>
              <a:t>Students have become relegated to the status of consumers, and in turn products for the global economy </a:t>
            </a:r>
            <a:r>
              <a:rPr lang="en-GB" sz="1400" dirty="0"/>
              <a:t>BALDWIN &amp; JAMES, 2010</a:t>
            </a:r>
          </a:p>
          <a:p>
            <a:pPr fontAlgn="base"/>
            <a:r>
              <a:rPr lang="en-GB" sz="2400" dirty="0"/>
              <a:t>The resultant privatisation of education may pressure institutions to move students through courses at a rate dictated by the market </a:t>
            </a:r>
            <a:r>
              <a:rPr lang="en-GB" sz="1400" dirty="0"/>
              <a:t>CLARKE, 2012</a:t>
            </a:r>
            <a:endParaRPr lang="en-GB" sz="2400" dirty="0"/>
          </a:p>
          <a:p>
            <a:pPr fontAlgn="base"/>
            <a:r>
              <a:rPr lang="en-AU" sz="2400" dirty="0"/>
              <a:t>‘F</a:t>
            </a:r>
            <a:r>
              <a:rPr lang="en-GB" sz="2400" dirty="0" err="1"/>
              <a:t>lattening</a:t>
            </a:r>
            <a:r>
              <a:rPr lang="en-GB" sz="2400" dirty="0"/>
              <a:t>’ of cultures; shifting identities</a:t>
            </a:r>
          </a:p>
          <a:p>
            <a:endParaRPr lang="en-GB" sz="2400" dirty="0"/>
          </a:p>
        </p:txBody>
      </p:sp>
    </p:spTree>
    <p:extLst>
      <p:ext uri="{BB962C8B-B14F-4D97-AF65-F5344CB8AC3E}">
        <p14:creationId xmlns:p14="http://schemas.microsoft.com/office/powerpoint/2010/main" val="1092214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0A989-368D-4043-B113-BB8D29D3B379}"/>
              </a:ext>
            </a:extLst>
          </p:cNvPr>
          <p:cNvSpPr>
            <a:spLocks noGrp="1"/>
          </p:cNvSpPr>
          <p:nvPr>
            <p:ph type="title"/>
          </p:nvPr>
        </p:nvSpPr>
        <p:spPr/>
        <p:txBody>
          <a:bodyPr vert="horz" lIns="91440" tIns="45720" rIns="91440" bIns="45720" rtlCol="0" anchor="t">
            <a:noAutofit/>
          </a:bodyPr>
          <a:lstStyle/>
          <a:p>
            <a:r>
              <a:rPr lang="en-GB" dirty="0"/>
              <a:t>Australia: a brief history of international education</a:t>
            </a:r>
            <a:r>
              <a:rPr lang="en-GB" b="0" dirty="0"/>
              <a:t> </a:t>
            </a:r>
            <a:r>
              <a:rPr lang="en-GB" sz="3200" b="0" dirty="0"/>
              <a:t>(1/3) </a:t>
            </a:r>
            <a:r>
              <a:rPr lang="en-GB" dirty="0"/>
              <a:t> </a:t>
            </a:r>
            <a:br>
              <a:rPr lang="en-GB" dirty="0"/>
            </a:br>
            <a:endParaRPr lang="en-GB" dirty="0"/>
          </a:p>
        </p:txBody>
      </p:sp>
      <p:sp>
        <p:nvSpPr>
          <p:cNvPr id="3" name="Content Placeholder 2">
            <a:extLst>
              <a:ext uri="{FF2B5EF4-FFF2-40B4-BE49-F238E27FC236}">
                <a16:creationId xmlns:a16="http://schemas.microsoft.com/office/drawing/2014/main" id="{A40D8CF5-46B1-426D-8F61-C7A9B11E5CB4}"/>
              </a:ext>
            </a:extLst>
          </p:cNvPr>
          <p:cNvSpPr>
            <a:spLocks noGrp="1"/>
          </p:cNvSpPr>
          <p:nvPr>
            <p:ph idx="1"/>
          </p:nvPr>
        </p:nvSpPr>
        <p:spPr>
          <a:xfrm>
            <a:off x="623887" y="2133600"/>
            <a:ext cx="10512425" cy="4195481"/>
          </a:xfrm>
        </p:spPr>
        <p:txBody>
          <a:bodyPr vert="horz" lIns="91440" tIns="45720" rIns="91440" bIns="45720" rtlCol="0">
            <a:normAutofit/>
          </a:bodyPr>
          <a:lstStyle/>
          <a:p>
            <a:pPr marL="0" indent="0" fontAlgn="base">
              <a:buNone/>
            </a:pPr>
            <a:r>
              <a:rPr lang="en-GB" sz="2800" b="1" dirty="0">
                <a:solidFill>
                  <a:schemeClr val="bg2">
                    <a:lumMod val="20000"/>
                    <a:lumOff val="80000"/>
                  </a:schemeClr>
                </a:solidFill>
              </a:rPr>
              <a:t>1950</a:t>
            </a:r>
            <a:r>
              <a:rPr lang="en-GB" sz="2400" dirty="0"/>
              <a:t> Colombo Plan  (more than 20,000 students)</a:t>
            </a:r>
          </a:p>
          <a:p>
            <a:pPr fontAlgn="base"/>
            <a:r>
              <a:rPr lang="en-GB" dirty="0"/>
              <a:t>This increase occurred despite "anxiety about decolonisation and the persistence of Australia's restrictive immigration or 'White Australia' policy" </a:t>
            </a:r>
            <a:br>
              <a:rPr lang="en-GB" dirty="0"/>
            </a:br>
            <a:r>
              <a:rPr lang="en-GB" sz="1400" dirty="0"/>
              <a:t>LOWE, 2011</a:t>
            </a:r>
          </a:p>
          <a:p>
            <a:pPr marL="0" indent="0" fontAlgn="base">
              <a:buNone/>
            </a:pPr>
            <a:r>
              <a:rPr lang="en-GB" sz="2800" b="1" dirty="0">
                <a:solidFill>
                  <a:schemeClr val="bg2">
                    <a:lumMod val="20000"/>
                    <a:lumOff val="80000"/>
                  </a:schemeClr>
                </a:solidFill>
              </a:rPr>
              <a:t>1973</a:t>
            </a:r>
            <a:r>
              <a:rPr lang="en-GB" sz="2400" dirty="0"/>
              <a:t> The abandonment of the controversial White Australia policy </a:t>
            </a:r>
          </a:p>
          <a:p>
            <a:pPr marL="0" indent="0" fontAlgn="base">
              <a:buNone/>
            </a:pPr>
            <a:r>
              <a:rPr lang="en-GB" sz="2400" b="1" dirty="0"/>
              <a:t>1974-1988 </a:t>
            </a:r>
            <a:r>
              <a:rPr lang="en-GB" dirty="0"/>
              <a:t>Whitlam government abolished university fees</a:t>
            </a:r>
          </a:p>
          <a:p>
            <a:pPr marL="0" indent="0" fontAlgn="base">
              <a:buNone/>
            </a:pPr>
            <a:r>
              <a:rPr lang="en-GB" sz="2800" b="1" dirty="0">
                <a:solidFill>
                  <a:schemeClr val="bg2">
                    <a:lumMod val="20000"/>
                    <a:lumOff val="80000"/>
                  </a:schemeClr>
                </a:solidFill>
              </a:rPr>
              <a:t>1986</a:t>
            </a:r>
            <a:r>
              <a:rPr lang="en-GB" sz="2400" dirty="0"/>
              <a:t> Overseas Student Charge (OSC)</a:t>
            </a:r>
          </a:p>
          <a:p>
            <a:pPr marL="0" indent="0" fontAlgn="base">
              <a:buNone/>
            </a:pPr>
            <a:r>
              <a:rPr lang="en-AU" sz="2400" dirty="0"/>
              <a:t>-</a:t>
            </a:r>
            <a:r>
              <a:rPr lang="en-GB" sz="2400" dirty="0"/>
              <a:t> pre-cursor to current fee structure for international students</a:t>
            </a:r>
          </a:p>
          <a:p>
            <a:pPr fontAlgn="base"/>
            <a:endParaRPr lang="en-GB" sz="2400" dirty="0"/>
          </a:p>
          <a:p>
            <a:pPr fontAlgn="base"/>
            <a:endParaRPr lang="en-GB" sz="2400" dirty="0"/>
          </a:p>
        </p:txBody>
      </p:sp>
    </p:spTree>
    <p:extLst>
      <p:ext uri="{BB962C8B-B14F-4D97-AF65-F5344CB8AC3E}">
        <p14:creationId xmlns:p14="http://schemas.microsoft.com/office/powerpoint/2010/main" val="2248174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4F066-29DC-41F1-BD35-3262E95987D1}"/>
              </a:ext>
            </a:extLst>
          </p:cNvPr>
          <p:cNvSpPr>
            <a:spLocks noGrp="1"/>
          </p:cNvSpPr>
          <p:nvPr>
            <p:ph type="title"/>
          </p:nvPr>
        </p:nvSpPr>
        <p:spPr/>
        <p:txBody>
          <a:bodyPr/>
          <a:lstStyle/>
          <a:p>
            <a:r>
              <a:rPr lang="en-GB" dirty="0"/>
              <a:t>Australia: a brief history of international education</a:t>
            </a:r>
            <a:r>
              <a:rPr lang="en-GB" sz="3200" b="0" dirty="0"/>
              <a:t> (2/3)</a:t>
            </a:r>
            <a:endParaRPr lang="en-GB" sz="3600" b="0" dirty="0"/>
          </a:p>
        </p:txBody>
      </p:sp>
      <p:sp>
        <p:nvSpPr>
          <p:cNvPr id="3" name="Content Placeholder 2">
            <a:extLst>
              <a:ext uri="{FF2B5EF4-FFF2-40B4-BE49-F238E27FC236}">
                <a16:creationId xmlns:a16="http://schemas.microsoft.com/office/drawing/2014/main" id="{90B1D670-8E09-4D66-BB72-CF7D4D30281B}"/>
              </a:ext>
            </a:extLst>
          </p:cNvPr>
          <p:cNvSpPr>
            <a:spLocks noGrp="1"/>
          </p:cNvSpPr>
          <p:nvPr>
            <p:ph idx="1"/>
          </p:nvPr>
        </p:nvSpPr>
        <p:spPr>
          <a:xfrm>
            <a:off x="623888" y="2133600"/>
            <a:ext cx="9412287" cy="4195481"/>
          </a:xfrm>
        </p:spPr>
        <p:txBody>
          <a:bodyPr>
            <a:normAutofit/>
          </a:bodyPr>
          <a:lstStyle/>
          <a:p>
            <a:pPr marL="0" indent="0" fontAlgn="base">
              <a:buNone/>
            </a:pPr>
            <a:r>
              <a:rPr lang="en-GB" sz="2800" b="1" dirty="0">
                <a:solidFill>
                  <a:schemeClr val="bg2">
                    <a:lumMod val="20000"/>
                    <a:lumOff val="80000"/>
                  </a:schemeClr>
                </a:solidFill>
              </a:rPr>
              <a:t>1990s</a:t>
            </a:r>
            <a:r>
              <a:rPr lang="en-GB" dirty="0"/>
              <a:t> Tertiary budgets were significantly reduced and the status of international students shifted from cultural luxury to economic necessity.     </a:t>
            </a:r>
          </a:p>
          <a:p>
            <a:pPr fontAlgn="base"/>
            <a:r>
              <a:rPr lang="en-GB" dirty="0"/>
              <a:t>Education as 'trade' to education as 'internationalisation’</a:t>
            </a:r>
            <a:br>
              <a:rPr lang="en-GB" dirty="0"/>
            </a:br>
            <a:r>
              <a:rPr lang="en-GB" sz="1400" dirty="0"/>
              <a:t>CUTHBERT, SMITH &amp; BOEY, 2008</a:t>
            </a:r>
          </a:p>
          <a:p>
            <a:pPr fontAlgn="base"/>
            <a:r>
              <a:rPr lang="en-GB" dirty="0"/>
              <a:t>Commercially oriented nature of industry undermined efforts at soft diplomacy </a:t>
            </a:r>
            <a:r>
              <a:rPr lang="en-GB" sz="1400" dirty="0"/>
              <a:t>BYRNE AND HALL, 2013</a:t>
            </a:r>
          </a:p>
          <a:p>
            <a:pPr marL="0" indent="0" fontAlgn="base">
              <a:buNone/>
            </a:pPr>
            <a:r>
              <a:rPr lang="en-GB" sz="2800" b="1" dirty="0">
                <a:solidFill>
                  <a:schemeClr val="bg2">
                    <a:lumMod val="20000"/>
                    <a:lumOff val="80000"/>
                  </a:schemeClr>
                </a:solidFill>
              </a:rPr>
              <a:t>2009</a:t>
            </a:r>
            <a:r>
              <a:rPr lang="en-GB" dirty="0"/>
              <a:t> Attacks on Indian students in Melbourne</a:t>
            </a:r>
          </a:p>
        </p:txBody>
      </p:sp>
    </p:spTree>
    <p:extLst>
      <p:ext uri="{BB962C8B-B14F-4D97-AF65-F5344CB8AC3E}">
        <p14:creationId xmlns:p14="http://schemas.microsoft.com/office/powerpoint/2010/main" val="9666985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14658</TotalTime>
  <Words>974</Words>
  <Application>Microsoft Office PowerPoint</Application>
  <PresentationFormat>Widescreen</PresentationFormat>
  <Paragraphs>112</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宋体</vt:lpstr>
      <vt:lpstr>Arial</vt:lpstr>
      <vt:lpstr>Calibri</vt:lpstr>
      <vt:lpstr>Century Gothic</vt:lpstr>
      <vt:lpstr>Tahoma</vt:lpstr>
      <vt:lpstr>Wingdings 3</vt:lpstr>
      <vt:lpstr>Ion</vt:lpstr>
      <vt:lpstr>  FOUNDATION PROGRAM STUDENTS</vt:lpstr>
      <vt:lpstr>Key questions</vt:lpstr>
      <vt:lpstr>An excerpt from Concise Chinese-English Dictionary for Lovers by Guo Xiaolu</vt:lpstr>
      <vt:lpstr>What are Foundation Programs?</vt:lpstr>
      <vt:lpstr>Why study Foundation Program students?</vt:lpstr>
      <vt:lpstr>Globalisation PROS</vt:lpstr>
      <vt:lpstr>Globalisation CONS</vt:lpstr>
      <vt:lpstr>Australia: a brief history of international education (1/3)   </vt:lpstr>
      <vt:lpstr>Australia: a brief history of international education (2/3)</vt:lpstr>
      <vt:lpstr>Australia: a brief history of international education (3/3) </vt:lpstr>
      <vt:lpstr>Current issues in international education in Australia  </vt:lpstr>
      <vt:lpstr>PowerPoint Presentation</vt:lpstr>
      <vt:lpstr>What are the limitations of the FP experience?</vt:lpstr>
      <vt:lpstr>And the positives?</vt:lpstr>
      <vt:lpstr>What does this mean for schools seeking to ‘internationalise’? (1/2)</vt:lpstr>
      <vt:lpstr>What does this mean for schools seeking to ‘internationalise’? (2/2)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 Program Students</dc:title>
  <dc:creator>Thomas Spurling</dc:creator>
  <cp:lastModifiedBy>Thomas Spurling</cp:lastModifiedBy>
  <cp:revision>109</cp:revision>
  <dcterms:created xsi:type="dcterms:W3CDTF">2017-09-23T03:20:52Z</dcterms:created>
  <dcterms:modified xsi:type="dcterms:W3CDTF">2017-10-07T10:23:27Z</dcterms:modified>
</cp:coreProperties>
</file>