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512"/>
    <a:srgbClr val="B0009B"/>
    <a:srgbClr val="22B1DE"/>
    <a:srgbClr val="E6F70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6F5748-B10D-40E9-B992-105653D5DF9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D62FFC-EF39-4A35-849F-659F2EF545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ENCOURAGING INTERCULTURAL INCLUSION: </a:t>
            </a:r>
            <a:r>
              <a:rPr lang="en-US" sz="3600" i="1" dirty="0" smtClean="0">
                <a:solidFill>
                  <a:srgbClr val="92D050"/>
                </a:solidFill>
              </a:rPr>
              <a:t>WAY TOWARDS EDUCATIONAL ENRICHMENT</a:t>
            </a:r>
            <a:endParaRPr lang="en-US" sz="3600" i="1" dirty="0">
              <a:solidFill>
                <a:srgbClr val="92D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410200"/>
            <a:ext cx="7854696" cy="1219200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Shiny Bhardwaj</a:t>
            </a:r>
          </a:p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Jamia Millia Islamia, New Delhi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133600"/>
            <a:ext cx="3152775" cy="314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  <a:latin typeface="Blackadder ITC" pitchFamily="82" charset="0"/>
              </a:rPr>
              <a:t>References</a:t>
            </a:r>
            <a:endParaRPr lang="en-US" b="1" u="sng" dirty="0">
              <a:solidFill>
                <a:schemeClr val="tx1"/>
              </a:solidFill>
              <a:latin typeface="Blackadder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askerville Old Face" pitchFamily="18" charset="0"/>
              </a:rPr>
              <a:t>Chou, H.M. 2007. “Multicultural Teacher Education: Toward a Culturally Responsible Pedagogy”, Essays in Education, Vol. 21, (p. 139-162).</a:t>
            </a:r>
          </a:p>
          <a:p>
            <a:pPr algn="just"/>
            <a:r>
              <a:rPr lang="en-US" sz="2400" dirty="0" smtClean="0">
                <a:latin typeface="Baskerville Old Face" pitchFamily="18" charset="0"/>
              </a:rPr>
              <a:t>Directorate of Democratic Citizenship and Participation, Council of Europe, 2013. “Developing Intercultural Competence through Education”, 1-34.</a:t>
            </a:r>
          </a:p>
          <a:p>
            <a:pPr algn="just"/>
            <a:r>
              <a:rPr lang="en-US" sz="2400" dirty="0" smtClean="0">
                <a:latin typeface="Baskerville Old Face" pitchFamily="18" charset="0"/>
              </a:rPr>
              <a:t> National Council for Curriculum and Assessment, 2006. “Intercultural Education in Post-primary School”, 1-122.</a:t>
            </a:r>
          </a:p>
          <a:p>
            <a:pPr algn="just"/>
            <a:r>
              <a:rPr lang="en-US" sz="2400" dirty="0" smtClean="0">
                <a:latin typeface="Baskerville Old Face" pitchFamily="18" charset="0"/>
              </a:rPr>
              <a:t> NCSS Task Force on Ethnic Studies Curriculum Guidelines (1992)“Curriculum Guidelines for Multicultural Education”. School Education, 56(5), 274-294.</a:t>
            </a:r>
            <a:endParaRPr lang="en-US" sz="2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4419600" y="3505200"/>
            <a:ext cx="381000" cy="152400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3276600"/>
            <a:ext cx="914400" cy="426720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90800"/>
            <a:ext cx="6675438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 Overview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Greetings everyone, an overview of the presentation that is to follow:</a:t>
            </a:r>
          </a:p>
          <a:p>
            <a:r>
              <a:rPr lang="en-US" dirty="0" smtClean="0"/>
              <a:t> Significance of an Intercultural Understanding</a:t>
            </a:r>
          </a:p>
          <a:p>
            <a:r>
              <a:rPr lang="en-US" dirty="0" smtClean="0"/>
              <a:t> Why do we need an Intercultural Education?</a:t>
            </a:r>
          </a:p>
          <a:p>
            <a:r>
              <a:rPr lang="en-US" dirty="0" smtClean="0"/>
              <a:t> How are Institutions instrumental towards the cause?</a:t>
            </a:r>
          </a:p>
          <a:p>
            <a:r>
              <a:rPr lang="en-US" dirty="0" smtClean="0"/>
              <a:t> What can they do to promote purposeful learning experience?</a:t>
            </a:r>
          </a:p>
          <a:p>
            <a:r>
              <a:rPr lang="en-US" dirty="0" smtClean="0"/>
              <a:t> Some challenges that are faced during such an endeavor</a:t>
            </a:r>
          </a:p>
          <a:p>
            <a:r>
              <a:rPr lang="en-US" dirty="0" smtClean="0"/>
              <a:t> A few suggestions for an effective rollout.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/>
              <a:t>The Need for an Intercultural Understanding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necessity for “Intercultural Competence”, which implicates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Effective interaction and co-operation,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Knowledge and awareness of one’s own and others’ cultural affiliations,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Plurilingual</a:t>
            </a:r>
            <a:r>
              <a:rPr lang="en-US" dirty="0" smtClean="0"/>
              <a:t> competence and communicative awareness,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Tackling inequalities and structural inconsistencies.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 integrated approach to diversity is associated with widespread beneficial effects for all.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686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7030A0"/>
                </a:solidFill>
              </a:rPr>
              <a:t>Factors that make Intercultural Education the Need of the hour</a:t>
            </a:r>
          </a:p>
          <a:p>
            <a:pPr algn="ctr"/>
            <a:endParaRPr lang="en-US" sz="2800" b="1" i="1" u="sng" dirty="0" smtClean="0">
              <a:solidFill>
                <a:srgbClr val="7030A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Ethnic pluralism is a long prevalent societal reality that influences our lives;</a:t>
            </a:r>
          </a:p>
          <a:p>
            <a:pPr algn="just"/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In one way or another, individuals acquire knowledge or beliefs, sometimes invalid, about ethnic and cultural groups;</a:t>
            </a:r>
          </a:p>
          <a:p>
            <a:pPr algn="just"/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Such beliefs and knowledge limit the perspectives of many and make a difference, often negative, in the opportunities and options available to members of ethnic and cultural groups.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Role of the Institution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Two major types of educational institutions-</a:t>
            </a:r>
          </a:p>
          <a:p>
            <a:r>
              <a:rPr lang="en-US" dirty="0" smtClean="0"/>
              <a:t> Teacher education</a:t>
            </a:r>
          </a:p>
          <a:p>
            <a:r>
              <a:rPr lang="en-US" dirty="0" smtClean="0"/>
              <a:t> School/University education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Emergent areas to be addressed: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990600" y="3810000"/>
            <a:ext cx="2133600" cy="990600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I</a:t>
            </a:r>
            <a:r>
              <a:rPr lang="en-US" b="1" dirty="0" smtClean="0">
                <a:solidFill>
                  <a:srgbClr val="FFC000"/>
                </a:solidFill>
              </a:rPr>
              <a:t>nclusion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4648200" y="3886200"/>
            <a:ext cx="2895600" cy="1066800"/>
          </a:xfrm>
          <a:prstGeom prst="cloud">
            <a:avLst/>
          </a:prstGeom>
          <a:solidFill>
            <a:srgbClr val="B000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92D050"/>
                </a:solidFill>
              </a:rPr>
              <a:t>Responsibility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600200" y="4876800"/>
            <a:ext cx="2819400" cy="11430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Equality of Opportunity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5105400" y="5181600"/>
            <a:ext cx="2286000" cy="1066800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Exposure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278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/>
              <a:t>Scope of Institutional Responsibility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 numCol="3">
            <a:normAutofit/>
          </a:bodyPr>
          <a:lstStyle/>
          <a:p>
            <a:pPr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5" name="Bevel 4"/>
          <p:cNvSpPr/>
          <p:nvPr/>
        </p:nvSpPr>
        <p:spPr>
          <a:xfrm>
            <a:off x="3352800" y="3200400"/>
            <a:ext cx="2286000" cy="914400"/>
          </a:xfrm>
          <a:prstGeom prst="bevel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INSTITUTION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115594" y="449500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638800" y="41148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2667000" y="38862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638800" y="2819400"/>
            <a:ext cx="533400" cy="381000"/>
          </a:xfrm>
          <a:prstGeom prst="bentConnector3">
            <a:avLst>
              <a:gd name="adj1" fmla="val 50000"/>
            </a:avLst>
          </a:prstGeom>
          <a:ln cmpd="sng"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2819400" y="2819400"/>
            <a:ext cx="6096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4191000" y="2971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nip Diagonal Corner Rectangle 24"/>
          <p:cNvSpPr/>
          <p:nvPr/>
        </p:nvSpPr>
        <p:spPr>
          <a:xfrm>
            <a:off x="6172200" y="2286000"/>
            <a:ext cx="1981200" cy="762000"/>
          </a:xfrm>
          <a:prstGeom prst="snip2Diag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COMMUNITY CONNECT</a:t>
            </a:r>
            <a:endParaRPr lang="en-US" b="1" dirty="0"/>
          </a:p>
        </p:txBody>
      </p:sp>
      <p:sp>
        <p:nvSpPr>
          <p:cNvPr id="26" name="Snip Diagonal Corner Rectangle 25"/>
          <p:cNvSpPr/>
          <p:nvPr/>
        </p:nvSpPr>
        <p:spPr>
          <a:xfrm>
            <a:off x="6324600" y="4343400"/>
            <a:ext cx="1981200" cy="762000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CURRICULUM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Snip Diagonal Corner Rectangle 26"/>
          <p:cNvSpPr/>
          <p:nvPr/>
        </p:nvSpPr>
        <p:spPr>
          <a:xfrm>
            <a:off x="3276600" y="4876800"/>
            <a:ext cx="2286000" cy="762000"/>
          </a:xfrm>
          <a:prstGeom prst="snip2Diag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RESEARCH</a:t>
            </a:r>
            <a:endParaRPr lang="en-US" b="1" dirty="0"/>
          </a:p>
        </p:txBody>
      </p:sp>
      <p:sp>
        <p:nvSpPr>
          <p:cNvPr id="28" name="Snip Diagonal Corner Rectangle 27"/>
          <p:cNvSpPr/>
          <p:nvPr/>
        </p:nvSpPr>
        <p:spPr>
          <a:xfrm>
            <a:off x="533400" y="4419600"/>
            <a:ext cx="2286000" cy="762000"/>
          </a:xfrm>
          <a:prstGeom prst="snip2DiagRect">
            <a:avLst/>
          </a:prstGeom>
          <a:solidFill>
            <a:srgbClr val="FA75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ETHOS AND ENVIRONMENT</a:t>
            </a:r>
            <a:endParaRPr lang="en-US" b="1" dirty="0"/>
          </a:p>
        </p:txBody>
      </p:sp>
      <p:sp>
        <p:nvSpPr>
          <p:cNvPr id="29" name="Snip Diagonal Corner Rectangle 28"/>
          <p:cNvSpPr/>
          <p:nvPr/>
        </p:nvSpPr>
        <p:spPr>
          <a:xfrm>
            <a:off x="533400" y="2286000"/>
            <a:ext cx="2286000" cy="762000"/>
          </a:xfrm>
          <a:prstGeom prst="snip2DiagRect">
            <a:avLst/>
          </a:prstGeom>
          <a:solidFill>
            <a:srgbClr val="22B1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RESOURCES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Snip Diagonal Corner Rectangle 29"/>
          <p:cNvSpPr/>
          <p:nvPr/>
        </p:nvSpPr>
        <p:spPr>
          <a:xfrm>
            <a:off x="3352800" y="1981200"/>
            <a:ext cx="2286000" cy="762000"/>
          </a:xfrm>
          <a:prstGeom prst="snip2Diag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TEACHER SUPPORT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Challenges faced during this endeavor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 Financial constraints </a:t>
            </a:r>
          </a:p>
          <a:p>
            <a:r>
              <a:rPr lang="en-US" dirty="0" smtClean="0"/>
              <a:t> Racial/ethnic/gender-based discrimination</a:t>
            </a:r>
          </a:p>
          <a:p>
            <a:r>
              <a:rPr lang="en-US" dirty="0" smtClean="0"/>
              <a:t> Conflicts between host families and visiting learners</a:t>
            </a:r>
          </a:p>
          <a:p>
            <a:r>
              <a:rPr lang="en-US" dirty="0" smtClean="0"/>
              <a:t> Communication issues</a:t>
            </a:r>
          </a:p>
          <a:p>
            <a:r>
              <a:rPr lang="en-US" dirty="0" smtClean="0"/>
              <a:t> Insufficient planning</a:t>
            </a:r>
          </a:p>
          <a:p>
            <a:r>
              <a:rPr lang="en-US" dirty="0" smtClean="0"/>
              <a:t> Lack of problem-resolving facilities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Suggestions for effective functioning of an Institution in an Intercultural milieu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algn="ctr">
              <a:buNone/>
            </a:pPr>
            <a:r>
              <a:rPr lang="en-US" sz="2000" b="1" i="1" u="sng" dirty="0" smtClean="0"/>
              <a:t>Towards Maintaining Ethos</a:t>
            </a:r>
          </a:p>
          <a:p>
            <a:pPr algn="just"/>
            <a:r>
              <a:rPr lang="en-US" sz="1800" dirty="0" smtClean="0"/>
              <a:t> diversity should permeate the total school environment</a:t>
            </a:r>
          </a:p>
          <a:p>
            <a:pPr algn="just"/>
            <a:r>
              <a:rPr lang="en-US" sz="1800" dirty="0" smtClean="0"/>
              <a:t> policies and procedures should foster positive intercultural interaction and understanding among students, teachers and the support staff</a:t>
            </a:r>
          </a:p>
          <a:p>
            <a:pPr algn="just"/>
            <a:r>
              <a:rPr lang="en-US" sz="1800" dirty="0" smtClean="0"/>
              <a:t> promotion of values, attitudes and behaviors that support diversity and acceptance</a:t>
            </a:r>
          </a:p>
          <a:p>
            <a:pPr algn="just"/>
            <a:r>
              <a:rPr lang="en-US" sz="1800" dirty="0" smtClean="0"/>
              <a:t> build partnerships with other institutions so that students and teachers both can be engaged and experiences be shared</a:t>
            </a:r>
          </a:p>
          <a:p>
            <a:pPr algn="just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2000" b="1" i="1" u="sng" dirty="0" smtClean="0"/>
              <a:t>Towards Pedagogy</a:t>
            </a:r>
            <a:endParaRPr lang="en-US" sz="2000" dirty="0" smtClean="0"/>
          </a:p>
          <a:p>
            <a:pPr algn="just"/>
            <a:r>
              <a:rPr lang="en-US" sz="1800" dirty="0" smtClean="0"/>
              <a:t> curriculum should be comprehensive in scope and sequence</a:t>
            </a:r>
          </a:p>
          <a:p>
            <a:pPr algn="just"/>
            <a:r>
              <a:rPr lang="en-US" sz="1800" dirty="0" smtClean="0"/>
              <a:t> reflection of the varied cultural learning styles and characteristics</a:t>
            </a:r>
          </a:p>
          <a:p>
            <a:pPr algn="just"/>
            <a:r>
              <a:rPr lang="en-US" sz="1800" dirty="0" smtClean="0"/>
              <a:t> provide students with continuous opportunities to develop a better sense of self</a:t>
            </a:r>
          </a:p>
          <a:p>
            <a:pPr algn="just"/>
            <a:r>
              <a:rPr lang="en-US" sz="1800" dirty="0" smtClean="0"/>
              <a:t> help understand the conflict between ideals and realities in human societies</a:t>
            </a:r>
          </a:p>
          <a:p>
            <a:pPr algn="just"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86512"/>
          </a:xfrm>
        </p:spPr>
        <p:txBody>
          <a:bodyPr>
            <a:noAutofit/>
          </a:bodyPr>
          <a:lstStyle/>
          <a:p>
            <a:pPr algn="ctr"/>
            <a:r>
              <a:rPr lang="en-US" sz="2000" b="1" i="1" u="sng" dirty="0" smtClean="0">
                <a:solidFill>
                  <a:schemeClr val="tx1"/>
                </a:solidFill>
                <a:latin typeface="+mn-lt"/>
              </a:rPr>
              <a:t>Towards Staff</a:t>
            </a:r>
            <a:endParaRPr lang="en-US" sz="2000" b="1" i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 school staff should reflect the diversity; teachers from various ethnic backgrounds should be engaged in the school</a:t>
            </a:r>
          </a:p>
          <a:p>
            <a:r>
              <a:rPr lang="en-US" sz="1800" dirty="0" smtClean="0"/>
              <a:t> a systematic, comprehensive, mandatory and continuing staff development programmes</a:t>
            </a:r>
          </a:p>
          <a:p>
            <a:r>
              <a:rPr lang="en-US" sz="1800" dirty="0" smtClean="0"/>
              <a:t> comprehensive assessment procedures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062537"/>
            <a:ext cx="2175053" cy="179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105400"/>
            <a:ext cx="1981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3657600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667000"/>
            <a:ext cx="2105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/>
        </p:nvCxnSpPr>
        <p:spPr>
          <a:xfrm rot="16200000" flipH="1">
            <a:off x="5524500" y="3314700"/>
            <a:ext cx="1828800" cy="1600200"/>
          </a:xfrm>
          <a:prstGeom prst="line">
            <a:avLst/>
          </a:prstGeom>
          <a:ln w="31750">
            <a:solidFill>
              <a:srgbClr val="B0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819400" y="6400800"/>
            <a:ext cx="3352800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29" idx="1"/>
          </p:cNvCxnSpPr>
          <p:nvPr/>
        </p:nvCxnSpPr>
        <p:spPr>
          <a:xfrm flipV="1">
            <a:off x="1066800" y="3048000"/>
            <a:ext cx="2438400" cy="1981200"/>
          </a:xfrm>
          <a:prstGeom prst="line">
            <a:avLst/>
          </a:prstGeom>
          <a:ln w="31750">
            <a:solidFill>
              <a:srgbClr val="FA75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553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ENCOURAGING INTERCULTURAL INCLUSION: WAY TOWARDS EDUCATIONAL ENRICHMENT</vt:lpstr>
      <vt:lpstr>An Overview</vt:lpstr>
      <vt:lpstr>The Need for an Intercultural Understanding</vt:lpstr>
      <vt:lpstr>PowerPoint Presentation</vt:lpstr>
      <vt:lpstr>Role of the Institution</vt:lpstr>
      <vt:lpstr>Scope of Institutional Responsibility</vt:lpstr>
      <vt:lpstr>Challenges faced during this endeavor</vt:lpstr>
      <vt:lpstr>Suggestions for effective functioning of an Institution in an Intercultural milieu</vt:lpstr>
      <vt:lpstr>Towards Staff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Carolina Salter</cp:lastModifiedBy>
  <cp:revision>35</cp:revision>
  <dcterms:created xsi:type="dcterms:W3CDTF">2014-09-26T10:35:40Z</dcterms:created>
  <dcterms:modified xsi:type="dcterms:W3CDTF">2014-11-10T19:49:01Z</dcterms:modified>
</cp:coreProperties>
</file>