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60" r:id="rId5"/>
    <p:sldId id="262" r:id="rId6"/>
    <p:sldId id="264" r:id="rId7"/>
    <p:sldId id="263" r:id="rId8"/>
    <p:sldId id="261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274" autoAdjust="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10/7/2017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10/7/2017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10/7/2017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10/7/2017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kaonline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2" y="2801620"/>
            <a:ext cx="9753600" cy="762000"/>
          </a:xfrm>
        </p:spPr>
        <p:txBody>
          <a:bodyPr/>
          <a:lstStyle/>
          <a:p>
            <a:pPr algn="ctr"/>
            <a:r>
              <a:rPr lang="en-US" dirty="0" smtClean="0"/>
              <a:t>Internationalising teachers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013" y="4419600"/>
            <a:ext cx="9601200" cy="9906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latin typeface="Arial Narrow" panose="020B0606020202030204" pitchFamily="34" charset="0"/>
              </a:rPr>
              <a:t>AIE 2017 - Wayne Richardson   </a:t>
            </a:r>
          </a:p>
          <a:p>
            <a:pPr algn="r"/>
            <a:r>
              <a:rPr lang="en-US" b="1" dirty="0" smtClean="0">
                <a:latin typeface="Arial Narrow" panose="020B0606020202030204" pitchFamily="34" charset="0"/>
              </a:rPr>
              <a:t> Head of School PYP</a:t>
            </a:r>
          </a:p>
          <a:p>
            <a:pPr algn="r"/>
            <a:r>
              <a:rPr lang="en-US" b="1" dirty="0" smtClean="0">
                <a:latin typeface="Arial Narrow" panose="020B0606020202030204" pitchFamily="34" charset="0"/>
              </a:rPr>
              <a:t>RAK Academy, UAE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212" y="1066800"/>
            <a:ext cx="4594860" cy="103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1217614" y="1803042"/>
            <a:ext cx="9753600" cy="4369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Founded in 1975 and established under the royal patronage of His Highness Sheikh Saud bin </a:t>
            </a:r>
            <a:r>
              <a:rPr lang="en-US" dirty="0" err="1" smtClean="0">
                <a:solidFill>
                  <a:schemeClr val="tx2"/>
                </a:solidFill>
              </a:rPr>
              <a:t>Saqr</a:t>
            </a:r>
            <a:r>
              <a:rPr lang="en-US" dirty="0" smtClean="0">
                <a:solidFill>
                  <a:schemeClr val="tx2"/>
                </a:solidFill>
              </a:rPr>
              <a:t> Al </a:t>
            </a:r>
            <a:r>
              <a:rPr lang="en-US" dirty="0" err="1" smtClean="0">
                <a:solidFill>
                  <a:schemeClr val="tx2"/>
                </a:solidFill>
              </a:rPr>
              <a:t>Qasimi</a:t>
            </a: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Located: one hour north of Dubai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One Academy K-13, Two Campuses, Three Schools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NOR: 3600, 3-18 years old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Curricula </a:t>
            </a:r>
            <a:r>
              <a:rPr lang="en-US" sz="1600" dirty="0" smtClean="0">
                <a:solidFill>
                  <a:schemeClr val="tx2"/>
                </a:solidFill>
              </a:rPr>
              <a:t>(authorized)</a:t>
            </a:r>
            <a:r>
              <a:rPr lang="en-US" dirty="0" smtClean="0">
                <a:solidFill>
                  <a:schemeClr val="tx2"/>
                </a:solidFill>
              </a:rPr>
              <a:t>: Arabic, IBPYP, ENC, IGSCE, IBDP, A Levels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Students: 60% Emirati, 40% Foreign, 65 nationalities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Teachers: 307 - 21 nationalities,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smtClean="0">
                <a:solidFill>
                  <a:schemeClr val="tx2"/>
                </a:solidFill>
              </a:rPr>
              <a:t>705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staff)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Accredited: CIS, BSME; licensed by UAE MOE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hlinkClick r:id="rId2"/>
              </a:rPr>
              <a:t>www.rakaonline.org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217614" y="533400"/>
            <a:ext cx="9753600" cy="914400"/>
          </a:xfrm>
        </p:spPr>
        <p:txBody>
          <a:bodyPr>
            <a:normAutofit fontScale="90000"/>
          </a:bodyPr>
          <a:lstStyle/>
          <a:p>
            <a:r>
              <a:rPr lang="en-GB" dirty="0"/>
              <a:t>Who Are we?</a:t>
            </a:r>
            <a:r>
              <a:rPr lang="en-GB" sz="3600" dirty="0"/>
              <a:t> </a:t>
            </a:r>
            <a:r>
              <a:rPr lang="en-GB" sz="3600" b="1" dirty="0" err="1"/>
              <a:t>R</a:t>
            </a:r>
            <a:r>
              <a:rPr lang="en-GB" sz="3600" b="1" cap="none" dirty="0" err="1"/>
              <a:t>as</a:t>
            </a:r>
            <a:r>
              <a:rPr lang="en-GB" sz="3600" b="1" cap="none" dirty="0"/>
              <a:t> Al </a:t>
            </a:r>
            <a:r>
              <a:rPr lang="en-GB" sz="3600" b="1" cap="none" dirty="0" err="1"/>
              <a:t>Khaimah</a:t>
            </a:r>
            <a:r>
              <a:rPr lang="en-GB" sz="3600" b="1" cap="none" dirty="0"/>
              <a:t> Academy</a:t>
            </a:r>
            <a:r>
              <a:rPr lang="en-GB" dirty="0"/>
              <a:t/>
            </a:r>
            <a:br>
              <a:rPr lang="en-GB" dirty="0"/>
            </a:br>
            <a:r>
              <a:rPr lang="en-GB" sz="2200" dirty="0"/>
              <a:t>Vision: </a:t>
            </a:r>
            <a:r>
              <a:rPr lang="en-GB" sz="2200" i="1" dirty="0"/>
              <a:t>a </a:t>
            </a:r>
            <a:r>
              <a:rPr lang="en-GB" sz="2200" i="1" cap="none" dirty="0"/>
              <a:t>centre of excellence in learning at the heart of the </a:t>
            </a:r>
            <a:r>
              <a:rPr lang="en-GB" sz="2200" i="1" cap="none" dirty="0" smtClean="0"/>
              <a:t>community.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18051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762001"/>
            <a:ext cx="9753600" cy="990599"/>
          </a:xfrm>
        </p:spPr>
        <p:txBody>
          <a:bodyPr>
            <a:normAutofit/>
          </a:bodyPr>
          <a:lstStyle/>
          <a:p>
            <a:pPr algn="ctr"/>
            <a:r>
              <a:rPr lang="en-US" cap="none" dirty="0" smtClean="0"/>
              <a:t>True or False ?</a:t>
            </a:r>
            <a:br>
              <a:rPr lang="en-US" cap="none" dirty="0" smtClean="0"/>
            </a:br>
            <a:r>
              <a:rPr lang="en-US" sz="1800" cap="none" dirty="0" smtClean="0"/>
              <a:t>(2 </a:t>
            </a:r>
            <a:r>
              <a:rPr lang="en-US" sz="1800" cap="none" dirty="0" err="1" smtClean="0"/>
              <a:t>mins</a:t>
            </a:r>
            <a:r>
              <a:rPr lang="en-US" sz="1800" cap="none" dirty="0" smtClean="0"/>
              <a:t>)</a:t>
            </a:r>
            <a:endParaRPr lang="en-US" sz="1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3" y="2133600"/>
            <a:ext cx="9753599" cy="4038600"/>
          </a:xfrm>
          <a:ln>
            <a:solidFill>
              <a:schemeClr val="tx2"/>
            </a:solidFill>
          </a:ln>
        </p:spPr>
        <p:txBody>
          <a:bodyPr/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GB" dirty="0" smtClean="0">
                <a:solidFill>
                  <a:schemeClr val="tx2"/>
                </a:solidFill>
              </a:rPr>
              <a:t>Internationalising of schools is driven by globalisation, economics, resources, technology, communication advancements, politics, climate change, research, etc… 	T/F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We can stop any of the above 	T/F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Teachers are graduating </a:t>
            </a:r>
            <a:r>
              <a:rPr lang="en-GB" dirty="0" smtClean="0">
                <a:solidFill>
                  <a:schemeClr val="tx2"/>
                </a:solidFill>
              </a:rPr>
              <a:t>internationalised</a:t>
            </a:r>
            <a:r>
              <a:rPr lang="en-US" dirty="0" smtClean="0">
                <a:solidFill>
                  <a:schemeClr val="tx2"/>
                </a:solidFill>
              </a:rPr>
              <a:t>      T/F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Teachers become internationalized after one year of teaching in an international school      T/F</a:t>
            </a:r>
            <a:endParaRPr lang="en-US" dirty="0">
              <a:solidFill>
                <a:schemeClr val="tx2"/>
              </a:solidFill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Discuss: what are the characteristics of a truly experienced international teacher?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endParaRPr lang="en-GB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92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0658" y="609600"/>
            <a:ext cx="9753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none" dirty="0" smtClean="0"/>
              <a:t>Internationalising Teachers </a:t>
            </a:r>
            <a:r>
              <a:rPr lang="en-US" sz="2200" cap="none" dirty="0" smtClean="0"/>
              <a:t>(briefly)</a:t>
            </a:r>
            <a:endParaRPr lang="en-US" sz="22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3" y="1524000"/>
            <a:ext cx="9753599" cy="4648200"/>
          </a:xfrm>
          <a:ln>
            <a:solidFill>
              <a:schemeClr val="tx2"/>
            </a:solidFill>
          </a:ln>
        </p:spPr>
        <p:txBody>
          <a:bodyPr anchor="ctr">
            <a:normAutofit fontScale="92500" lnSpcReduction="10000"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Vision and mission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National and International curricula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Student population – national, expatriate, beliefs, values, religions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Parents, community, host country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School staff – teachers, TAs, Office, maintenance, Board, …</a:t>
            </a:r>
          </a:p>
          <a:p>
            <a:pPr>
              <a:spcAft>
                <a:spcPts val="1200"/>
              </a:spcAft>
            </a:pP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What would an international teachers tool set contain? 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tx2"/>
                </a:solidFill>
              </a:rPr>
              <a:t>	Commitment to embedding the school vision and mission,</a:t>
            </a:r>
          </a:p>
          <a:p>
            <a:pPr lvl="1" algn="l">
              <a:spcAft>
                <a:spcPts val="1200"/>
              </a:spcAft>
            </a:pP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PD training in curricula, engagement with students, parents, colleagues,</a:t>
            </a:r>
          </a:p>
          <a:p>
            <a:pPr lvl="1" algn="l">
              <a:spcAft>
                <a:spcPts val="1200"/>
              </a:spcAft>
            </a:pP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i="1" dirty="0" smtClean="0">
                <a:solidFill>
                  <a:schemeClr val="tx2"/>
                </a:solidFill>
              </a:rPr>
              <a:t>A mindset shift – what would it look like? What would the clues be?</a:t>
            </a:r>
            <a:endParaRPr lang="en-US" dirty="0" smtClean="0">
              <a:solidFill>
                <a:schemeClr val="tx2"/>
              </a:solidFill>
            </a:endParaRPr>
          </a:p>
          <a:p>
            <a:pPr lvl="1" algn="l">
              <a:spcAft>
                <a:spcPts val="1200"/>
              </a:spcAft>
            </a:pPr>
            <a:r>
              <a:rPr lang="en-US" dirty="0">
                <a:solidFill>
                  <a:schemeClr val="tx2"/>
                </a:solidFill>
              </a:rPr>
              <a:t>	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8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0658" y="609600"/>
            <a:ext cx="9753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none" dirty="0" smtClean="0"/>
              <a:t>Internationalising Teachers</a:t>
            </a:r>
            <a:endParaRPr lang="en-US" sz="22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3" y="1524000"/>
            <a:ext cx="9753599" cy="4648200"/>
          </a:xfrm>
          <a:ln>
            <a:solidFill>
              <a:schemeClr val="tx2"/>
            </a:solidFill>
          </a:ln>
        </p:spPr>
        <p:txBody>
          <a:bodyPr anchor="ctr">
            <a:norm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As international educators, what is our role?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As international educators, what are the expected outcomes of a student having been schooled internationally?</a:t>
            </a:r>
          </a:p>
        </p:txBody>
      </p:sp>
    </p:spTree>
    <p:extLst>
      <p:ext uri="{BB962C8B-B14F-4D97-AF65-F5344CB8AC3E}">
        <p14:creationId xmlns:p14="http://schemas.microsoft.com/office/powerpoint/2010/main" val="271080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0658" y="609600"/>
            <a:ext cx="9753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none" dirty="0" smtClean="0"/>
              <a:t>Internationalising Teachers</a:t>
            </a:r>
            <a:endParaRPr lang="en-US" sz="1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3" y="1524000"/>
            <a:ext cx="9753599" cy="4648200"/>
          </a:xfrm>
          <a:ln>
            <a:solidFill>
              <a:schemeClr val="tx2"/>
            </a:solidFill>
          </a:ln>
        </p:spPr>
        <p:txBody>
          <a:bodyPr anchor="ctr"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GB" b="1" dirty="0" smtClean="0">
                <a:solidFill>
                  <a:schemeClr val="tx2"/>
                </a:solidFill>
              </a:rPr>
              <a:t>Research: books and articles: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</a:rPr>
              <a:t>Standish (2012) </a:t>
            </a:r>
            <a:r>
              <a:rPr lang="en-GB" dirty="0" smtClean="0">
                <a:solidFill>
                  <a:schemeClr val="tx2"/>
                </a:solidFill>
              </a:rPr>
              <a:t>– p.145 – cites Wisconsin Dept. of Public Instruction (2002) 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solidFill>
                  <a:schemeClr val="tx2"/>
                </a:solidFill>
              </a:rPr>
              <a:t>	+ Tourist Classroom &gt; Traveller Classroom &gt; Global Classroom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</a:rPr>
              <a:t>Hammer, Bennett, and Wiseman (2003) </a:t>
            </a:r>
            <a:r>
              <a:rPr lang="en-GB" dirty="0" smtClean="0">
                <a:solidFill>
                  <a:schemeClr val="tx2"/>
                </a:solidFill>
              </a:rPr>
              <a:t>– Defining, measuring and developing intercultural sensitivity.  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smtClean="0">
                <a:solidFill>
                  <a:schemeClr val="tx2"/>
                </a:solidFill>
              </a:rPr>
              <a:t>+ Denial &gt; Defence &gt; Minimization (Ethnocentrism) &gt; 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                Acceptance &gt; Adaptation &gt; Integration (</a:t>
            </a:r>
            <a:r>
              <a:rPr lang="en-GB" dirty="0" err="1" smtClean="0">
                <a:solidFill>
                  <a:schemeClr val="tx2"/>
                </a:solidFill>
              </a:rPr>
              <a:t>Ethnorelativism</a:t>
            </a:r>
            <a:r>
              <a:rPr lang="en-GB" dirty="0" smtClean="0">
                <a:solidFill>
                  <a:schemeClr val="tx2"/>
                </a:solidFill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smtClean="0">
                <a:solidFill>
                  <a:schemeClr val="tx2"/>
                </a:solidFill>
              </a:rPr>
              <a:t>    	cited in ISJ – Taylor (2014) p.27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</a:rPr>
              <a:t>Bates (2011) </a:t>
            </a:r>
            <a:r>
              <a:rPr lang="en-GB" dirty="0" smtClean="0">
                <a:solidFill>
                  <a:schemeClr val="tx2"/>
                </a:solidFill>
              </a:rPr>
              <a:t>Teachers for the International School of the future pp.83-98 	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solidFill>
                  <a:schemeClr val="tx2"/>
                </a:solidFill>
              </a:rPr>
              <a:t>              + Research – Brain functions; 		+ Technology; </a:t>
            </a:r>
          </a:p>
          <a:p>
            <a:pPr>
              <a:lnSpc>
                <a:spcPct val="110000"/>
              </a:lnSpc>
            </a:pPr>
            <a:r>
              <a:rPr lang="en-GB" dirty="0" smtClean="0">
                <a:solidFill>
                  <a:schemeClr val="tx2"/>
                </a:solidFill>
              </a:rPr>
              <a:t>	+ International Mindedness;	  	+ Intercultural sensitivity; </a:t>
            </a:r>
          </a:p>
          <a:p>
            <a:pPr>
              <a:lnSpc>
                <a:spcPct val="110000"/>
              </a:lnSpc>
            </a:pPr>
            <a:r>
              <a:rPr lang="en-GB" dirty="0" smtClean="0">
                <a:solidFill>
                  <a:schemeClr val="tx2"/>
                </a:solidFill>
              </a:rPr>
              <a:t>	+ Student population – EAL, local and expat;           	   </a:t>
            </a:r>
          </a:p>
          <a:p>
            <a:pPr>
              <a:lnSpc>
                <a:spcPct val="110000"/>
              </a:lnSpc>
            </a:pPr>
            <a:r>
              <a:rPr lang="en-GB" dirty="0" smtClean="0">
                <a:solidFill>
                  <a:schemeClr val="tx2"/>
                </a:solidFill>
              </a:rPr>
              <a:t>	+ Localised knowledge – geography, history, politics, religion / beliefs,</a:t>
            </a:r>
          </a:p>
          <a:p>
            <a:pPr>
              <a:lnSpc>
                <a:spcPct val="110000"/>
              </a:lnSpc>
            </a:pPr>
            <a:r>
              <a:rPr lang="en-GB" dirty="0" smtClean="0">
                <a:solidFill>
                  <a:schemeClr val="tx2"/>
                </a:solidFill>
              </a:rPr>
              <a:t>	    and language;</a:t>
            </a:r>
          </a:p>
          <a:p>
            <a:pPr>
              <a:lnSpc>
                <a:spcPct val="110000"/>
              </a:lnSpc>
            </a:pP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smtClean="0">
                <a:solidFill>
                  <a:schemeClr val="tx2"/>
                </a:solidFill>
              </a:rPr>
              <a:t>+ Career progression.	</a:t>
            </a:r>
          </a:p>
        </p:txBody>
      </p:sp>
    </p:spTree>
    <p:extLst>
      <p:ext uri="{BB962C8B-B14F-4D97-AF65-F5344CB8AC3E}">
        <p14:creationId xmlns:p14="http://schemas.microsoft.com/office/powerpoint/2010/main" val="236826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3" y="1447800"/>
            <a:ext cx="9753599" cy="289560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What </a:t>
            </a:r>
            <a:r>
              <a:rPr lang="en-US" sz="2800" dirty="0">
                <a:solidFill>
                  <a:schemeClr val="tx2"/>
                </a:solidFill>
              </a:rPr>
              <a:t>are the characteristics of a truly experienced international teacher</a:t>
            </a:r>
            <a:r>
              <a:rPr lang="en-US" sz="2800" dirty="0" smtClean="0">
                <a:solidFill>
                  <a:schemeClr val="tx2"/>
                </a:solidFill>
              </a:rPr>
              <a:t>? </a:t>
            </a:r>
            <a:r>
              <a:rPr lang="en-US" sz="2400" i="1" dirty="0">
                <a:solidFill>
                  <a:schemeClr val="tx2"/>
                </a:solidFill>
              </a:rPr>
              <a:t>W</a:t>
            </a:r>
            <a:r>
              <a:rPr lang="en-US" sz="2400" i="1" dirty="0" smtClean="0">
                <a:solidFill>
                  <a:schemeClr val="tx2"/>
                </a:solidFill>
              </a:rPr>
              <a:t>hat </a:t>
            </a:r>
            <a:r>
              <a:rPr lang="en-US" sz="2400" i="1" dirty="0">
                <a:solidFill>
                  <a:schemeClr val="tx2"/>
                </a:solidFill>
              </a:rPr>
              <a:t>would it look like? What would the clues be?</a:t>
            </a:r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As international educators, what is our role</a:t>
            </a:r>
            <a:r>
              <a:rPr lang="en-US" sz="2800" dirty="0" smtClean="0">
                <a:solidFill>
                  <a:schemeClr val="tx2"/>
                </a:solidFill>
              </a:rPr>
              <a:t>?</a:t>
            </a:r>
            <a:endParaRPr lang="en-US" sz="2800" dirty="0" smtClean="0">
              <a:solidFill>
                <a:schemeClr val="tx2"/>
              </a:solidFill>
            </a:endParaRPr>
          </a:p>
          <a:p>
            <a:pPr>
              <a:spcAft>
                <a:spcPts val="1200"/>
              </a:spcAft>
            </a:pPr>
            <a:endParaRPr lang="en-US" sz="2800" dirty="0">
              <a:solidFill>
                <a:schemeClr val="tx2"/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As international educators, what are the expected outcomes of a student having been schooled internationally?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89012" y="990600"/>
            <a:ext cx="10210800" cy="3886200"/>
          </a:xfrm>
          <a:prstGeom prst="rect">
            <a:avLst/>
          </a:prstGeom>
          <a:noFill/>
          <a:ln w="952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329611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0</TotalTime>
  <Words>300</Words>
  <Application>Microsoft Office PowerPoint</Application>
  <PresentationFormat>Custom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Century Gothic</vt:lpstr>
      <vt:lpstr>Continental World 16x9</vt:lpstr>
      <vt:lpstr>Internationalising teachers</vt:lpstr>
      <vt:lpstr>Who Are we? Ras Al Khaimah Academy Vision: a centre of excellence in learning at the heart of the community.</vt:lpstr>
      <vt:lpstr>True or False ? (2 mins)</vt:lpstr>
      <vt:lpstr>Internationalising Teachers (briefly)</vt:lpstr>
      <vt:lpstr>Internationalising Teachers</vt:lpstr>
      <vt:lpstr>Internationalising Teachers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2017-07-13T03:57:39Z</dcterms:created>
  <dcterms:modified xsi:type="dcterms:W3CDTF">2017-10-07T05:30:16Z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