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71" r:id="rId12"/>
    <p:sldId id="266" r:id="rId13"/>
    <p:sldId id="267" r:id="rId14"/>
    <p:sldId id="268" r:id="rId15"/>
    <p:sldId id="270"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79" autoAdjust="0"/>
    <p:restoredTop sz="94660"/>
  </p:normalViewPr>
  <p:slideViewPr>
    <p:cSldViewPr snapToGrid="0">
      <p:cViewPr>
        <p:scale>
          <a:sx n="66" d="100"/>
          <a:sy n="66" d="100"/>
        </p:scale>
        <p:origin x="-1278" y="-27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530"/>
            <a:ext cx="77724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648E8CA-0583-455D-B437-40AC496C84B0}" type="datetimeFigureOut">
              <a:rPr lang="en-US" smtClean="0"/>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66092-356A-47E2-9A30-38D24C731908}" type="slidenum">
              <a:rPr lang="en-US" smtClean="0"/>
              <a:t>‹#›</a:t>
            </a:fld>
            <a:endParaRPr lang="en-US"/>
          </a:p>
        </p:txBody>
      </p:sp>
    </p:spTree>
    <p:extLst>
      <p:ext uri="{BB962C8B-B14F-4D97-AF65-F5344CB8AC3E}">
        <p14:creationId xmlns:p14="http://schemas.microsoft.com/office/powerpoint/2010/main" val="2774117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85799" y="1828802"/>
            <a:ext cx="7772401" cy="435133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48E8CA-0583-455D-B437-40AC496C84B0}" type="datetimeFigureOut">
              <a:rPr lang="en-US" smtClean="0"/>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66092-356A-47E2-9A30-38D24C731908}" type="slidenum">
              <a:rPr lang="en-US" smtClean="0"/>
              <a:t>‹#›</a:t>
            </a:fld>
            <a:endParaRPr lang="en-US"/>
          </a:p>
        </p:txBody>
      </p:sp>
    </p:spTree>
    <p:extLst>
      <p:ext uri="{BB962C8B-B14F-4D97-AF65-F5344CB8AC3E}">
        <p14:creationId xmlns:p14="http://schemas.microsoft.com/office/powerpoint/2010/main" val="2094988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1452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799" y="360364"/>
            <a:ext cx="5743576" cy="581183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48E8CA-0583-455D-B437-40AC496C84B0}" type="datetimeFigureOut">
              <a:rPr lang="en-US" smtClean="0"/>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66092-356A-47E2-9A30-38D24C731908}" type="slidenum">
              <a:rPr lang="en-US" smtClean="0"/>
              <a:t>‹#›</a:t>
            </a:fld>
            <a:endParaRPr lang="en-US"/>
          </a:p>
        </p:txBody>
      </p:sp>
    </p:spTree>
    <p:extLst>
      <p:ext uri="{BB962C8B-B14F-4D97-AF65-F5344CB8AC3E}">
        <p14:creationId xmlns:p14="http://schemas.microsoft.com/office/powerpoint/2010/main" val="3716401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48E8CA-0583-455D-B437-40AC496C84B0}" type="datetimeFigureOut">
              <a:rPr lang="en-US" smtClean="0"/>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66092-356A-47E2-9A30-38D24C731908}" type="slidenum">
              <a:rPr lang="en-US" smtClean="0"/>
              <a:t>‹#›</a:t>
            </a:fld>
            <a:endParaRPr lang="en-US"/>
          </a:p>
        </p:txBody>
      </p:sp>
    </p:spTree>
    <p:extLst>
      <p:ext uri="{BB962C8B-B14F-4D97-AF65-F5344CB8AC3E}">
        <p14:creationId xmlns:p14="http://schemas.microsoft.com/office/powerpoint/2010/main" val="2418839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712423"/>
            <a:ext cx="77724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685800" y="4552634"/>
            <a:ext cx="77724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48E8CA-0583-455D-B437-40AC496C84B0}" type="datetimeFigureOut">
              <a:rPr lang="en-US" smtClean="0"/>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66092-356A-47E2-9A30-38D24C731908}" type="slidenum">
              <a:rPr lang="en-US" smtClean="0"/>
              <a:t>‹#›</a:t>
            </a:fld>
            <a:endParaRPr lang="en-US"/>
          </a:p>
        </p:txBody>
      </p:sp>
    </p:spTree>
    <p:extLst>
      <p:ext uri="{BB962C8B-B14F-4D97-AF65-F5344CB8AC3E}">
        <p14:creationId xmlns:p14="http://schemas.microsoft.com/office/powerpoint/2010/main" val="42651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799" y="1828801"/>
            <a:ext cx="3834246"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8801"/>
            <a:ext cx="382905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648E8CA-0583-455D-B437-40AC496C84B0}" type="datetimeFigureOut">
              <a:rPr lang="en-US" smtClean="0"/>
              <a:t>10/21/2012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666092-356A-47E2-9A30-38D24C731908}" type="slidenum">
              <a:rPr lang="en-US" smtClean="0"/>
              <a:t>‹#›</a:t>
            </a:fld>
            <a:endParaRPr lang="en-US"/>
          </a:p>
        </p:txBody>
      </p:sp>
    </p:spTree>
    <p:extLst>
      <p:ext uri="{BB962C8B-B14F-4D97-AF65-F5344CB8AC3E}">
        <p14:creationId xmlns:p14="http://schemas.microsoft.com/office/powerpoint/2010/main" val="1945828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799" y="1681851"/>
            <a:ext cx="3815196"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799" y="2507551"/>
            <a:ext cx="3815196"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1" y="1681851"/>
            <a:ext cx="3829050"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1" y="2507551"/>
            <a:ext cx="382905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48E8CA-0583-455D-B437-40AC496C84B0}" type="datetimeFigureOut">
              <a:rPr lang="en-US" smtClean="0"/>
              <a:t>10/21/2012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666092-356A-47E2-9A30-38D24C731908}"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85544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648E8CA-0583-455D-B437-40AC496C84B0}" type="datetimeFigureOut">
              <a:rPr lang="en-US" smtClean="0"/>
              <a:t>10/21/2012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666092-356A-47E2-9A30-38D24C731908}"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6741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48E8CA-0583-455D-B437-40AC496C84B0}" type="datetimeFigureOut">
              <a:rPr lang="en-US" smtClean="0"/>
              <a:t>10/21/2012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666092-356A-47E2-9A30-38D24C731908}" type="slidenum">
              <a:rPr lang="en-US" smtClean="0"/>
              <a:t>‹#›</a:t>
            </a:fld>
            <a:endParaRPr lang="en-US"/>
          </a:p>
        </p:txBody>
      </p:sp>
    </p:spTree>
    <p:extLst>
      <p:ext uri="{BB962C8B-B14F-4D97-AF65-F5344CB8AC3E}">
        <p14:creationId xmlns:p14="http://schemas.microsoft.com/office/powerpoint/2010/main" val="3197987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3886200" y="990600"/>
            <a:ext cx="462915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48E8CA-0583-455D-B437-40AC496C84B0}" type="datetimeFigureOut">
              <a:rPr lang="en-US" smtClean="0"/>
              <a:t>10/21/2012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666092-356A-47E2-9A30-38D24C731908}" type="slidenum">
              <a:rPr lang="en-US" smtClean="0"/>
              <a:t>‹#›</a:t>
            </a:fld>
            <a:endParaRPr lang="en-US"/>
          </a:p>
        </p:txBody>
      </p:sp>
    </p:spTree>
    <p:extLst>
      <p:ext uri="{BB962C8B-B14F-4D97-AF65-F5344CB8AC3E}">
        <p14:creationId xmlns:p14="http://schemas.microsoft.com/office/powerpoint/2010/main" val="1033691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48E8CA-0583-455D-B437-40AC496C84B0}" type="datetimeFigureOut">
              <a:rPr lang="en-US" smtClean="0"/>
              <a:t>10/21/2012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666092-356A-47E2-9A30-38D24C731908}" type="slidenum">
              <a:rPr lang="en-US" smtClean="0"/>
              <a:t>‹#›</a:t>
            </a:fld>
            <a:endParaRPr lang="en-US"/>
          </a:p>
        </p:txBody>
      </p:sp>
    </p:spTree>
    <p:extLst>
      <p:ext uri="{BB962C8B-B14F-4D97-AF65-F5344CB8AC3E}">
        <p14:creationId xmlns:p14="http://schemas.microsoft.com/office/powerpoint/2010/main" val="147431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799" y="365760"/>
            <a:ext cx="7772401"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799" y="1828801"/>
            <a:ext cx="7772401"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799" y="6356351"/>
            <a:ext cx="20574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3648E8CA-0583-455D-B437-40AC496C84B0}" type="datetimeFigureOut">
              <a:rPr lang="en-US" smtClean="0"/>
              <a:t>10/21/2012</a:t>
            </a:fld>
            <a:endParaRPr lang="en-US"/>
          </a:p>
        </p:txBody>
      </p:sp>
      <p:sp>
        <p:nvSpPr>
          <p:cNvPr id="5" name="Footer Placeholder 4"/>
          <p:cNvSpPr>
            <a:spLocks noGrp="1"/>
          </p:cNvSpPr>
          <p:nvPr>
            <p:ph type="ftr" sz="quarter" idx="3"/>
          </p:nvPr>
        </p:nvSpPr>
        <p:spPr>
          <a:xfrm>
            <a:off x="3031547" y="6356351"/>
            <a:ext cx="30861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00800" y="6356351"/>
            <a:ext cx="20574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51666092-356A-47E2-9A30-38D24C731908}" type="slidenum">
              <a:rPr lang="en-US" smtClean="0"/>
              <a:t>‹#›</a:t>
            </a:fld>
            <a:endParaRPr lang="en-US"/>
          </a:p>
        </p:txBody>
      </p:sp>
    </p:spTree>
    <p:extLst>
      <p:ext uri="{BB962C8B-B14F-4D97-AF65-F5344CB8AC3E}">
        <p14:creationId xmlns:p14="http://schemas.microsoft.com/office/powerpoint/2010/main" val="343863988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CULTURAL PROFICIENCY MODEL FOR INTERNATIONAL SCHOOLS</a:t>
            </a:r>
            <a:br>
              <a:rPr lang="en-US" dirty="0"/>
            </a:br>
            <a:endParaRPr lang="en-US" sz="1500" dirty="0"/>
          </a:p>
        </p:txBody>
      </p:sp>
      <p:sp>
        <p:nvSpPr>
          <p:cNvPr id="3" name="Subtitle 2"/>
          <p:cNvSpPr>
            <a:spLocks noGrp="1"/>
          </p:cNvSpPr>
          <p:nvPr>
            <p:ph type="subTitle" idx="1"/>
          </p:nvPr>
        </p:nvSpPr>
        <p:spPr/>
        <p:txBody>
          <a:bodyPr>
            <a:normAutofit lnSpcReduction="10000"/>
          </a:bodyPr>
          <a:lstStyle/>
          <a:p>
            <a:r>
              <a:rPr lang="en-US" dirty="0" smtClean="0"/>
              <a:t>Rodney Taylor</a:t>
            </a:r>
          </a:p>
          <a:p>
            <a:r>
              <a:rPr lang="en-US" dirty="0" smtClean="0"/>
              <a:t>October 2012</a:t>
            </a:r>
          </a:p>
          <a:p>
            <a:r>
              <a:rPr lang="en-US" dirty="0" smtClean="0"/>
              <a:t>Alliance for International Education </a:t>
            </a:r>
          </a:p>
          <a:p>
            <a:r>
              <a:rPr lang="en-US" dirty="0" smtClean="0"/>
              <a:t>Doha, Qatar</a:t>
            </a:r>
            <a:endParaRPr lang="en-US" dirty="0"/>
          </a:p>
        </p:txBody>
      </p:sp>
    </p:spTree>
    <p:extLst>
      <p:ext uri="{BB962C8B-B14F-4D97-AF65-F5344CB8AC3E}">
        <p14:creationId xmlns:p14="http://schemas.microsoft.com/office/powerpoint/2010/main" val="208279259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CULTURAL PROFICIENCY CONTINUUM BY LINSEY, ET.AL</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Six </a:t>
            </a:r>
            <a:r>
              <a:rPr lang="en-US" dirty="0"/>
              <a:t>points along the continuum that indicate unique ways of seeing and responding to difference.  </a:t>
            </a:r>
            <a:endParaRPr lang="en-US" dirty="0" smtClean="0"/>
          </a:p>
          <a:p>
            <a:pPr marL="0" indent="0">
              <a:buNone/>
            </a:pPr>
            <a:endParaRPr lang="en-US" dirty="0"/>
          </a:p>
          <a:p>
            <a:pPr marL="0" indent="0">
              <a:buNone/>
            </a:pPr>
            <a:r>
              <a:rPr lang="en-US" dirty="0" smtClean="0"/>
              <a:t>Where </a:t>
            </a:r>
            <a:r>
              <a:rPr lang="en-US" dirty="0"/>
              <a:t>are you and your school located on the CP continuum?</a:t>
            </a:r>
          </a:p>
          <a:p>
            <a:endParaRPr lang="en-US" dirty="0"/>
          </a:p>
        </p:txBody>
      </p:sp>
    </p:spTree>
    <p:extLst>
      <p:ext uri="{BB962C8B-B14F-4D97-AF65-F5344CB8AC3E}">
        <p14:creationId xmlns:p14="http://schemas.microsoft.com/office/powerpoint/2010/main" val="2252690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Proficiency Continuum</a:t>
            </a:r>
            <a:endParaRPr lang="en-US" dirty="0"/>
          </a:p>
        </p:txBody>
      </p:sp>
      <p:sp>
        <p:nvSpPr>
          <p:cNvPr id="3" name="Content Placeholder 2"/>
          <p:cNvSpPr>
            <a:spLocks noGrp="1"/>
          </p:cNvSpPr>
          <p:nvPr>
            <p:ph sz="half" idx="1"/>
          </p:nvPr>
        </p:nvSpPr>
        <p:spPr/>
        <p:txBody>
          <a:bodyPr/>
          <a:lstStyle/>
          <a:p>
            <a:r>
              <a:rPr lang="en-US" b="1" dirty="0"/>
              <a:t>Cultural Destructiveness  </a:t>
            </a:r>
            <a:r>
              <a:rPr lang="en-US" dirty="0"/>
              <a:t>-- see the difference, stomp it out</a:t>
            </a:r>
          </a:p>
          <a:p>
            <a:pPr lvl="0"/>
            <a:r>
              <a:rPr lang="en-US" dirty="0"/>
              <a:t>Seeking to eliminate all aspects of the culture in all aspects of school in relationship to the community they serve</a:t>
            </a:r>
          </a:p>
          <a:p>
            <a:endParaRPr lang="en-US" dirty="0"/>
          </a:p>
        </p:txBody>
      </p:sp>
      <p:sp>
        <p:nvSpPr>
          <p:cNvPr id="4" name="Content Placeholder 3"/>
          <p:cNvSpPr>
            <a:spLocks noGrp="1"/>
          </p:cNvSpPr>
          <p:nvPr>
            <p:ph sz="half" idx="2"/>
          </p:nvPr>
        </p:nvSpPr>
        <p:spPr/>
        <p:txBody>
          <a:bodyPr/>
          <a:lstStyle/>
          <a:p>
            <a:r>
              <a:rPr lang="en-US" b="1" dirty="0"/>
              <a:t>Cultural Incapacity  </a:t>
            </a:r>
            <a:r>
              <a:rPr lang="en-US" dirty="0"/>
              <a:t>-- see the difference, make it wrong</a:t>
            </a:r>
          </a:p>
          <a:p>
            <a:pPr lvl="0"/>
            <a:r>
              <a:rPr lang="en-US" dirty="0"/>
              <a:t>Any policy, practice or behavior that presumes that one culture is superior to others</a:t>
            </a:r>
          </a:p>
          <a:p>
            <a:endParaRPr lang="en-US" dirty="0"/>
          </a:p>
        </p:txBody>
      </p:sp>
    </p:spTree>
    <p:extLst>
      <p:ext uri="{BB962C8B-B14F-4D97-AF65-F5344CB8AC3E}">
        <p14:creationId xmlns:p14="http://schemas.microsoft.com/office/powerpoint/2010/main" val="3740494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Proficiency Continuum</a:t>
            </a:r>
            <a:endParaRPr lang="en-US" dirty="0"/>
          </a:p>
        </p:txBody>
      </p:sp>
      <p:sp>
        <p:nvSpPr>
          <p:cNvPr id="3" name="Content Placeholder 2"/>
          <p:cNvSpPr>
            <a:spLocks noGrp="1"/>
          </p:cNvSpPr>
          <p:nvPr>
            <p:ph sz="half" idx="1"/>
          </p:nvPr>
        </p:nvSpPr>
        <p:spPr/>
        <p:txBody>
          <a:bodyPr>
            <a:normAutofit fontScale="92500" lnSpcReduction="10000"/>
          </a:bodyPr>
          <a:lstStyle/>
          <a:p>
            <a:r>
              <a:rPr lang="en-US" b="1" dirty="0"/>
              <a:t>Cultural Blindness  </a:t>
            </a:r>
            <a:r>
              <a:rPr lang="en-US" dirty="0"/>
              <a:t>-- see the difference, act like you don’t</a:t>
            </a:r>
          </a:p>
          <a:p>
            <a:pPr lvl="0"/>
            <a:r>
              <a:rPr lang="en-US" dirty="0"/>
              <a:t>Any policy, practice or behavior that ignores existing cultural differences or that considers such differences inconsequential</a:t>
            </a:r>
          </a:p>
        </p:txBody>
      </p:sp>
      <p:sp>
        <p:nvSpPr>
          <p:cNvPr id="4" name="Content Placeholder 3"/>
          <p:cNvSpPr>
            <a:spLocks noGrp="1"/>
          </p:cNvSpPr>
          <p:nvPr>
            <p:ph sz="half" idx="2"/>
          </p:nvPr>
        </p:nvSpPr>
        <p:spPr/>
        <p:txBody>
          <a:bodyPr>
            <a:normAutofit fontScale="92500" lnSpcReduction="10000"/>
          </a:bodyPr>
          <a:lstStyle/>
          <a:p>
            <a:r>
              <a:rPr lang="en-US" b="1" dirty="0"/>
              <a:t>Cultural </a:t>
            </a:r>
            <a:r>
              <a:rPr lang="en-US" b="1" dirty="0" err="1"/>
              <a:t>Precompetence</a:t>
            </a:r>
            <a:r>
              <a:rPr lang="en-US" b="1" dirty="0"/>
              <a:t>  </a:t>
            </a:r>
            <a:r>
              <a:rPr lang="en-US" dirty="0"/>
              <a:t>-- see the difference, respond inadequately</a:t>
            </a:r>
          </a:p>
          <a:p>
            <a:pPr lvl="0"/>
            <a:r>
              <a:rPr lang="en-US" dirty="0"/>
              <a:t>People recognize that their skills and practices are limited when interacting with other cultural groups.  They are aware and may have made some changes but are aware that others are needed</a:t>
            </a:r>
          </a:p>
          <a:p>
            <a:endParaRPr lang="en-US" dirty="0"/>
          </a:p>
        </p:txBody>
      </p:sp>
    </p:spTree>
    <p:extLst>
      <p:ext uri="{BB962C8B-B14F-4D97-AF65-F5344CB8AC3E}">
        <p14:creationId xmlns:p14="http://schemas.microsoft.com/office/powerpoint/2010/main" val="1322381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Cultural Proficiency Continuum</a:t>
            </a:r>
            <a:endParaRPr lang="en-US" dirty="0"/>
          </a:p>
        </p:txBody>
      </p:sp>
      <p:sp>
        <p:nvSpPr>
          <p:cNvPr id="7" name="Content Placeholder 6"/>
          <p:cNvSpPr>
            <a:spLocks noGrp="1"/>
          </p:cNvSpPr>
          <p:nvPr>
            <p:ph sz="half" idx="1"/>
          </p:nvPr>
        </p:nvSpPr>
        <p:spPr/>
        <p:txBody>
          <a:bodyPr>
            <a:normAutofit fontScale="85000" lnSpcReduction="10000"/>
          </a:bodyPr>
          <a:lstStyle/>
          <a:p>
            <a:r>
              <a:rPr lang="en-US" b="1" dirty="0"/>
              <a:t>Cultural Competence </a:t>
            </a:r>
            <a:r>
              <a:rPr lang="en-US" dirty="0"/>
              <a:t>– see the difference and understand the difference that the difference makes</a:t>
            </a:r>
          </a:p>
          <a:p>
            <a:pPr lvl="0"/>
            <a:r>
              <a:rPr lang="en-US" dirty="0"/>
              <a:t>any policy, practice or behavior that uses the essential elements of cultural proficiency as the standard for the individual or the organization</a:t>
            </a:r>
          </a:p>
          <a:p>
            <a:endParaRPr lang="en-US" dirty="0"/>
          </a:p>
        </p:txBody>
      </p:sp>
      <p:sp>
        <p:nvSpPr>
          <p:cNvPr id="8" name="Content Placeholder 7"/>
          <p:cNvSpPr>
            <a:spLocks noGrp="1"/>
          </p:cNvSpPr>
          <p:nvPr>
            <p:ph sz="half" idx="2"/>
          </p:nvPr>
        </p:nvSpPr>
        <p:spPr/>
        <p:txBody>
          <a:bodyPr>
            <a:normAutofit fontScale="85000" lnSpcReduction="10000"/>
          </a:bodyPr>
          <a:lstStyle/>
          <a:p>
            <a:r>
              <a:rPr lang="en-US" b="1" dirty="0"/>
              <a:t>Cultural Proficiency </a:t>
            </a:r>
            <a:r>
              <a:rPr lang="en-US" dirty="0"/>
              <a:t>– see the difference and respond positively and with highly supportive affirmation of the difference</a:t>
            </a:r>
          </a:p>
          <a:p>
            <a:pPr lvl="0"/>
            <a:r>
              <a:rPr lang="en-US" dirty="0"/>
              <a:t>valuing diversity, assessing your culture, managing dynamics of difference, adapting to diversity, institutionalizing cultural knowledge in a consistent and ongoing manner</a:t>
            </a:r>
          </a:p>
          <a:p>
            <a:endParaRPr lang="en-US" dirty="0"/>
          </a:p>
        </p:txBody>
      </p:sp>
    </p:spTree>
    <p:extLst>
      <p:ext uri="{BB962C8B-B14F-4D97-AF65-F5344CB8AC3E}">
        <p14:creationId xmlns:p14="http://schemas.microsoft.com/office/powerpoint/2010/main" val="3939516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 TO INTERNATIONAL EDUCATION LEADERS</a:t>
            </a:r>
            <a:endParaRPr lang="en-US" dirty="0"/>
          </a:p>
        </p:txBody>
      </p:sp>
      <p:sp>
        <p:nvSpPr>
          <p:cNvPr id="3" name="Content Placeholder 2"/>
          <p:cNvSpPr>
            <a:spLocks noGrp="1"/>
          </p:cNvSpPr>
          <p:nvPr>
            <p:ph sz="half" idx="1"/>
          </p:nvPr>
        </p:nvSpPr>
        <p:spPr/>
        <p:txBody>
          <a:bodyPr>
            <a:normAutofit fontScale="92500" lnSpcReduction="10000"/>
          </a:bodyPr>
          <a:lstStyle/>
          <a:p>
            <a:pPr lvl="0"/>
            <a:r>
              <a:rPr lang="en-US" dirty="0"/>
              <a:t>Stand up and take an Equity Walk of your School and review your curriculum and staffing (where are the windows and mirrors physically and in the curriculum for </a:t>
            </a:r>
            <a:r>
              <a:rPr lang="en-US" dirty="0" smtClean="0"/>
              <a:t>students and staff?)</a:t>
            </a:r>
            <a:endParaRPr lang="en-US" dirty="0"/>
          </a:p>
          <a:p>
            <a:endParaRPr lang="en-US" dirty="0"/>
          </a:p>
        </p:txBody>
      </p:sp>
      <p:sp>
        <p:nvSpPr>
          <p:cNvPr id="4" name="Content Placeholder 3"/>
          <p:cNvSpPr>
            <a:spLocks noGrp="1"/>
          </p:cNvSpPr>
          <p:nvPr>
            <p:ph sz="half" idx="2"/>
          </p:nvPr>
        </p:nvSpPr>
        <p:spPr/>
        <p:txBody>
          <a:bodyPr>
            <a:normAutofit fontScale="92500" lnSpcReduction="10000"/>
          </a:bodyPr>
          <a:lstStyle/>
          <a:p>
            <a:pPr lvl="0"/>
            <a:r>
              <a:rPr lang="en-US" dirty="0"/>
              <a:t>Are there cultural standards or unspoken codes of superiority within the school culture that alienates or impacts people of other backgrounds?  What are the school policies and hiring practices that impact or inhibit cultural proficiency at the international school?</a:t>
            </a:r>
          </a:p>
          <a:p>
            <a:endParaRPr lang="en-US" dirty="0"/>
          </a:p>
        </p:txBody>
      </p:sp>
    </p:spTree>
    <p:extLst>
      <p:ext uri="{BB962C8B-B14F-4D97-AF65-F5344CB8AC3E}">
        <p14:creationId xmlns:p14="http://schemas.microsoft.com/office/powerpoint/2010/main" val="2638062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0" y="1215061"/>
            <a:ext cx="4572000" cy="4746428"/>
          </a:xfrm>
          <a:prstGeom prst="rect">
            <a:avLst/>
          </a:prstGeom>
        </p:spPr>
        <p:txBody>
          <a:bodyPr>
            <a:spAutoFit/>
          </a:bodyPr>
          <a:lstStyle/>
          <a:p>
            <a:pPr marL="342900" marR="0" lvl="0" indent="-342900">
              <a:lnSpc>
                <a:spcPct val="115000"/>
              </a:lnSpc>
              <a:spcBef>
                <a:spcPts val="0"/>
              </a:spcBef>
              <a:spcAft>
                <a:spcPts val="1000"/>
              </a:spcAft>
              <a:buFont typeface="Symbol" panose="05050102010706020507" pitchFamily="18" charset="2"/>
              <a:buBlip>
                <a:blip r:embed="rId2"/>
              </a:buBlip>
            </a:pPr>
            <a:r>
              <a:rPr lang="en-US" dirty="0" smtClean="0">
                <a:effectLst/>
                <a:latin typeface="Calibri" panose="020F0502020204030204" pitchFamily="34" charset="0"/>
                <a:ea typeface="Calibri" panose="020F0502020204030204" pitchFamily="34" charset="0"/>
                <a:cs typeface="Times New Roman" panose="02020603050405020304" pitchFamily="18" charset="0"/>
              </a:rPr>
              <a:t>Form a Professional Learning Community around Cultural Proficiency at your school,  set some clear objectives to have more courageous conversations and set times to study relevant literature, establish objectives in each department and facilitate school-wide discussion and action in this ongoing effort towards cultural proficiency</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TOGETHER AS INTERNATIONAL EDUCATORS</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WE CAN BE THE CHANGE WE WANT TO SEE</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IN THE WORLD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24145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2000" smtClean="0"/>
              <a:t>Citations</a:t>
            </a:r>
            <a:endParaRPr lang="en-GB" sz="2000" dirty="0"/>
          </a:p>
        </p:txBody>
      </p:sp>
      <p:sp>
        <p:nvSpPr>
          <p:cNvPr id="3" name="Subtitle 2"/>
          <p:cNvSpPr>
            <a:spLocks noGrp="1"/>
          </p:cNvSpPr>
          <p:nvPr>
            <p:ph type="subTitle" idx="1"/>
          </p:nvPr>
        </p:nvSpPr>
        <p:spPr/>
        <p:txBody>
          <a:bodyPr>
            <a:normAutofit fontScale="85000" lnSpcReduction="10000"/>
          </a:bodyPr>
          <a:lstStyle/>
          <a:p>
            <a:pPr algn="l">
              <a:lnSpc>
                <a:spcPct val="115000"/>
              </a:lnSpc>
              <a:spcAft>
                <a:spcPts val="1000"/>
              </a:spcAft>
            </a:pPr>
            <a:r>
              <a:rPr lang="en-US" dirty="0" smtClean="0">
                <a:latin typeface="Calibri" panose="020F0502020204030204" pitchFamily="34" charset="0"/>
                <a:ea typeface="Calibri" panose="020F0502020204030204" pitchFamily="34" charset="0"/>
                <a:cs typeface="Times New Roman" panose="02020603050405020304" pitchFamily="18" charset="0"/>
              </a:rPr>
              <a:t>Lindsey, Robins, Terrell (2003). </a:t>
            </a:r>
            <a:r>
              <a:rPr lang="en-US" i="1" dirty="0" smtClean="0">
                <a:latin typeface="Calibri" panose="020F0502020204030204" pitchFamily="34" charset="0"/>
                <a:ea typeface="Calibri" panose="020F0502020204030204" pitchFamily="34" charset="0"/>
                <a:cs typeface="Times New Roman" panose="02020603050405020304" pitchFamily="18" charset="0"/>
              </a:rPr>
              <a:t>Cultural Proficiency Instruction</a:t>
            </a:r>
            <a:r>
              <a:rPr lang="en-US" dirty="0" smtClean="0">
                <a:latin typeface="Calibri" panose="020F0502020204030204" pitchFamily="34" charset="0"/>
                <a:ea typeface="Calibri" panose="020F0502020204030204" pitchFamily="34" charset="0"/>
                <a:cs typeface="Times New Roman" panose="02020603050405020304" pitchFamily="18" charset="0"/>
              </a:rPr>
              <a:t>.</a:t>
            </a:r>
          </a:p>
          <a:p>
            <a:pPr algn="l">
              <a:lnSpc>
                <a:spcPct val="115000"/>
              </a:lnSpc>
              <a:spcAft>
                <a:spcPts val="1000"/>
              </a:spcAft>
            </a:pPr>
            <a:r>
              <a:rPr lang="en-US" dirty="0" smtClean="0">
                <a:latin typeface="Calibri" panose="020F0502020204030204" pitchFamily="34" charset="0"/>
                <a:ea typeface="Calibri" panose="020F0502020204030204" pitchFamily="34" charset="0"/>
                <a:cs typeface="Times New Roman" panose="02020603050405020304" pitchFamily="18" charset="0"/>
              </a:rPr>
              <a:t>Rose</a:t>
            </a:r>
            <a:r>
              <a:rPr lang="en-US" dirty="0">
                <a:latin typeface="Calibri" panose="020F0502020204030204" pitchFamily="34" charset="0"/>
                <a:ea typeface="Calibri" panose="020F0502020204030204" pitchFamily="34" charset="0"/>
                <a:cs typeface="Times New Roman" panose="02020603050405020304" pitchFamily="18" charset="0"/>
              </a:rPr>
              <a:t>, Kolb &amp;Barra-</a:t>
            </a:r>
            <a:r>
              <a:rPr lang="en-US" dirty="0" err="1">
                <a:latin typeface="Calibri" panose="020F0502020204030204" pitchFamily="34" charset="0"/>
                <a:ea typeface="Calibri" panose="020F0502020204030204" pitchFamily="34" charset="0"/>
                <a:cs typeface="Times New Roman" panose="02020603050405020304" pitchFamily="18" charset="0"/>
              </a:rPr>
              <a:t>Zumman</a:t>
            </a:r>
            <a:r>
              <a:rPr lang="en-US" dirty="0">
                <a:latin typeface="Calibri" panose="020F0502020204030204" pitchFamily="34" charset="0"/>
                <a:ea typeface="Calibri" panose="020F0502020204030204" pitchFamily="34" charset="0"/>
                <a:cs typeface="Times New Roman" panose="02020603050405020304" pitchFamily="18" charset="0"/>
              </a:rPr>
              <a:t> (1991). </a:t>
            </a:r>
            <a:r>
              <a:rPr lang="en-US" i="1" dirty="0">
                <a:latin typeface="Calibri" panose="020F0502020204030204" pitchFamily="34" charset="0"/>
                <a:ea typeface="Calibri" panose="020F0502020204030204" pitchFamily="34" charset="0"/>
                <a:cs typeface="Times New Roman" panose="02020603050405020304" pitchFamily="18" charset="0"/>
              </a:rPr>
              <a:t>The </a:t>
            </a:r>
            <a:r>
              <a:rPr lang="en-US" i="1" dirty="0" smtClean="0">
                <a:latin typeface="Calibri" panose="020F0502020204030204" pitchFamily="34" charset="0"/>
                <a:ea typeface="Calibri" panose="020F0502020204030204" pitchFamily="34" charset="0"/>
                <a:cs typeface="Times New Roman" panose="02020603050405020304" pitchFamily="18" charset="0"/>
              </a:rPr>
              <a:t>Equitable School </a:t>
            </a:r>
            <a:r>
              <a:rPr lang="en-US" i="1" dirty="0">
                <a:latin typeface="Calibri" panose="020F0502020204030204" pitchFamily="34" charset="0"/>
                <a:ea typeface="Calibri" panose="020F0502020204030204" pitchFamily="34" charset="0"/>
                <a:cs typeface="Times New Roman" panose="02020603050405020304" pitchFamily="18" charset="0"/>
              </a:rPr>
              <a:t>Continuum</a:t>
            </a:r>
            <a:r>
              <a:rPr lang="en-US" dirty="0" smtClean="0">
                <a:latin typeface="Calibri" panose="020F0502020204030204" pitchFamily="34" charset="0"/>
                <a:ea typeface="Calibri" panose="020F0502020204030204" pitchFamily="34" charset="0"/>
                <a:cs typeface="Times New Roman" panose="02020603050405020304" pitchFamily="18" charset="0"/>
              </a:rPr>
              <a:t>.</a:t>
            </a:r>
          </a:p>
          <a:p>
            <a:pPr algn="l">
              <a:lnSpc>
                <a:spcPct val="115000"/>
              </a:lnSpc>
              <a:spcAft>
                <a:spcPts val="1000"/>
              </a:spcAft>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8393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6925" y="1771650"/>
            <a:ext cx="5426243" cy="2743315"/>
          </a:xfrm>
          <a:prstGeom prst="rect">
            <a:avLst/>
          </a:prstGeom>
        </p:spPr>
        <p:txBody>
          <a:bodyPr wrap="square">
            <a:spAutoFit/>
          </a:bodyPr>
          <a:lstStyle/>
          <a:p>
            <a:pPr>
              <a:lnSpc>
                <a:spcPct val="115000"/>
              </a:lnSpc>
              <a:spcAft>
                <a:spcPts val="750"/>
              </a:spcAft>
            </a:pPr>
            <a:r>
              <a:rPr lang="en-US" dirty="0">
                <a:latin typeface="Calibri" panose="020F0502020204030204" pitchFamily="34" charset="0"/>
                <a:ea typeface="Calibri" panose="020F0502020204030204" pitchFamily="34" charset="0"/>
                <a:cs typeface="Times New Roman" panose="02020603050405020304" pitchFamily="18" charset="0"/>
              </a:rPr>
              <a:t>Who am I in the world? What is my socio-cultural background? What is my socio-cultural baggage?  What is my privilege?</a:t>
            </a:r>
          </a:p>
          <a:p>
            <a:pPr>
              <a:lnSpc>
                <a:spcPct val="115000"/>
              </a:lnSpc>
              <a:spcAft>
                <a:spcPts val="750"/>
              </a:spcAft>
            </a:pPr>
            <a:r>
              <a:rPr lang="en-US" dirty="0">
                <a:latin typeface="Calibri" panose="020F0502020204030204" pitchFamily="34" charset="0"/>
                <a:ea typeface="Calibri" panose="020F0502020204030204" pitchFamily="34" charset="0"/>
                <a:cs typeface="Times New Roman" panose="02020603050405020304" pitchFamily="18" charset="0"/>
              </a:rPr>
              <a:t>Take a look in the mirror. Take a moment of  personal inventory.  Who are you in this room?  What defines you as a person – nationality, regional ties, sports affiliation, race, religion, creed, class status, educational background. Do you feel comfortable? Why or why not?</a:t>
            </a:r>
          </a:p>
        </p:txBody>
      </p:sp>
    </p:spTree>
    <p:extLst>
      <p:ext uri="{BB962C8B-B14F-4D97-AF65-F5344CB8AC3E}">
        <p14:creationId xmlns:p14="http://schemas.microsoft.com/office/powerpoint/2010/main" val="28717326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7857" y="1631282"/>
            <a:ext cx="5642810" cy="3677417"/>
          </a:xfrm>
          <a:prstGeom prst="rect">
            <a:avLst/>
          </a:prstGeom>
        </p:spPr>
        <p:txBody>
          <a:bodyPr wrap="square">
            <a:spAutoFit/>
          </a:bodyPr>
          <a:lstStyle/>
          <a:p>
            <a:pPr>
              <a:lnSpc>
                <a:spcPct val="115000"/>
              </a:lnSpc>
              <a:spcAft>
                <a:spcPts val="750"/>
              </a:spcAft>
            </a:pPr>
            <a:r>
              <a:rPr lang="en-US" dirty="0">
                <a:latin typeface="Calibri" panose="020F0502020204030204" pitchFamily="34" charset="0"/>
                <a:ea typeface="Calibri" panose="020F0502020204030204" pitchFamily="34" charset="0"/>
                <a:cs typeface="Times New Roman" panose="02020603050405020304" pitchFamily="18" charset="0"/>
              </a:rPr>
              <a:t>Allow someone else to tell you about yourself.  </a:t>
            </a:r>
          </a:p>
          <a:p>
            <a:pPr marL="257175" indent="-257175">
              <a:lnSpc>
                <a:spcPct val="115000"/>
              </a:lnSpc>
              <a:spcAft>
                <a:spcPts val="750"/>
              </a:spcAft>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Where you are from?  </a:t>
            </a:r>
          </a:p>
          <a:p>
            <a:pPr marL="257175" indent="-257175">
              <a:lnSpc>
                <a:spcPct val="115000"/>
              </a:lnSpc>
              <a:spcAft>
                <a:spcPts val="750"/>
              </a:spcAft>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What you eat regularly?  </a:t>
            </a:r>
          </a:p>
          <a:p>
            <a:pPr marL="257175" indent="-257175">
              <a:lnSpc>
                <a:spcPct val="115000"/>
              </a:lnSpc>
              <a:spcAft>
                <a:spcPts val="750"/>
              </a:spcAft>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Religion?  </a:t>
            </a:r>
          </a:p>
          <a:p>
            <a:pPr marL="257175" indent="-257175">
              <a:lnSpc>
                <a:spcPct val="115000"/>
              </a:lnSpc>
              <a:spcAft>
                <a:spcPts val="750"/>
              </a:spcAft>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Family?  </a:t>
            </a:r>
          </a:p>
          <a:p>
            <a:pPr marL="257175" indent="-257175">
              <a:lnSpc>
                <a:spcPct val="115000"/>
              </a:lnSpc>
              <a:spcAft>
                <a:spcPts val="750"/>
              </a:spcAft>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Where do you shop?  Your favorite music genre? </a:t>
            </a:r>
          </a:p>
          <a:p>
            <a:pPr marL="257175" indent="-257175">
              <a:lnSpc>
                <a:spcPct val="115000"/>
              </a:lnSpc>
              <a:spcAft>
                <a:spcPts val="750"/>
              </a:spcAft>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Where they expect you to be in 5 years?</a:t>
            </a:r>
          </a:p>
          <a:p>
            <a:pPr>
              <a:lnSpc>
                <a:spcPct val="115000"/>
              </a:lnSpc>
              <a:spcAft>
                <a:spcPts val="750"/>
              </a:spcAft>
            </a:pPr>
            <a:r>
              <a:rPr lang="en-US" dirty="0">
                <a:latin typeface="Calibri" panose="020F0502020204030204" pitchFamily="34" charset="0"/>
                <a:ea typeface="Calibri" panose="020F0502020204030204" pitchFamily="34" charset="0"/>
                <a:cs typeface="Times New Roman" panose="02020603050405020304" pitchFamily="18" charset="0"/>
              </a:rPr>
              <a:t>Thank them for sharing their opinion and now do the same thing for them, giving your own estimation of them.</a:t>
            </a:r>
          </a:p>
        </p:txBody>
      </p:sp>
    </p:spTree>
    <p:extLst>
      <p:ext uri="{BB962C8B-B14F-4D97-AF65-F5344CB8AC3E}">
        <p14:creationId xmlns:p14="http://schemas.microsoft.com/office/powerpoint/2010/main" val="363227214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217965"/>
            <a:ext cx="4637315" cy="4056495"/>
          </a:xfrm>
          <a:prstGeom prst="rect">
            <a:avLst/>
          </a:prstGeom>
        </p:spPr>
        <p:txBody>
          <a:bodyPr wrap="square">
            <a:spAutoFit/>
          </a:bodyPr>
          <a:lstStyle/>
          <a:p>
            <a:pPr>
              <a:lnSpc>
                <a:spcPct val="115000"/>
              </a:lnSpc>
              <a:spcAft>
                <a:spcPts val="750"/>
              </a:spcAft>
            </a:pPr>
            <a:r>
              <a:rPr lang="en-US" sz="2800" dirty="0" smtClean="0">
                <a:latin typeface="Calibri" panose="020F0502020204030204" pitchFamily="34" charset="0"/>
                <a:ea typeface="Calibri" panose="020F0502020204030204" pitchFamily="34" charset="0"/>
                <a:cs typeface="Times New Roman" panose="02020603050405020304" pitchFamily="18" charset="0"/>
              </a:rPr>
              <a:t>How do </a:t>
            </a:r>
            <a:r>
              <a:rPr lang="en-US" sz="2800" dirty="0">
                <a:latin typeface="Calibri" panose="020F0502020204030204" pitchFamily="34" charset="0"/>
                <a:ea typeface="Calibri" panose="020F0502020204030204" pitchFamily="34" charset="0"/>
                <a:cs typeface="Times New Roman" panose="02020603050405020304" pitchFamily="18" charset="0"/>
              </a:rPr>
              <a:t>our students handle the assumptions that others make of them? Even their teachers. How do our students feel in the context of international education? Are we even aware of how they might feel?</a:t>
            </a:r>
          </a:p>
        </p:txBody>
      </p:sp>
    </p:spTree>
    <p:extLst>
      <p:ext uri="{BB962C8B-B14F-4D97-AF65-F5344CB8AC3E}">
        <p14:creationId xmlns:p14="http://schemas.microsoft.com/office/powerpoint/2010/main" val="3150141920"/>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30513" y="464457"/>
            <a:ext cx="7634515" cy="4442948"/>
          </a:xfrm>
          <a:prstGeom prst="rect">
            <a:avLst/>
          </a:prstGeom>
        </p:spPr>
        <p:txBody>
          <a:bodyPr wrap="square">
            <a:spAutoFit/>
          </a:bodyPr>
          <a:lstStyle/>
          <a:p>
            <a:pPr>
              <a:lnSpc>
                <a:spcPct val="115000"/>
              </a:lnSpc>
              <a:spcAft>
                <a:spcPts val="1000"/>
              </a:spcAft>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The Guiding Principles of Cultural Proficiency as defined by Lindsey, Robins and Terrell (2009) in </a:t>
            </a: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Cultural Proficiency:  A Manual for School Leaders (3</a:t>
            </a:r>
            <a:r>
              <a:rPr lang="en-US" sz="2400" i="1" baseline="30000" dirty="0" smtClean="0">
                <a:effectLst/>
                <a:latin typeface="Calibri" panose="020F0502020204030204" pitchFamily="34" charset="0"/>
                <a:ea typeface="Calibri" panose="020F0502020204030204" pitchFamily="34" charset="0"/>
                <a:cs typeface="Times New Roman" panose="02020603050405020304" pitchFamily="18" charset="0"/>
              </a:rPr>
              <a:t>rd</a:t>
            </a: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 Edition) </a:t>
            </a: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states:</a:t>
            </a:r>
          </a:p>
          <a:p>
            <a:pPr marL="342900" marR="0" lvl="0" indent="-342900">
              <a:lnSpc>
                <a:spcPct val="115000"/>
              </a:lnSpc>
              <a:spcBef>
                <a:spcPts val="0"/>
              </a:spcBef>
              <a:spcAft>
                <a:spcPts val="0"/>
              </a:spcAft>
              <a:buFont typeface="Symbol" panose="05050102010706020507" pitchFamily="18" charset="2"/>
              <a:buChar char=""/>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Culture is a Predominant Force</a:t>
            </a:r>
          </a:p>
          <a:p>
            <a:pPr marL="342900" marR="0" lvl="0" indent="-342900">
              <a:lnSpc>
                <a:spcPct val="115000"/>
              </a:lnSpc>
              <a:spcBef>
                <a:spcPts val="0"/>
              </a:spcBef>
              <a:spcAft>
                <a:spcPts val="0"/>
              </a:spcAft>
              <a:buFont typeface="Symbol" panose="05050102010706020507" pitchFamily="18" charset="2"/>
              <a:buChar char=""/>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People Are Served in Varying Degrees by the Dominant Culture</a:t>
            </a:r>
          </a:p>
          <a:p>
            <a:pPr marL="342900" marR="0" lvl="0" indent="-342900">
              <a:lnSpc>
                <a:spcPct val="115000"/>
              </a:lnSpc>
              <a:spcBef>
                <a:spcPts val="0"/>
              </a:spcBef>
              <a:spcAft>
                <a:spcPts val="0"/>
              </a:spcAft>
              <a:buFont typeface="Symbol" panose="05050102010706020507" pitchFamily="18" charset="2"/>
              <a:buChar char=""/>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The Group Identity of Individuals Is as Important as Their Individual Identities</a:t>
            </a:r>
          </a:p>
          <a:p>
            <a:pPr marL="342900" marR="0" lvl="0" indent="-342900">
              <a:lnSpc>
                <a:spcPct val="115000"/>
              </a:lnSpc>
              <a:spcBef>
                <a:spcPts val="0"/>
              </a:spcBef>
              <a:spcAft>
                <a:spcPts val="0"/>
              </a:spcAft>
              <a:buFont typeface="Symbol" panose="05050102010706020507" pitchFamily="18" charset="2"/>
              <a:buChar char=""/>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Diversity Within Cultures Is Vast and Significant</a:t>
            </a:r>
          </a:p>
          <a:p>
            <a:pPr marL="342900" marR="0" lvl="0" indent="-342900">
              <a:lnSpc>
                <a:spcPct val="115000"/>
              </a:lnSpc>
              <a:spcBef>
                <a:spcPts val="0"/>
              </a:spcBef>
              <a:spcAft>
                <a:spcPts val="1000"/>
              </a:spcAft>
              <a:buFont typeface="Symbol" panose="05050102010706020507" pitchFamily="18" charset="2"/>
              <a:buChar char=""/>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Each Group Has Unique Cultural Needs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4669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2401" y="1016000"/>
            <a:ext cx="6633028" cy="3660105"/>
          </a:xfrm>
          <a:prstGeom prst="rect">
            <a:avLst/>
          </a:prstGeom>
        </p:spPr>
        <p:txBody>
          <a:bodyPr wrap="square">
            <a:spAutoFit/>
          </a:bodyPr>
          <a:lstStyle/>
          <a:p>
            <a:pPr>
              <a:lnSpc>
                <a:spcPct val="115000"/>
              </a:lnSpc>
              <a:spcAft>
                <a:spcPts val="1000"/>
              </a:spcAft>
            </a:pP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The International School must be very cautious in becoming almost too cavalier, self-confident and making assumptions about how international and culturally proficient it truly is.</a:t>
            </a:r>
          </a:p>
          <a:p>
            <a:pPr marL="342900" marR="0" lvl="0" indent="-342900">
              <a:lnSpc>
                <a:spcPct val="115000"/>
              </a:lnSpc>
              <a:spcBef>
                <a:spcPts val="0"/>
              </a:spcBef>
              <a:spcAft>
                <a:spcPts val="0"/>
              </a:spcAft>
              <a:buFont typeface="Symbol" panose="05050102010706020507" pitchFamily="18" charset="2"/>
              <a:buChar char=""/>
            </a:pP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Return to Self-Check Mode for the school</a:t>
            </a:r>
          </a:p>
          <a:p>
            <a:pPr marL="342900" marR="0" lvl="0" indent="-342900">
              <a:lnSpc>
                <a:spcPct val="115000"/>
              </a:lnSpc>
              <a:spcBef>
                <a:spcPts val="0"/>
              </a:spcBef>
              <a:spcAft>
                <a:spcPts val="1000"/>
              </a:spcAft>
              <a:buFont typeface="Symbol" panose="05050102010706020507" pitchFamily="18" charset="2"/>
              <a:buChar char=""/>
            </a:pP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The Privileged Strangers in a strange land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3850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9829" y="957943"/>
            <a:ext cx="5508171" cy="4043158"/>
          </a:xfrm>
          <a:prstGeom prst="rect">
            <a:avLst/>
          </a:prstGeom>
        </p:spPr>
        <p:txBody>
          <a:bodyPr wrap="square">
            <a:spAutoFit/>
          </a:bodyPr>
          <a:lstStyle/>
          <a:p>
            <a:pPr>
              <a:lnSpc>
                <a:spcPct val="115000"/>
              </a:lnSpc>
              <a:spcAft>
                <a:spcPts val="10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THE EQUITABLE SCHOOL CONTINUUM: PHYSICAL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ENVIRONMENT as adapted from Rose, Kolb &amp;Barra-</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Zumman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(1991). </a:t>
            </a:r>
            <a:r>
              <a:rPr lang="en-US" i="1" dirty="0" smtClean="0">
                <a:effectLst/>
                <a:latin typeface="Calibri" panose="020F0502020204030204" pitchFamily="34" charset="0"/>
                <a:ea typeface="Calibri" panose="020F0502020204030204" pitchFamily="34" charset="0"/>
                <a:cs typeface="Times New Roman" panose="02020603050405020304" pitchFamily="18" charset="0"/>
              </a:rPr>
              <a:t>The Equitable School Continuum</a:t>
            </a:r>
            <a:r>
              <a:rPr lang="en-US"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Times New Roman" panose="02020603050405020304" pitchFamily="18" charset="0"/>
              </a:rPr>
              <a:t>Physical environment is welcoming to all, displays a variety of peoples from all parts of humanity in both traditional and non-traditional roles and non-stereotyped ways, physical barriers for movement are removed</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Times New Roman" panose="02020603050405020304" pitchFamily="18" charset="0"/>
              </a:rPr>
              <a:t>Racial and ethnic groups portrayed are reflective of society beyond immediate community and attempts are made to counter negative stereotypes and images received from other places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6035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248147"/>
            <a:ext cx="4572000" cy="5268622"/>
          </a:xfrm>
          <a:prstGeom prst="rect">
            <a:avLst/>
          </a:prstGeom>
        </p:spPr>
        <p:txBody>
          <a:bodyPr>
            <a:spAutoFit/>
          </a:bodyPr>
          <a:lstStyle/>
          <a:p>
            <a:pPr>
              <a:lnSpc>
                <a:spcPct val="115000"/>
              </a:lnSpc>
              <a:spcAft>
                <a:spcPts val="10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THE EQUITABLE INTERNATIONAL SCHOOL CONTINUUM: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CURRICULUM </a:t>
            </a:r>
            <a:r>
              <a:rPr lang="en-US" sz="1600" dirty="0">
                <a:latin typeface="Calibri" panose="020F0502020204030204" pitchFamily="34" charset="0"/>
                <a:ea typeface="Calibri" panose="020F0502020204030204" pitchFamily="34" charset="0"/>
                <a:cs typeface="Times New Roman" panose="02020603050405020304" pitchFamily="18" charset="0"/>
              </a:rPr>
              <a:t>as adapted from Rose, Kolb &amp;Barra-</a:t>
            </a:r>
            <a:r>
              <a:rPr lang="en-US" sz="1600" dirty="0" err="1">
                <a:latin typeface="Calibri" panose="020F0502020204030204" pitchFamily="34" charset="0"/>
                <a:ea typeface="Calibri" panose="020F0502020204030204" pitchFamily="34" charset="0"/>
                <a:cs typeface="Times New Roman" panose="02020603050405020304" pitchFamily="18" charset="0"/>
              </a:rPr>
              <a:t>Zumman</a:t>
            </a:r>
            <a:r>
              <a:rPr lang="en-US" sz="1600" dirty="0">
                <a:latin typeface="Calibri" panose="020F0502020204030204" pitchFamily="34" charset="0"/>
                <a:ea typeface="Calibri" panose="020F0502020204030204" pitchFamily="34" charset="0"/>
                <a:cs typeface="Times New Roman" panose="02020603050405020304" pitchFamily="18" charset="0"/>
              </a:rPr>
              <a:t> (1991). </a:t>
            </a:r>
            <a:r>
              <a:rPr lang="en-US" sz="1600" i="1" dirty="0">
                <a:latin typeface="Calibri" panose="020F0502020204030204" pitchFamily="34" charset="0"/>
                <a:ea typeface="Calibri" panose="020F0502020204030204" pitchFamily="34" charset="0"/>
                <a:cs typeface="Times New Roman" panose="02020603050405020304" pitchFamily="18" charset="0"/>
              </a:rPr>
              <a:t>The Equitable School Continuum</a:t>
            </a:r>
            <a:r>
              <a:rPr lang="en-US" sz="1600"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Times New Roman" panose="02020603050405020304" pitchFamily="18" charset="0"/>
              </a:rPr>
              <a:t> The curriculum is open to all students who may pursue a variety of options, including honors courses, without hindrances based on perceptions or stereotypes</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Times New Roman" panose="02020603050405020304" pitchFamily="18" charset="0"/>
              </a:rPr>
              <a:t>The school’s curriculum itself fully integrates multiple perspectives and also includes key opportunities for the expatriate student to better understand the heritage and contributions of his or her host country of residence across every subject of the curriculum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4290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088872"/>
            <a:ext cx="4572000" cy="5587171"/>
          </a:xfrm>
          <a:prstGeom prst="rect">
            <a:avLst/>
          </a:prstGeom>
        </p:spPr>
        <p:txBody>
          <a:bodyPr>
            <a:spAutoFit/>
          </a:bodyPr>
          <a:lstStyle/>
          <a:p>
            <a:pPr>
              <a:lnSpc>
                <a:spcPct val="115000"/>
              </a:lnSpc>
              <a:spcAft>
                <a:spcPts val="10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THE EQUITABLE INTERNATIONAL SCHOOL CONTINUUM: ROLE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MODELS </a:t>
            </a:r>
            <a:r>
              <a:rPr lang="en-US" sz="1600" dirty="0">
                <a:latin typeface="Calibri" panose="020F0502020204030204" pitchFamily="34" charset="0"/>
                <a:ea typeface="Calibri" panose="020F0502020204030204" pitchFamily="34" charset="0"/>
                <a:cs typeface="Times New Roman" panose="02020603050405020304" pitchFamily="18" charset="0"/>
              </a:rPr>
              <a:t>as adapted from Rose, Kolb &amp;Barra-</a:t>
            </a:r>
            <a:r>
              <a:rPr lang="en-US" sz="1600" dirty="0" err="1">
                <a:latin typeface="Calibri" panose="020F0502020204030204" pitchFamily="34" charset="0"/>
                <a:ea typeface="Calibri" panose="020F0502020204030204" pitchFamily="34" charset="0"/>
                <a:cs typeface="Times New Roman" panose="02020603050405020304" pitchFamily="18" charset="0"/>
              </a:rPr>
              <a:t>Zumman</a:t>
            </a:r>
            <a:r>
              <a:rPr lang="en-US" sz="1600" dirty="0">
                <a:latin typeface="Calibri" panose="020F0502020204030204" pitchFamily="34" charset="0"/>
                <a:ea typeface="Calibri" panose="020F0502020204030204" pitchFamily="34" charset="0"/>
                <a:cs typeface="Times New Roman" panose="02020603050405020304" pitchFamily="18" charset="0"/>
              </a:rPr>
              <a:t> (1991). </a:t>
            </a:r>
            <a:r>
              <a:rPr lang="en-US" sz="1600" i="1" dirty="0">
                <a:latin typeface="Calibri" panose="020F0502020204030204" pitchFamily="34" charset="0"/>
                <a:ea typeface="Calibri" panose="020F0502020204030204" pitchFamily="34" charset="0"/>
                <a:cs typeface="Times New Roman" panose="02020603050405020304" pitchFamily="18" charset="0"/>
              </a:rPr>
              <a:t>The Equitable School Continuum</a:t>
            </a:r>
            <a:r>
              <a:rPr lang="en-US" sz="1600"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Times New Roman" panose="02020603050405020304" pitchFamily="18" charset="0"/>
              </a:rPr>
              <a:t>Students at an international school see a more accurate and  realistic view of the  world’s actual composition with a wide variety of role models of African, European, Hispanic and Asian descent working and contributing to the school community as permanent professional employees, administrators and frequent visitors.  </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dirty="0" smtClean="0">
                <a:effectLst/>
                <a:latin typeface="Calibri" panose="020F0502020204030204" pitchFamily="34" charset="0"/>
                <a:ea typeface="Calibri" panose="020F0502020204030204" pitchFamily="34" charset="0"/>
                <a:cs typeface="Times New Roman" panose="02020603050405020304" pitchFamily="18" charset="0"/>
              </a:rPr>
              <a:t>School policy and hiring practices promote and guarantee this diversity of role models from different racial and ethnic backgrounds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0740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TotalTime>
  <Words>978</Words>
  <Application>Microsoft Office PowerPoint</Application>
  <PresentationFormat>On-screen Show (4:3)</PresentationFormat>
  <Paragraphs>67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CULTURAL PROFICIENCY MODEL FOR INTERNATIONAL SCHOOLS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CULTURAL PROFICIENCY CONTINUUM BY LINSEY, ET.AL</vt:lpstr>
      <vt:lpstr>Cultural Proficiency Continuum</vt:lpstr>
      <vt:lpstr>Cultural Proficiency Continuum</vt:lpstr>
      <vt:lpstr>Cultural Proficiency Continuum</vt:lpstr>
      <vt:lpstr>CHALLENGE TO INTERNATIONAL EDUCATION LEADERS</vt:lpstr>
      <vt:lpstr>PowerPoint Presentation</vt:lpstr>
      <vt:lpstr>Citations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PROFICIENCY MODEL FOR INTERNATIONAL SCHOOLS</dc:title>
  <dc:creator>Sebastien</dc:creator>
  <cp:lastModifiedBy>AIE Doha 2012</cp:lastModifiedBy>
  <cp:revision>13</cp:revision>
  <dcterms:created xsi:type="dcterms:W3CDTF">2012-10-19T03:43:36Z</dcterms:created>
  <dcterms:modified xsi:type="dcterms:W3CDTF">2012-10-21T13:24:42Z</dcterms:modified>
</cp:coreProperties>
</file>