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8"/>
  </p:handout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8" r:id="rId14"/>
    <p:sldId id="276" r:id="rId15"/>
    <p:sldId id="277" r:id="rId16"/>
    <p:sldId id="260" r:id="rId17"/>
  </p:sldIdLst>
  <p:sldSz cx="9144000" cy="6858000" type="screen4x3"/>
  <p:notesSz cx="6669088" cy="9926638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077F"/>
    <a:srgbClr val="2B07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1C452-087C-46F6-9E1A-0FC0634485F3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7A130-D914-411F-AEA5-931EA202B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473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BDB8-A4C6-E045-96B1-ABDEDCEDFCD9}" type="datetimeFigureOut">
              <a:rPr lang="nl-NL" smtClean="0"/>
              <a:pPr/>
              <a:t>10-11-2014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CCF4-B6D4-B643-A5E9-1165CBB7B62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1638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BDB8-A4C6-E045-96B1-ABDEDCEDFCD9}" type="datetimeFigureOut">
              <a:rPr lang="nl-NL" smtClean="0"/>
              <a:pPr/>
              <a:t>10-11-2014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CCF4-B6D4-B643-A5E9-1165CBB7B62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085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BDB8-A4C6-E045-96B1-ABDEDCEDFCD9}" type="datetimeFigureOut">
              <a:rPr lang="nl-NL" smtClean="0"/>
              <a:pPr/>
              <a:t>10-11-2014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CCF4-B6D4-B643-A5E9-1165CBB7B62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322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BDB8-A4C6-E045-96B1-ABDEDCEDFCD9}" type="datetimeFigureOut">
              <a:rPr lang="nl-NL" smtClean="0"/>
              <a:pPr/>
              <a:t>10-11-2014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CCF4-B6D4-B643-A5E9-1165CBB7B62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9773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BDB8-A4C6-E045-96B1-ABDEDCEDFCD9}" type="datetimeFigureOut">
              <a:rPr lang="nl-NL" smtClean="0"/>
              <a:pPr/>
              <a:t>10-11-2014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CCF4-B6D4-B643-A5E9-1165CBB7B62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289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BDB8-A4C6-E045-96B1-ABDEDCEDFCD9}" type="datetimeFigureOut">
              <a:rPr lang="nl-NL" smtClean="0"/>
              <a:pPr/>
              <a:t>10-11-2014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CCF4-B6D4-B643-A5E9-1165CBB7B62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371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BDB8-A4C6-E045-96B1-ABDEDCEDFCD9}" type="datetimeFigureOut">
              <a:rPr lang="nl-NL" smtClean="0"/>
              <a:pPr/>
              <a:t>10-11-2014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CCF4-B6D4-B643-A5E9-1165CBB7B62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4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BDB8-A4C6-E045-96B1-ABDEDCEDFCD9}" type="datetimeFigureOut">
              <a:rPr lang="nl-NL" smtClean="0"/>
              <a:pPr/>
              <a:t>10-11-2014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CCF4-B6D4-B643-A5E9-1165CBB7B62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768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BDB8-A4C6-E045-96B1-ABDEDCEDFCD9}" type="datetimeFigureOut">
              <a:rPr lang="nl-NL" smtClean="0"/>
              <a:pPr/>
              <a:t>10-11-2014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CCF4-B6D4-B643-A5E9-1165CBB7B62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419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BDB8-A4C6-E045-96B1-ABDEDCEDFCD9}" type="datetimeFigureOut">
              <a:rPr lang="nl-NL" smtClean="0"/>
              <a:pPr/>
              <a:t>10-11-2014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CCF4-B6D4-B643-A5E9-1165CBB7B62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495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BDB8-A4C6-E045-96B1-ABDEDCEDFCD9}" type="datetimeFigureOut">
              <a:rPr lang="nl-NL" smtClean="0"/>
              <a:pPr/>
              <a:t>10-11-2014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CCF4-B6D4-B643-A5E9-1165CBB7B62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682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2BDB8-A4C6-E045-96B1-ABDEDCEDFCD9}" type="datetimeFigureOut">
              <a:rPr lang="nl-NL" smtClean="0"/>
              <a:pPr/>
              <a:t>10-11-2014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8CCF4-B6D4-B643-A5E9-1165CBB7B62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607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eps.eu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peter.elting@stenden.com" TargetMode="External"/><Relationship Id="rId4" Type="http://schemas.openxmlformats.org/officeDocument/2006/relationships/hyperlink" Target="mailto:Info@iteps.e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ackground_ITEPS_int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451660" y="5141580"/>
            <a:ext cx="4050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32077F"/>
                </a:solidFill>
                <a:latin typeface="Arial"/>
                <a:cs typeface="Arial"/>
              </a:rPr>
              <a:t>Peter Elting </a:t>
            </a:r>
            <a:endParaRPr lang="en-GB" sz="1400" dirty="0">
              <a:solidFill>
                <a:srgbClr val="3207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52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ackground_ITEPS_gener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51464" y="669157"/>
            <a:ext cx="57557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i="1" dirty="0" err="1" smtClean="0">
                <a:solidFill>
                  <a:schemeClr val="bg1"/>
                </a:solidFill>
                <a:latin typeface="Arial"/>
                <a:cs typeface="Arial"/>
              </a:rPr>
              <a:t>ITEps</a:t>
            </a:r>
            <a:r>
              <a:rPr lang="nl-NL" sz="3200" b="1" i="1" dirty="0" smtClean="0">
                <a:solidFill>
                  <a:schemeClr val="bg1"/>
                </a:solidFill>
                <a:latin typeface="Arial"/>
                <a:cs typeface="Arial"/>
              </a:rPr>
              <a:t>- </a:t>
            </a:r>
            <a:r>
              <a:rPr lang="nl-NL" sz="3200" b="1" i="1" dirty="0" err="1" smtClean="0">
                <a:solidFill>
                  <a:schemeClr val="bg1"/>
                </a:solidFill>
                <a:latin typeface="Arial"/>
                <a:cs typeface="Arial"/>
              </a:rPr>
              <a:t>Staff</a:t>
            </a:r>
            <a:endParaRPr lang="nl-NL" sz="3200" b="1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051464" y="1951892"/>
            <a:ext cx="68528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9288">
              <a:buClr>
                <a:srgbClr val="000000"/>
              </a:buClr>
              <a:buSzPct val="100000"/>
              <a:buFont typeface="ArialMT" charset="0"/>
              <a:buChar char="•"/>
            </a:pPr>
            <a:r>
              <a:rPr lang="en-GB" sz="2000" dirty="0" smtClean="0"/>
              <a:t> </a:t>
            </a:r>
            <a:r>
              <a:rPr lang="en-US" sz="24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English C1-level (minimum), after 3 years C2-level + native speakers</a:t>
            </a:r>
            <a:endParaRPr lang="en-US" sz="24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649288">
              <a:buClr>
                <a:srgbClr val="32077F"/>
              </a:buClr>
              <a:buSzPct val="100000"/>
              <a:buFont typeface="ArialMT" charset="0"/>
              <a:buChar char="•"/>
            </a:pPr>
            <a:r>
              <a:rPr lang="en-US" sz="24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(virtual) Guest lecturers</a:t>
            </a:r>
            <a:endParaRPr lang="en-US" sz="24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649288">
              <a:buClr>
                <a:srgbClr val="32077F"/>
              </a:buClr>
              <a:buSzPct val="100000"/>
              <a:buFont typeface="ArialMT" charset="0"/>
              <a:buChar char="•"/>
            </a:pPr>
            <a:r>
              <a:rPr lang="en-US" sz="24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International mindedness</a:t>
            </a:r>
            <a:endParaRPr lang="en-US" sz="24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649288">
              <a:buClr>
                <a:srgbClr val="32077F"/>
              </a:buClr>
              <a:buSzPct val="100000"/>
              <a:buFont typeface="ArialMT" charset="0"/>
              <a:buChar char="•"/>
            </a:pPr>
            <a:r>
              <a:rPr lang="en-US" sz="24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Experience in international schools</a:t>
            </a:r>
            <a:endParaRPr lang="en-US" sz="24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649288">
              <a:buClr>
                <a:srgbClr val="32077F"/>
              </a:buClr>
              <a:buSzPct val="100000"/>
              <a:buFont typeface="ArialMT" charset="0"/>
              <a:buChar char="•"/>
            </a:pPr>
            <a:r>
              <a:rPr lang="en-US" sz="24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(virtual) Exchange </a:t>
            </a:r>
            <a:endParaRPr lang="en-US" sz="24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649288">
              <a:buClr>
                <a:srgbClr val="32077F"/>
              </a:buClr>
              <a:buSzPct val="100000"/>
              <a:buFont typeface="ArialMT" charset="0"/>
              <a:buChar char="•"/>
            </a:pPr>
            <a:r>
              <a:rPr lang="en-US" sz="24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Study coach</a:t>
            </a:r>
            <a:endParaRPr lang="en-GB" sz="2400" dirty="0" smtClean="0">
              <a:solidFill>
                <a:srgbClr val="32077F"/>
              </a:solidFill>
              <a:latin typeface="Arial" pitchFamily="34" charset="0"/>
              <a:cs typeface="Arial" pitchFamily="34" charset="0"/>
            </a:endParaRPr>
          </a:p>
          <a:p>
            <a:endParaRPr lang="nl-NL" sz="2400" dirty="0">
              <a:solidFill>
                <a:srgbClr val="3207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401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ackground_ITEPS_gener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51464" y="669157"/>
            <a:ext cx="57557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i="1" dirty="0" err="1" smtClean="0">
                <a:solidFill>
                  <a:schemeClr val="bg1"/>
                </a:solidFill>
                <a:latin typeface="Arial"/>
                <a:cs typeface="Arial"/>
              </a:rPr>
              <a:t>ITEps</a:t>
            </a:r>
            <a:r>
              <a:rPr lang="nl-NL" sz="3200" b="1" i="1" dirty="0" smtClean="0">
                <a:solidFill>
                  <a:schemeClr val="bg1"/>
                </a:solidFill>
                <a:latin typeface="Arial"/>
                <a:cs typeface="Arial"/>
              </a:rPr>
              <a:t>- </a:t>
            </a:r>
            <a:r>
              <a:rPr lang="en-GB" sz="3200" b="1" i="1" dirty="0" smtClean="0">
                <a:solidFill>
                  <a:schemeClr val="bg1"/>
                </a:solidFill>
                <a:latin typeface="Arial"/>
                <a:cs typeface="Arial"/>
              </a:rPr>
              <a:t>students</a:t>
            </a:r>
            <a:endParaRPr lang="en-GB" sz="3200" b="1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051464" y="1881554"/>
            <a:ext cx="575575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9288">
              <a:buClr>
                <a:srgbClr val="32077F"/>
              </a:buClr>
              <a:buSzPct val="100000"/>
              <a:buFont typeface="ArialMT" charset="0"/>
              <a:buChar char="•"/>
            </a:pPr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Admission requirements: </a:t>
            </a:r>
            <a:b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- minimum:  advanced level = level 4 EQF </a:t>
            </a:r>
            <a:b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- English B2</a:t>
            </a:r>
            <a:endParaRPr lang="en-US" sz="20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649288">
              <a:buClr>
                <a:srgbClr val="32077F"/>
              </a:buClr>
              <a:buSzPct val="100000"/>
              <a:buFont typeface="ArialMT" charset="0"/>
              <a:buChar char="•"/>
            </a:pPr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Excursions</a:t>
            </a:r>
            <a:endParaRPr lang="en-US" sz="20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649288">
              <a:buClr>
                <a:srgbClr val="32077F"/>
              </a:buClr>
              <a:buSzPct val="100000"/>
              <a:buFont typeface="ArialMT" charset="0"/>
              <a:buChar char="•"/>
            </a:pPr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Traineeship and subject abroad</a:t>
            </a:r>
            <a:endParaRPr lang="en-US" sz="20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649288">
              <a:buClr>
                <a:srgbClr val="32077F"/>
              </a:buClr>
              <a:buSzPct val="100000"/>
              <a:buFont typeface="ArialMT" charset="0"/>
              <a:buChar char="•"/>
            </a:pPr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English C1, after one year, before graduation C2-level </a:t>
            </a:r>
            <a:endParaRPr lang="en-US" sz="20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>
              <a:buFont typeface="Arial" pitchFamily="34" charset="0"/>
              <a:buChar char="•"/>
            </a:pPr>
            <a:endParaRPr lang="en-GB" sz="2000" dirty="0" smtClean="0">
              <a:solidFill>
                <a:srgbClr val="32077F"/>
              </a:solidFill>
              <a:latin typeface="Arial" pitchFamily="34" charset="0"/>
              <a:cs typeface="Arial" pitchFamily="34" charset="0"/>
            </a:endParaRPr>
          </a:p>
          <a:p>
            <a:endParaRPr lang="nl-NL" sz="2400" dirty="0">
              <a:solidFill>
                <a:srgbClr val="32077F"/>
              </a:solidFill>
              <a:latin typeface="Arial"/>
              <a:cs typeface="Arial"/>
            </a:endParaRPr>
          </a:p>
        </p:txBody>
      </p:sp>
      <p:pic>
        <p:nvPicPr>
          <p:cNvPr id="7" name="Afbeelding 6" descr="2012_09_21_Stenden - Opening ITEPS-group.l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387" y="4046950"/>
            <a:ext cx="3867206" cy="257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1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ackground_ITEPS_gener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51464" y="669157"/>
            <a:ext cx="7712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i="1" dirty="0" err="1" smtClean="0">
                <a:solidFill>
                  <a:schemeClr val="bg1"/>
                </a:solidFill>
                <a:latin typeface="Arial"/>
                <a:cs typeface="Arial"/>
              </a:rPr>
              <a:t>ITEps</a:t>
            </a:r>
            <a:r>
              <a:rPr lang="nl-NL" sz="3200" b="1" i="1" dirty="0" smtClean="0">
                <a:solidFill>
                  <a:schemeClr val="bg1"/>
                </a:solidFill>
                <a:latin typeface="Arial"/>
                <a:cs typeface="Arial"/>
              </a:rPr>
              <a:t>- </a:t>
            </a:r>
            <a:r>
              <a:rPr lang="en-GB" sz="3200" b="1" i="1" dirty="0" smtClean="0">
                <a:solidFill>
                  <a:schemeClr val="bg1"/>
                </a:solidFill>
                <a:latin typeface="Arial"/>
                <a:cs typeface="Arial"/>
              </a:rPr>
              <a:t>concrete example preparing student teachers (1/2) </a:t>
            </a:r>
            <a:endParaRPr lang="en-GB" sz="3200" b="1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051464" y="2157688"/>
            <a:ext cx="720401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  <a:t>Subject: Democratic Citizenship, Year 1 students</a:t>
            </a:r>
          </a:p>
          <a:p>
            <a:pPr marL="457200" indent="-457200"/>
            <a:endParaRPr lang="en-GB" sz="2000" dirty="0" smtClean="0">
              <a:solidFill>
                <a:srgbClr val="32077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  <a:t>- Three guest teachers from Moroccan schools invited</a:t>
            </a:r>
          </a:p>
          <a:p>
            <a:pPr marL="457200" indent="-457200"/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  <a:t>- One lecture about the Islam and especially class dilemmas</a:t>
            </a:r>
          </a:p>
          <a:p>
            <a:pPr marL="457200" indent="-457200"/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  <a:t>- Assignment about class dilemmas </a:t>
            </a:r>
          </a:p>
          <a:p>
            <a:pPr marL="457200" indent="-457200"/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  <a:t>- Teaching practice: Islamic art (Stanford materials), The Silk Road </a:t>
            </a:r>
          </a:p>
          <a:p>
            <a:pPr marL="457200" indent="-457200"/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  <a:t>- Feedback by the two teachers in a meeting</a:t>
            </a:r>
          </a:p>
          <a:p>
            <a:pPr marL="457200" indent="-457200"/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  <a:t>- Assignment about class dilemmas in a Chinese school</a:t>
            </a:r>
          </a:p>
          <a:p>
            <a:pPr marL="457200" indent="-457200"/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  <a:t>- Feedback by teachers from a Chinese school</a:t>
            </a:r>
          </a:p>
          <a:p>
            <a:pPr marL="457200" indent="-457200">
              <a:buFontTx/>
              <a:buChar char="-"/>
            </a:pPr>
            <a:endParaRPr lang="en-GB" sz="2000" dirty="0" smtClean="0">
              <a:solidFill>
                <a:srgbClr val="32077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The Kolb Cycle - made up of four stages (see text description below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7998" y="5473491"/>
            <a:ext cx="1414432" cy="1083694"/>
          </a:xfrm>
          <a:prstGeom prst="rect">
            <a:avLst/>
          </a:prstGeom>
          <a:noFill/>
        </p:spPr>
      </p:pic>
      <p:pic>
        <p:nvPicPr>
          <p:cNvPr id="5124" name="Picture 4" descr="http://alanaholt.files.wordpress.com/2013/03/social-constructivism-pn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7417" y="5496287"/>
            <a:ext cx="1511251" cy="10608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401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ackground_ITEPS_gener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51464" y="669157"/>
            <a:ext cx="7712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i="1" dirty="0" err="1" smtClean="0">
                <a:solidFill>
                  <a:schemeClr val="bg1"/>
                </a:solidFill>
                <a:latin typeface="Arial"/>
                <a:cs typeface="Arial"/>
              </a:rPr>
              <a:t>ITEps</a:t>
            </a:r>
            <a:r>
              <a:rPr lang="nl-NL" sz="3200" b="1" i="1" dirty="0" smtClean="0">
                <a:solidFill>
                  <a:schemeClr val="bg1"/>
                </a:solidFill>
                <a:latin typeface="Arial"/>
                <a:cs typeface="Arial"/>
              </a:rPr>
              <a:t>- </a:t>
            </a:r>
            <a:r>
              <a:rPr lang="en-GB" sz="3200" b="1" i="1" dirty="0" smtClean="0">
                <a:solidFill>
                  <a:schemeClr val="bg1"/>
                </a:solidFill>
                <a:latin typeface="Arial"/>
                <a:cs typeface="Arial"/>
              </a:rPr>
              <a:t>concrete example preparing student teachers (2/2) </a:t>
            </a:r>
            <a:endParaRPr lang="en-GB" sz="3200" b="1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051464" y="2157688"/>
            <a:ext cx="77129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  <a:t>Year 3 student, teaching practice, Research and Academic working methods</a:t>
            </a:r>
          </a:p>
          <a:p>
            <a:pPr marL="457200" indent="-457200"/>
            <a:endParaRPr lang="en-GB" sz="2000" dirty="0" smtClean="0">
              <a:solidFill>
                <a:srgbClr val="32077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  <a:t>Year 3 TP in International School Amman, Jordan</a:t>
            </a:r>
          </a:p>
          <a:p>
            <a:pPr marL="457200" indent="-457200">
              <a:buFontTx/>
              <a:buChar char="-"/>
            </a:pPr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  <a:t>Assignment: research on the collection in the libraries of the school : How visible is the intercultural competence </a:t>
            </a:r>
          </a:p>
        </p:txBody>
      </p:sp>
      <p:pic>
        <p:nvPicPr>
          <p:cNvPr id="4098" name="Picture 2" descr="http://lcdejong.com/images/hofstede-cultural-differenc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1464" y="5116358"/>
            <a:ext cx="1501955" cy="1422464"/>
          </a:xfrm>
          <a:prstGeom prst="rect">
            <a:avLst/>
          </a:prstGeom>
          <a:noFill/>
        </p:spPr>
      </p:pic>
      <p:pic>
        <p:nvPicPr>
          <p:cNvPr id="4100" name="Picture 4" descr="https://moniviestin.jyu.fi/ohjelmat/hum/viesti/en/ics/56/2008-01-17.2479068393/image_previ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3328" y="5116358"/>
            <a:ext cx="2050643" cy="153798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82883" y="5454012"/>
            <a:ext cx="1285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+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06401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ackground_ITEPS_gener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51464" y="669157"/>
            <a:ext cx="7143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i="1" dirty="0" err="1" smtClean="0">
                <a:solidFill>
                  <a:schemeClr val="bg1"/>
                </a:solidFill>
                <a:latin typeface="Arial"/>
                <a:cs typeface="Arial"/>
              </a:rPr>
              <a:t>ITEps</a:t>
            </a:r>
            <a:r>
              <a:rPr lang="nl-NL" sz="3200" b="1" i="1" dirty="0" smtClean="0">
                <a:solidFill>
                  <a:schemeClr val="bg1"/>
                </a:solidFill>
                <a:latin typeface="Arial"/>
                <a:cs typeface="Arial"/>
              </a:rPr>
              <a:t>- </a:t>
            </a:r>
            <a:r>
              <a:rPr lang="en-GB" sz="3200" b="1" i="1" dirty="0" smtClean="0">
                <a:solidFill>
                  <a:schemeClr val="bg1"/>
                </a:solidFill>
                <a:latin typeface="Arial"/>
                <a:cs typeface="Arial"/>
              </a:rPr>
              <a:t>challenges / developments </a:t>
            </a:r>
            <a:endParaRPr lang="en-GB" sz="3200" b="1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051464" y="2044460"/>
            <a:ext cx="62637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2313" indent="-722313" defTabSz="649288">
              <a:buClr>
                <a:srgbClr val="32077F"/>
              </a:buClr>
              <a:buSzPct val="100000"/>
              <a:buFont typeface="ArialMT" charset="0"/>
              <a:buChar char="•"/>
            </a:pPr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 programme</a:t>
            </a:r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&lt;- -&gt; national regulations</a:t>
            </a:r>
            <a:b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endParaRPr lang="en-US" sz="2000" dirty="0" smtClean="0">
              <a:solidFill>
                <a:srgbClr val="32077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722313" indent="-722313" defTabSz="649288">
              <a:buClr>
                <a:srgbClr val="32077F"/>
              </a:buClr>
              <a:buSzPct val="100000"/>
              <a:buFont typeface="ArialMT" charset="0"/>
              <a:buChar char="•"/>
            </a:pPr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Changing laws</a:t>
            </a:r>
            <a:b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endParaRPr lang="en-US" sz="2000" dirty="0" smtClean="0">
              <a:solidFill>
                <a:srgbClr val="32077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722313" indent="-722313" defTabSz="649288">
              <a:buClr>
                <a:srgbClr val="32077F"/>
              </a:buClr>
              <a:buSzPct val="100000"/>
              <a:buFont typeface="ArialMT" charset="0"/>
              <a:buChar char="•"/>
            </a:pPr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Deep or broad</a:t>
            </a:r>
            <a:b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endParaRPr lang="en-US" sz="2000" dirty="0" smtClean="0">
              <a:solidFill>
                <a:srgbClr val="32077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722313" indent="-722313" defTabSz="649288">
              <a:buClr>
                <a:srgbClr val="32077F"/>
              </a:buClr>
              <a:buSzPct val="100000"/>
              <a:buFont typeface="ArialMT" charset="0"/>
              <a:buChar char="•"/>
            </a:pPr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Implication accreditation different countries</a:t>
            </a:r>
            <a:b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endParaRPr lang="en-US" sz="2000" dirty="0" smtClean="0">
              <a:solidFill>
                <a:srgbClr val="32077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722313" indent="-722313" defTabSz="649288">
              <a:buClr>
                <a:srgbClr val="32077F"/>
              </a:buClr>
              <a:buSzPct val="100000"/>
              <a:buFont typeface="ArialMT" charset="0"/>
              <a:buChar char="•"/>
            </a:pPr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ea typeface="Helvetica" charset="0"/>
                <a:cs typeface="Arial" pitchFamily="34" charset="0"/>
                <a:sym typeface="Arial" pitchFamily="34" charset="0"/>
              </a:rPr>
              <a:t>Intercultural competency, assessment</a:t>
            </a:r>
            <a:br>
              <a:rPr lang="en-GB" sz="2000" dirty="0" smtClean="0">
                <a:solidFill>
                  <a:srgbClr val="32077F"/>
                </a:solidFill>
                <a:latin typeface="Arial" pitchFamily="34" charset="0"/>
                <a:ea typeface="Helvetica" charset="0"/>
                <a:cs typeface="Arial" pitchFamily="34" charset="0"/>
                <a:sym typeface="Arial" pitchFamily="34" charset="0"/>
              </a:rPr>
            </a:br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ea typeface="Helvetica" charset="0"/>
                <a:cs typeface="Arial" pitchFamily="34" charset="0"/>
                <a:sym typeface="Arial" pitchFamily="34" charset="0"/>
              </a:rPr>
              <a:t>(next conference of the consortium in May)</a:t>
            </a:r>
            <a:br>
              <a:rPr lang="en-GB" sz="2000" dirty="0" smtClean="0">
                <a:solidFill>
                  <a:srgbClr val="32077F"/>
                </a:solidFill>
                <a:latin typeface="Arial" pitchFamily="34" charset="0"/>
                <a:ea typeface="Helvetica" charset="0"/>
                <a:cs typeface="Arial" pitchFamily="34" charset="0"/>
                <a:sym typeface="Arial" pitchFamily="34" charset="0"/>
              </a:rPr>
            </a:br>
            <a:endParaRPr lang="en-GB" sz="2000" dirty="0" smtClean="0">
              <a:solidFill>
                <a:srgbClr val="32077F"/>
              </a:solidFill>
              <a:latin typeface="Arial" pitchFamily="34" charset="0"/>
              <a:ea typeface="Helvetica" charset="0"/>
              <a:cs typeface="Arial" pitchFamily="34" charset="0"/>
              <a:sym typeface="Arial" pitchFamily="34" charset="0"/>
            </a:endParaRPr>
          </a:p>
          <a:p>
            <a:pPr marL="722313" indent="-722313" defTabSz="649288">
              <a:buClr>
                <a:srgbClr val="32077F"/>
              </a:buClr>
              <a:buSzPct val="100000"/>
              <a:buFont typeface="ArialMT" charset="0"/>
              <a:buChar char="•"/>
            </a:pPr>
            <a:r>
              <a:rPr lang="en-GB" sz="2000" dirty="0" err="1" smtClean="0">
                <a:solidFill>
                  <a:srgbClr val="32077F"/>
                </a:solidFill>
                <a:latin typeface="Arial" pitchFamily="34" charset="0"/>
                <a:ea typeface="Helvetica" charset="0"/>
                <a:cs typeface="Arial" pitchFamily="34" charset="0"/>
                <a:sym typeface="Arial" pitchFamily="34" charset="0"/>
              </a:rPr>
              <a:t>ITEls</a:t>
            </a:r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ea typeface="Helvetica" charset="0"/>
                <a:cs typeface="Arial" pitchFamily="34" charset="0"/>
                <a:sym typeface="Arial" pitchFamily="34" charset="0"/>
              </a:rPr>
              <a:t/>
            </a:r>
            <a:br>
              <a:rPr lang="en-GB" sz="2000" dirty="0" smtClean="0">
                <a:solidFill>
                  <a:srgbClr val="32077F"/>
                </a:solidFill>
                <a:latin typeface="Arial" pitchFamily="34" charset="0"/>
                <a:ea typeface="Helvetica" charset="0"/>
                <a:cs typeface="Arial" pitchFamily="34" charset="0"/>
                <a:sym typeface="Arial" pitchFamily="34" charset="0"/>
              </a:rPr>
            </a:br>
            <a:endParaRPr lang="en-GB" sz="2000" dirty="0" smtClean="0">
              <a:solidFill>
                <a:srgbClr val="32077F"/>
              </a:solidFill>
              <a:latin typeface="Arial" pitchFamily="34" charset="0"/>
              <a:ea typeface="Helvetica" charset="0"/>
              <a:cs typeface="Arial" pitchFamily="34" charset="0"/>
              <a:sym typeface="Arial" pitchFamily="34" charset="0"/>
            </a:endParaRPr>
          </a:p>
          <a:p>
            <a:pPr marL="722313" indent="-722313" defTabSz="649288">
              <a:buClr>
                <a:srgbClr val="32077F"/>
              </a:buClr>
              <a:buSzPct val="100000"/>
              <a:buFont typeface="ArialMT" charset="0"/>
              <a:buChar char="•"/>
            </a:pPr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Joint master</a:t>
            </a:r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endParaRPr lang="en-US" sz="2000" dirty="0" smtClean="0">
              <a:solidFill>
                <a:srgbClr val="32077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457200" indent="-457200"/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401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ackground_ITEPS_gener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51464" y="669157"/>
            <a:ext cx="57557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i="1" dirty="0" err="1" smtClean="0">
                <a:solidFill>
                  <a:schemeClr val="bg1"/>
                </a:solidFill>
                <a:latin typeface="Arial"/>
                <a:cs typeface="Arial"/>
              </a:rPr>
              <a:t>ITEps</a:t>
            </a:r>
            <a:r>
              <a:rPr lang="nl-NL" sz="3200" b="1" i="1" dirty="0" smtClean="0">
                <a:solidFill>
                  <a:schemeClr val="bg1"/>
                </a:solidFill>
                <a:latin typeface="Arial"/>
                <a:cs typeface="Arial"/>
              </a:rPr>
              <a:t>- </a:t>
            </a:r>
            <a:r>
              <a:rPr lang="en-GB" sz="3200" b="1" i="1" dirty="0" smtClean="0">
                <a:solidFill>
                  <a:schemeClr val="bg1"/>
                </a:solidFill>
                <a:latin typeface="Arial"/>
                <a:cs typeface="Arial"/>
              </a:rPr>
              <a:t>requests</a:t>
            </a:r>
            <a:endParaRPr lang="en-GB" sz="3200" b="1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051464" y="2157688"/>
            <a:ext cx="62637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  <a:t>- Teaching practice and Classroom Experience</a:t>
            </a:r>
            <a:b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  <a:t>- Guest Lecturers (virtual)</a:t>
            </a:r>
            <a:b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  <a:t>- Students’ Project work</a:t>
            </a:r>
            <a:b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</a:br>
            <a:endParaRPr lang="en-GB" sz="2000" dirty="0" smtClean="0">
              <a:solidFill>
                <a:srgbClr val="32077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  <a:t>Acquisition of students for </a:t>
            </a:r>
            <a:r>
              <a:rPr lang="en-GB" sz="2000" dirty="0" err="1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  <a:t>ITEps</a:t>
            </a:r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</a:br>
            <a:endParaRPr lang="en-GB" sz="2000" dirty="0" smtClean="0">
              <a:solidFill>
                <a:srgbClr val="32077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  <a:t>To fill in the questionnaire about the competencies of the ‘ideal’ international teacher</a:t>
            </a:r>
          </a:p>
        </p:txBody>
      </p:sp>
    </p:spTree>
    <p:extLst>
      <p:ext uri="{BB962C8B-B14F-4D97-AF65-F5344CB8AC3E}">
        <p14:creationId xmlns:p14="http://schemas.microsoft.com/office/powerpoint/2010/main" val="206401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Background_ITEPS_OUTRO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051464" y="669157"/>
            <a:ext cx="7807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i="1" dirty="0" smtClean="0">
                <a:solidFill>
                  <a:schemeClr val="bg1"/>
                </a:solidFill>
                <a:latin typeface="Arial"/>
                <a:cs typeface="Arial"/>
              </a:rPr>
              <a:t>Th</a:t>
            </a:r>
            <a:r>
              <a:rPr lang="en-GB" sz="3200" b="1" i="1" dirty="0" err="1" smtClean="0">
                <a:solidFill>
                  <a:schemeClr val="bg1"/>
                </a:solidFill>
                <a:latin typeface="Arial"/>
                <a:cs typeface="Arial"/>
              </a:rPr>
              <a:t>ank</a:t>
            </a:r>
            <a:r>
              <a:rPr lang="nl-NL" sz="32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3200" b="1" i="1" dirty="0" smtClean="0">
                <a:solidFill>
                  <a:schemeClr val="bg1"/>
                </a:solidFill>
                <a:latin typeface="Arial"/>
                <a:cs typeface="Arial"/>
              </a:rPr>
              <a:t>you/ Discussion</a:t>
            </a:r>
            <a:r>
              <a:rPr lang="nl-NL" sz="3200" b="1" i="1" dirty="0" smtClean="0">
                <a:solidFill>
                  <a:schemeClr val="bg1"/>
                </a:solidFill>
                <a:latin typeface="Arial"/>
                <a:cs typeface="Arial"/>
              </a:rPr>
              <a:t> / </a:t>
            </a:r>
            <a:r>
              <a:rPr lang="en-GB" sz="3200" b="1" i="1" dirty="0" smtClean="0">
                <a:solidFill>
                  <a:schemeClr val="bg1"/>
                </a:solidFill>
                <a:latin typeface="Arial"/>
                <a:cs typeface="Arial"/>
              </a:rPr>
              <a:t>Questions</a:t>
            </a:r>
            <a:r>
              <a:rPr lang="nl-NL" sz="3200" b="1" i="1" dirty="0" smtClean="0">
                <a:solidFill>
                  <a:schemeClr val="bg1"/>
                </a:solidFill>
                <a:latin typeface="Arial"/>
                <a:cs typeface="Arial"/>
              </a:rPr>
              <a:t> / Questionnaire</a:t>
            </a:r>
            <a:r>
              <a:rPr lang="en-GB" sz="32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n-GB" sz="3200" b="1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051464" y="2157688"/>
            <a:ext cx="62637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en-GB" sz="2000" dirty="0" smtClean="0">
              <a:solidFill>
                <a:srgbClr val="32077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hlinkClick r:id="rId3"/>
              </a:rPr>
              <a:t>www.iteps.eu</a:t>
            </a:r>
            <a:endParaRPr lang="en-GB" sz="2000" dirty="0" smtClean="0">
              <a:solidFill>
                <a:srgbClr val="32077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GB" sz="2000" dirty="0" smtClean="0">
              <a:solidFill>
                <a:srgbClr val="32077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hlinkClick r:id="rId4"/>
              </a:rPr>
              <a:t>Info@iteps.eu</a:t>
            </a:r>
            <a:endParaRPr lang="en-GB" sz="2000" dirty="0" smtClean="0">
              <a:solidFill>
                <a:srgbClr val="32077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GB" sz="2000" dirty="0" smtClean="0">
              <a:solidFill>
                <a:srgbClr val="32077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hlinkClick r:id="rId5"/>
              </a:rPr>
              <a:t>peter.elting@stenden.com</a:t>
            </a:r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</a:br>
            <a:endParaRPr lang="en-GB" sz="2000" dirty="0" smtClean="0">
              <a:solidFill>
                <a:srgbClr val="32077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/>
            <a:endParaRPr lang="en-GB" sz="2000" dirty="0" smtClean="0">
              <a:solidFill>
                <a:srgbClr val="32077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51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ackground_ITEPS_gener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51464" y="669157"/>
            <a:ext cx="57557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i="1" dirty="0" err="1" smtClean="0">
                <a:solidFill>
                  <a:schemeClr val="bg1"/>
                </a:solidFill>
                <a:latin typeface="Arial"/>
                <a:cs typeface="Arial"/>
              </a:rPr>
              <a:t>ITEps</a:t>
            </a:r>
            <a:endParaRPr lang="nl-NL" sz="3200" b="1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577197" y="2157688"/>
            <a:ext cx="63702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32077F"/>
                </a:solidFill>
                <a:latin typeface="Arial"/>
                <a:cs typeface="Arial"/>
              </a:rPr>
              <a:t>Why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32077F"/>
                </a:solidFill>
                <a:latin typeface="Arial"/>
                <a:cs typeface="Arial"/>
              </a:rPr>
              <a:t>Who / Advisory board and friends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32077F"/>
                </a:solidFill>
                <a:latin typeface="Arial"/>
                <a:cs typeface="Arial"/>
              </a:rPr>
              <a:t>Short History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err="1" smtClean="0">
                <a:solidFill>
                  <a:srgbClr val="32077F"/>
                </a:solidFill>
                <a:latin typeface="Arial"/>
                <a:cs typeface="Arial"/>
              </a:rPr>
              <a:t>ITEps</a:t>
            </a:r>
            <a:r>
              <a:rPr lang="en-GB" sz="2400" dirty="0" smtClean="0">
                <a:solidFill>
                  <a:srgbClr val="32077F"/>
                </a:solidFill>
                <a:latin typeface="Arial"/>
                <a:cs typeface="Arial"/>
              </a:rPr>
              <a:t> programme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32077F"/>
                </a:solidFill>
                <a:latin typeface="Arial"/>
                <a:cs typeface="Arial"/>
              </a:rPr>
              <a:t>Staff and students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32077F"/>
                </a:solidFill>
                <a:latin typeface="Arial"/>
                <a:cs typeface="Arial"/>
              </a:rPr>
              <a:t>Concrete example preparing student teachers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32077F"/>
                </a:solidFill>
                <a:latin typeface="Arial"/>
                <a:cs typeface="Arial"/>
              </a:rPr>
              <a:t>Challenges / request and discussion</a:t>
            </a:r>
          </a:p>
          <a:p>
            <a:endParaRPr lang="nl-NL" sz="2400" dirty="0">
              <a:solidFill>
                <a:srgbClr val="3207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77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ackground_ITEPS_gener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51464" y="669157"/>
            <a:ext cx="57557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err="1" smtClean="0">
                <a:solidFill>
                  <a:schemeClr val="bg1"/>
                </a:solidFill>
                <a:latin typeface="Arial"/>
                <a:cs typeface="Arial"/>
              </a:rPr>
              <a:t>ITEps</a:t>
            </a:r>
            <a:r>
              <a:rPr lang="en-GB" sz="3200" b="1" i="1" dirty="0" smtClean="0">
                <a:solidFill>
                  <a:schemeClr val="bg1"/>
                </a:solidFill>
                <a:latin typeface="Arial"/>
                <a:cs typeface="Arial"/>
              </a:rPr>
              <a:t>-Why</a:t>
            </a:r>
            <a:endParaRPr lang="en-GB" sz="3200" b="1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260673" y="2461846"/>
            <a:ext cx="70040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  <a:t>TE rooted in history and culture of the countries</a:t>
            </a:r>
            <a:br>
              <a:rPr lang="en-GB" sz="24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</a:br>
            <a:endParaRPr lang="en-GB" sz="2400" dirty="0" smtClean="0">
              <a:solidFill>
                <a:srgbClr val="32077F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  <a:t>Globalizing world, working abroad</a:t>
            </a:r>
            <a:br>
              <a:rPr lang="en-GB" sz="24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</a:br>
            <a:endParaRPr lang="en-GB" sz="2400" dirty="0" smtClean="0">
              <a:solidFill>
                <a:srgbClr val="32077F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err="1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  <a:t>ITEps</a:t>
            </a:r>
            <a:r>
              <a:rPr lang="en-GB" sz="24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  International education</a:t>
            </a:r>
            <a:endParaRPr lang="en-US" sz="2400" dirty="0" smtClean="0">
              <a:solidFill>
                <a:srgbClr val="32077F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400" dirty="0" smtClean="0">
                <a:solidFill>
                  <a:srgbClr val="32077F"/>
                </a:solidFill>
                <a:latin typeface="Arial"/>
                <a:cs typeface="Arial"/>
              </a:rPr>
              <a:t> </a:t>
            </a:r>
            <a:endParaRPr lang="nl-NL" sz="2400" dirty="0">
              <a:solidFill>
                <a:srgbClr val="3207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448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ackground_ITEPS_gener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51464" y="669157"/>
            <a:ext cx="57557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i="1" dirty="0" err="1" smtClean="0">
                <a:solidFill>
                  <a:schemeClr val="bg1"/>
                </a:solidFill>
                <a:latin typeface="Arial"/>
                <a:cs typeface="Arial"/>
              </a:rPr>
              <a:t>ITEps</a:t>
            </a:r>
            <a:r>
              <a:rPr lang="nl-NL" sz="3200" b="1" i="1" dirty="0" smtClean="0">
                <a:solidFill>
                  <a:schemeClr val="bg1"/>
                </a:solidFill>
                <a:latin typeface="Arial"/>
                <a:cs typeface="Arial"/>
              </a:rPr>
              <a:t>- </a:t>
            </a:r>
            <a:r>
              <a:rPr lang="nl-NL" sz="3200" b="1" i="1" dirty="0" err="1" smtClean="0">
                <a:solidFill>
                  <a:schemeClr val="bg1"/>
                </a:solidFill>
                <a:latin typeface="Arial"/>
                <a:cs typeface="Arial"/>
              </a:rPr>
              <a:t>Who</a:t>
            </a:r>
            <a:endParaRPr lang="nl-NL" sz="3200" b="1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025591" y="1779687"/>
            <a:ext cx="44876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9288">
              <a:buClr>
                <a:srgbClr val="32077F"/>
              </a:buClr>
              <a:buSzPct val="100000"/>
              <a:buFont typeface="ArialMT" charset="0"/>
              <a:buChar char="•"/>
            </a:pPr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University College Zealand, Denmark</a:t>
            </a:r>
            <a:endParaRPr lang="en-US" sz="20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649288">
              <a:buClr>
                <a:srgbClr val="32077F"/>
              </a:buClr>
              <a:buSzPct val="100000"/>
              <a:buFont typeface="ArialMT" charset="0"/>
              <a:buChar char="•"/>
            </a:pPr>
            <a:r>
              <a:rPr lang="en-US" sz="2000" dirty="0" err="1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Buskerud</a:t>
            </a:r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University College, Norway</a:t>
            </a:r>
            <a:endParaRPr lang="en-US" sz="20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649288">
              <a:buClr>
                <a:srgbClr val="32077F"/>
              </a:buClr>
              <a:buSzPct val="100000"/>
              <a:buFont typeface="ArialMT" charset="0"/>
              <a:buChar char="•"/>
            </a:pPr>
            <a:r>
              <a:rPr lang="en-US" sz="2000" dirty="0" err="1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Stenden</a:t>
            </a:r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, The Netherlands</a:t>
            </a:r>
            <a:endParaRPr lang="en-US" sz="20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649288">
              <a:buClr>
                <a:srgbClr val="32077F"/>
              </a:buClr>
              <a:buSzPct val="100000"/>
              <a:buFont typeface="ArialMT" charset="0"/>
              <a:buChar char="•"/>
            </a:pPr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NHL, The Netherlands (per 1/1/2015) </a:t>
            </a:r>
          </a:p>
          <a:p>
            <a:pPr defTabSz="649288">
              <a:buClr>
                <a:srgbClr val="32077F"/>
              </a:buClr>
              <a:buSzPct val="100000"/>
            </a:pPr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In the coming years also: </a:t>
            </a:r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ea typeface="Helvetica" charset="0"/>
                <a:cs typeface="Arial" pitchFamily="34" charset="0"/>
                <a:sym typeface="Arial" pitchFamily="34" charset="0"/>
              </a:rPr>
              <a:t>Universities from UK, Germany, South Europe, India and South Africa (associated partners / partners)</a:t>
            </a:r>
            <a:endParaRPr lang="en-US" sz="20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649288"/>
            <a:endParaRPr lang="en-US" sz="2000" dirty="0" smtClean="0">
              <a:solidFill>
                <a:srgbClr val="32077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649288"/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Unfortunately not:</a:t>
            </a:r>
            <a:endParaRPr lang="en-US" sz="20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649288">
              <a:buClr>
                <a:srgbClr val="32077F"/>
              </a:buClr>
              <a:buSzPct val="100000"/>
              <a:buFont typeface="ArialMT" charset="0"/>
              <a:buChar char="•"/>
            </a:pPr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Charles University, Czech Republic</a:t>
            </a:r>
            <a:endParaRPr lang="en-US" sz="20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649288">
              <a:buClr>
                <a:srgbClr val="32077F"/>
              </a:buClr>
              <a:buSzPct val="100000"/>
              <a:buFont typeface="ArialMT" charset="0"/>
              <a:buChar char="•"/>
            </a:pPr>
            <a:r>
              <a:rPr lang="en-US" sz="2000" dirty="0" err="1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Anadolu</a:t>
            </a:r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University, Turkey</a:t>
            </a:r>
            <a:endParaRPr lang="en-US" sz="20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649288">
              <a:buClr>
                <a:srgbClr val="32077F"/>
              </a:buClr>
              <a:buSzPct val="100000"/>
              <a:buFont typeface="ArialMT" charset="0"/>
              <a:buChar char="•"/>
            </a:pPr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Linnaeus University, Sweden (in 2015 associated partner)</a:t>
            </a:r>
            <a:endParaRPr lang="en-GB" sz="2000" dirty="0" smtClean="0">
              <a:solidFill>
                <a:srgbClr val="32077F"/>
              </a:solidFill>
              <a:latin typeface="Arial" pitchFamily="34" charset="0"/>
              <a:cs typeface="Arial" pitchFamily="34" charset="0"/>
            </a:endParaRPr>
          </a:p>
          <a:p>
            <a:endParaRPr lang="nl-NL" sz="2400" dirty="0">
              <a:solidFill>
                <a:srgbClr val="32077F"/>
              </a:solidFill>
              <a:latin typeface="Arial"/>
              <a:cs typeface="Arial"/>
            </a:endParaRPr>
          </a:p>
        </p:txBody>
      </p:sp>
      <p:pic>
        <p:nvPicPr>
          <p:cNvPr id="2052" name="Picture 4" descr="http://www.geographicguide.net/europe/maps-europe/maps/europe-ma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3281" y="2157687"/>
            <a:ext cx="3470819" cy="3108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401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ackground_ITEPS_gener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783"/>
            <a:ext cx="9144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51464" y="669157"/>
            <a:ext cx="746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i="1" dirty="0" err="1" smtClean="0">
                <a:solidFill>
                  <a:schemeClr val="bg1"/>
                </a:solidFill>
                <a:latin typeface="Arial"/>
                <a:cs typeface="Arial"/>
              </a:rPr>
              <a:t>ITEps</a:t>
            </a:r>
            <a:r>
              <a:rPr lang="nl-NL" sz="3200" b="1" i="1" dirty="0" smtClean="0">
                <a:solidFill>
                  <a:schemeClr val="bg1"/>
                </a:solidFill>
                <a:latin typeface="Arial"/>
                <a:cs typeface="Arial"/>
              </a:rPr>
              <a:t>- </a:t>
            </a:r>
            <a:r>
              <a:rPr lang="en-GB" sz="3200" b="1" i="1" dirty="0" err="1" smtClean="0">
                <a:solidFill>
                  <a:schemeClr val="bg1"/>
                </a:solidFill>
                <a:latin typeface="Arial"/>
                <a:cs typeface="Arial"/>
              </a:rPr>
              <a:t>Avisory</a:t>
            </a:r>
            <a:r>
              <a:rPr lang="nl-NL" sz="3200" b="1" i="1" dirty="0" smtClean="0">
                <a:solidFill>
                  <a:schemeClr val="bg1"/>
                </a:solidFill>
                <a:latin typeface="Arial"/>
                <a:cs typeface="Arial"/>
              </a:rPr>
              <a:t> Board and </a:t>
            </a:r>
            <a:r>
              <a:rPr lang="nl-NL" sz="3200" b="1" i="1" dirty="0" err="1" smtClean="0">
                <a:solidFill>
                  <a:schemeClr val="bg1"/>
                </a:solidFill>
                <a:latin typeface="Arial"/>
                <a:cs typeface="Arial"/>
              </a:rPr>
              <a:t>Friends</a:t>
            </a:r>
            <a:endParaRPr lang="nl-NL" sz="32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870439" y="1849912"/>
            <a:ext cx="47654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9288"/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Advisory Board</a:t>
            </a:r>
            <a:endParaRPr lang="en-US" sz="20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649288">
              <a:buClr>
                <a:srgbClr val="32077F"/>
              </a:buClr>
              <a:buSzPct val="100000"/>
              <a:buFont typeface="ArialMT" charset="0"/>
              <a:buChar char="•"/>
            </a:pPr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Prof. Jeff Thompson, Chairman </a:t>
            </a:r>
          </a:p>
          <a:p>
            <a:pPr defTabSz="649288">
              <a:buClr>
                <a:srgbClr val="32077F"/>
              </a:buClr>
              <a:buSzPct val="100000"/>
              <a:buFont typeface="ArialMT" charset="0"/>
              <a:buChar char="•"/>
            </a:pPr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Mary Hayden, Bath University</a:t>
            </a:r>
            <a:endParaRPr lang="en-US" sz="20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649288">
              <a:buClr>
                <a:srgbClr val="32077F"/>
              </a:buClr>
              <a:buSzPct val="100000"/>
              <a:buFont typeface="ArialMT" charset="0"/>
              <a:buChar char="•"/>
            </a:pPr>
            <a:r>
              <a:rPr lang="en-US" sz="2000" dirty="0" err="1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Henk</a:t>
            </a:r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van </a:t>
            </a:r>
            <a:r>
              <a:rPr lang="en-US" sz="2000" dirty="0" err="1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Hout</a:t>
            </a:r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, Shell</a:t>
            </a:r>
            <a:endParaRPr lang="en-US" sz="20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649288">
              <a:buClr>
                <a:srgbClr val="32077F"/>
              </a:buClr>
              <a:buSzPct val="100000"/>
              <a:buFont typeface="ArialMT" charset="0"/>
              <a:buChar char="•"/>
            </a:pPr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Graham Reeves</a:t>
            </a:r>
            <a:endParaRPr lang="en-US" sz="20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649288">
              <a:buClr>
                <a:srgbClr val="32077F"/>
              </a:buClr>
              <a:buSzPct val="100000"/>
              <a:buFont typeface="ArialMT" charset="0"/>
              <a:buChar char="•"/>
            </a:pPr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Theresa Forbes</a:t>
            </a:r>
            <a:endParaRPr lang="en-US" sz="20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649288">
              <a:buClr>
                <a:srgbClr val="32077F"/>
              </a:buClr>
              <a:buSzPct val="100000"/>
              <a:buFont typeface="ArialMT" charset="0"/>
              <a:buChar char="•"/>
            </a:pPr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Hans Peter Jensen, Joint Research Centre EU</a:t>
            </a:r>
            <a:endParaRPr lang="en-US" sz="20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649288">
              <a:buClr>
                <a:srgbClr val="32077F"/>
              </a:buClr>
              <a:buSzPct val="100000"/>
              <a:buFont typeface="ArialMT" charset="0"/>
              <a:buChar char="•"/>
            </a:pPr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Per B. Christiansen, Culture Director Denmark  </a:t>
            </a:r>
          </a:p>
          <a:p>
            <a:pPr defTabSz="649288">
              <a:buClr>
                <a:srgbClr val="32077F"/>
              </a:buClr>
              <a:buSzPct val="100000"/>
              <a:buFont typeface="ArialMT" charset="0"/>
              <a:buChar char="•"/>
            </a:pPr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ea typeface="Helvetica" charset="0"/>
                <a:cs typeface="Arial" pitchFamily="34" charset="0"/>
                <a:sym typeface="Arial" pitchFamily="34" charset="0"/>
              </a:rPr>
              <a:t>Probably Colin Bell director </a:t>
            </a:r>
            <a:r>
              <a:rPr lang="en-US" sz="2000" dirty="0" err="1" smtClean="0">
                <a:solidFill>
                  <a:srgbClr val="32077F"/>
                </a:solidFill>
                <a:latin typeface="Arial" pitchFamily="34" charset="0"/>
                <a:ea typeface="Helvetica" charset="0"/>
                <a:cs typeface="Arial" pitchFamily="34" charset="0"/>
                <a:sym typeface="Arial" pitchFamily="34" charset="0"/>
              </a:rPr>
              <a:t>Cobis</a:t>
            </a:r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ea typeface="Helvetica" charset="0"/>
                <a:cs typeface="Arial" pitchFamily="34" charset="0"/>
                <a:sym typeface="Arial" pitchFamily="34" charset="0"/>
              </a:rPr>
              <a:t> and </a:t>
            </a:r>
            <a:r>
              <a:rPr lang="en-US" sz="2000" dirty="0" err="1" smtClean="0">
                <a:solidFill>
                  <a:srgbClr val="32077F"/>
                </a:solidFill>
                <a:latin typeface="Arial" pitchFamily="34" charset="0"/>
                <a:ea typeface="Helvetica" charset="0"/>
                <a:cs typeface="Arial" pitchFamily="34" charset="0"/>
                <a:sym typeface="Arial" pitchFamily="34" charset="0"/>
              </a:rPr>
              <a:t>Sjur</a:t>
            </a:r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ea typeface="Helvetica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000" dirty="0" err="1" smtClean="0">
                <a:solidFill>
                  <a:srgbClr val="32077F"/>
                </a:solidFill>
                <a:latin typeface="Arial" pitchFamily="34" charset="0"/>
                <a:ea typeface="Helvetica" charset="0"/>
                <a:cs typeface="Arial" pitchFamily="34" charset="0"/>
                <a:sym typeface="Arial" pitchFamily="34" charset="0"/>
              </a:rPr>
              <a:t>Bergan</a:t>
            </a:r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ea typeface="Helvetica" charset="0"/>
                <a:cs typeface="Arial" pitchFamily="34" charset="0"/>
                <a:sym typeface="Arial" pitchFamily="34" charset="0"/>
              </a:rPr>
              <a:t> (head education department </a:t>
            </a:r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ea typeface="Helvetica" charset="0"/>
                <a:cs typeface="Arial" pitchFamily="34" charset="0"/>
                <a:sym typeface="Arial" pitchFamily="34" charset="0"/>
              </a:rPr>
              <a:t>EU)</a:t>
            </a:r>
            <a:endParaRPr lang="en-US" sz="20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>
              <a:buFont typeface="Arial" pitchFamily="34" charset="0"/>
              <a:buChar char="•"/>
            </a:pPr>
            <a:endParaRPr lang="en-GB" sz="2000" dirty="0" smtClean="0">
              <a:solidFill>
                <a:srgbClr val="32077F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2000" dirty="0" smtClean="0">
              <a:solidFill>
                <a:srgbClr val="32077F"/>
              </a:solidFill>
              <a:latin typeface="Arial" pitchFamily="34" charset="0"/>
              <a:cs typeface="Arial" pitchFamily="34" charset="0"/>
            </a:endParaRPr>
          </a:p>
          <a:p>
            <a:endParaRPr lang="nl-NL" sz="2400" dirty="0">
              <a:solidFill>
                <a:srgbClr val="32077F"/>
              </a:solidFill>
              <a:latin typeface="Arial"/>
              <a:cs typeface="Arial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635869" y="1849911"/>
            <a:ext cx="334400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9288"/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Friends and supporters</a:t>
            </a:r>
            <a:endParaRPr lang="en-US" sz="20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649288"/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- from the profession</a:t>
            </a:r>
            <a:endParaRPr lang="en-US" sz="20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649288"/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- Bath University </a:t>
            </a:r>
            <a:b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- Fieldwork</a:t>
            </a:r>
            <a:endParaRPr lang="en-US" sz="20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649288"/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- Tic</a:t>
            </a:r>
            <a:endParaRPr lang="en-US" sz="20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649288">
              <a:buFontTx/>
              <a:buChar char="-"/>
            </a:pPr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000" dirty="0" err="1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ISCresearch</a:t>
            </a:r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- ECIS</a:t>
            </a:r>
            <a:b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- SNOB</a:t>
            </a:r>
          </a:p>
          <a:p>
            <a:pPr defTabSz="649288">
              <a:buFontTx/>
              <a:buChar char="-"/>
            </a:pPr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000" dirty="0" err="1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Cobis</a:t>
            </a:r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- IB-organization</a:t>
            </a:r>
            <a:endParaRPr lang="en-US" sz="20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649288"/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- ..............................</a:t>
            </a:r>
            <a:b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en-US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- ..............................</a:t>
            </a:r>
            <a:endParaRPr lang="en-US" sz="20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>
              <a:buFont typeface="Arial" pitchFamily="34" charset="0"/>
              <a:buChar char="•"/>
            </a:pPr>
            <a:endParaRPr lang="en-GB" sz="2000" dirty="0" smtClean="0">
              <a:solidFill>
                <a:srgbClr val="32077F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2000" dirty="0" smtClean="0">
              <a:solidFill>
                <a:srgbClr val="32077F"/>
              </a:solidFill>
              <a:latin typeface="Arial" pitchFamily="34" charset="0"/>
              <a:cs typeface="Arial" pitchFamily="34" charset="0"/>
            </a:endParaRPr>
          </a:p>
          <a:p>
            <a:endParaRPr lang="nl-NL" sz="2400" dirty="0">
              <a:solidFill>
                <a:srgbClr val="3207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401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ackground_ITEPS_gener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51464" y="669157"/>
            <a:ext cx="57557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i="1" dirty="0" err="1" smtClean="0">
                <a:solidFill>
                  <a:schemeClr val="bg1"/>
                </a:solidFill>
                <a:latin typeface="Arial"/>
                <a:cs typeface="Arial"/>
              </a:rPr>
              <a:t>ITEps</a:t>
            </a:r>
            <a:r>
              <a:rPr lang="nl-NL" sz="3200" b="1" i="1" dirty="0" smtClean="0">
                <a:solidFill>
                  <a:schemeClr val="bg1"/>
                </a:solidFill>
                <a:latin typeface="Arial"/>
                <a:cs typeface="Arial"/>
              </a:rPr>
              <a:t>- Short </a:t>
            </a:r>
            <a:r>
              <a:rPr lang="nl-NL" sz="3200" b="1" i="1" dirty="0" err="1" smtClean="0">
                <a:solidFill>
                  <a:schemeClr val="bg1"/>
                </a:solidFill>
                <a:latin typeface="Arial"/>
                <a:cs typeface="Arial"/>
              </a:rPr>
              <a:t>History</a:t>
            </a:r>
            <a:endParaRPr lang="nl-NL" sz="3200" b="1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297650" y="1925515"/>
            <a:ext cx="661542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  <a:t>2007-2009: Erasmus multilateral project 6 countries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  <a:t>2009-2012 Accreditation + implementation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  <a:t>1 September 2012 start in Denmark (pilot in 2011-2012)  and the Netherlands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  <a:t>21 September 2012 Official opening</a:t>
            </a:r>
          </a:p>
          <a:p>
            <a:endParaRPr lang="nl-NL" sz="2400" dirty="0">
              <a:solidFill>
                <a:srgbClr val="32077F"/>
              </a:solidFill>
              <a:latin typeface="Arial"/>
              <a:cs typeface="Arial"/>
            </a:endParaRPr>
          </a:p>
        </p:txBody>
      </p:sp>
      <p:pic>
        <p:nvPicPr>
          <p:cNvPr id="8" name="Afbeelding 7" descr="2012_09_21_Stenden - Opening ITEPS-confetti-l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607" y="3926063"/>
            <a:ext cx="3613638" cy="240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1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ackground_ITEPS_gener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51464" y="669157"/>
            <a:ext cx="57557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i="1" dirty="0" err="1" smtClean="0">
                <a:solidFill>
                  <a:schemeClr val="bg1"/>
                </a:solidFill>
                <a:latin typeface="Arial"/>
                <a:cs typeface="Arial"/>
              </a:rPr>
              <a:t>ITEps</a:t>
            </a:r>
            <a:r>
              <a:rPr lang="nl-NL" sz="3200" b="1" i="1" dirty="0" smtClean="0">
                <a:solidFill>
                  <a:schemeClr val="bg1"/>
                </a:solidFill>
                <a:latin typeface="Arial"/>
                <a:cs typeface="Arial"/>
              </a:rPr>
              <a:t>- </a:t>
            </a:r>
            <a:r>
              <a:rPr lang="nl-NL" sz="3200" b="1" i="1" dirty="0" err="1" smtClean="0">
                <a:solidFill>
                  <a:schemeClr val="bg1"/>
                </a:solidFill>
                <a:latin typeface="Arial"/>
                <a:cs typeface="Arial"/>
              </a:rPr>
              <a:t>competencies</a:t>
            </a:r>
            <a:endParaRPr lang="nl-NL" sz="3200" b="1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051464" y="2157688"/>
            <a:ext cx="575575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  <a:t>Standard teacher competencies: interpersonal, pedagogical, subject knowledge and methodological, organisational, collaboration with colleagues and working environment, reflection and development</a:t>
            </a:r>
            <a:b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</a:br>
            <a:endParaRPr lang="en-GB" sz="2000" dirty="0" smtClean="0">
              <a:solidFill>
                <a:srgbClr val="32077F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  <a:t>Intercultural competency  </a:t>
            </a:r>
            <a:b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  <a:t>- awareness of own cultural identity</a:t>
            </a:r>
            <a:b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  <a:t>- knows about international and global issues</a:t>
            </a:r>
            <a:b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  <a:t>- communicate with others</a:t>
            </a:r>
            <a:b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  <a:t>- internationally minded</a:t>
            </a:r>
            <a:b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  <a:t>- aware and act appropriate in response to diversity </a:t>
            </a:r>
          </a:p>
          <a:p>
            <a:endParaRPr lang="nl-NL" sz="2400" dirty="0">
              <a:solidFill>
                <a:srgbClr val="3207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401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ackground_ITEPS_gener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51464" y="669157"/>
            <a:ext cx="7213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i="1" dirty="0" err="1" smtClean="0">
                <a:solidFill>
                  <a:schemeClr val="bg1"/>
                </a:solidFill>
                <a:latin typeface="Arial"/>
                <a:cs typeface="Arial"/>
              </a:rPr>
              <a:t>ITEps</a:t>
            </a:r>
            <a:r>
              <a:rPr lang="nl-NL" sz="3200" b="1" i="1" dirty="0" smtClean="0">
                <a:solidFill>
                  <a:schemeClr val="bg1"/>
                </a:solidFill>
                <a:latin typeface="Arial"/>
                <a:cs typeface="Arial"/>
              </a:rPr>
              <a:t>- </a:t>
            </a:r>
            <a:r>
              <a:rPr lang="nl-NL" sz="3200" b="1" i="1" dirty="0" err="1" smtClean="0">
                <a:solidFill>
                  <a:schemeClr val="bg1"/>
                </a:solidFill>
                <a:latin typeface="Arial"/>
                <a:cs typeface="Arial"/>
              </a:rPr>
              <a:t>structure</a:t>
            </a:r>
            <a:r>
              <a:rPr lang="nl-NL" sz="3200" b="1" i="1" dirty="0" smtClean="0">
                <a:solidFill>
                  <a:schemeClr val="bg1"/>
                </a:solidFill>
                <a:latin typeface="Arial"/>
                <a:cs typeface="Arial"/>
              </a:rPr>
              <a:t> of the </a:t>
            </a:r>
            <a:r>
              <a:rPr lang="nl-NL" sz="3200" b="1" i="1" dirty="0" err="1" smtClean="0">
                <a:solidFill>
                  <a:schemeClr val="bg1"/>
                </a:solidFill>
                <a:latin typeface="Arial"/>
                <a:cs typeface="Arial"/>
              </a:rPr>
              <a:t>programme</a:t>
            </a:r>
            <a:r>
              <a:rPr lang="nl-NL" sz="32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nl-NL" sz="3200" b="1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29793" y="1846053"/>
          <a:ext cx="4534245" cy="4301893"/>
        </p:xfrm>
        <a:graphic>
          <a:graphicData uri="http://schemas.openxmlformats.org/drawingml/2006/table">
            <a:tbl>
              <a:tblPr/>
              <a:tblGrid>
                <a:gridCol w="1152690"/>
                <a:gridCol w="1138687"/>
                <a:gridCol w="1130060"/>
                <a:gridCol w="1112808"/>
              </a:tblGrid>
              <a:tr h="2778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800" dirty="0" err="1">
                          <a:latin typeface="Calibri"/>
                          <a:ea typeface="Calibri"/>
                          <a:cs typeface="Times New Roman"/>
                        </a:rPr>
                        <a:t>Year</a:t>
                      </a:r>
                      <a:r>
                        <a:rPr lang="nl-NL" sz="1800" dirty="0">
                          <a:latin typeface="Calibri"/>
                          <a:ea typeface="Calibri"/>
                          <a:cs typeface="Times New Roman"/>
                        </a:rPr>
                        <a:t> 1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800" dirty="0" err="1">
                          <a:latin typeface="Calibri"/>
                          <a:ea typeface="Calibri"/>
                          <a:cs typeface="Times New Roman"/>
                        </a:rPr>
                        <a:t>Year</a:t>
                      </a:r>
                      <a:r>
                        <a:rPr lang="nl-NL" sz="1800" dirty="0">
                          <a:latin typeface="Calibri"/>
                          <a:ea typeface="Calibri"/>
                          <a:cs typeface="Times New Roman"/>
                        </a:rPr>
                        <a:t> 2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800">
                          <a:latin typeface="Calibri"/>
                          <a:ea typeface="Calibri"/>
                          <a:cs typeface="Times New Roman"/>
                        </a:rPr>
                        <a:t>Year 3</a:t>
                      </a: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800">
                          <a:latin typeface="Calibri"/>
                          <a:ea typeface="Calibri"/>
                          <a:cs typeface="Times New Roman"/>
                        </a:rPr>
                        <a:t>Year 4</a:t>
                      </a: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79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English 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as 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second 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language   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30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ec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Subject  A/B/C*</a:t>
                      </a:r>
                      <a:b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30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ec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Subject 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A/B/C 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b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30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ec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Subject 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A/B/C 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b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30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ec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38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i="1" dirty="0" smtClean="0">
                          <a:latin typeface="Calibri"/>
                          <a:ea typeface="Calibri"/>
                          <a:cs typeface="Times New Roman"/>
                        </a:rPr>
                        <a:t>Educ</a:t>
                      </a:r>
                      <a:r>
                        <a:rPr lang="en-US" sz="1200" i="1" dirty="0">
                          <a:latin typeface="Calibri"/>
                          <a:ea typeface="Calibri"/>
                          <a:cs typeface="Times New Roman"/>
                        </a:rPr>
                        <a:t>. Studies  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Educ.Studies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1 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ec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Elective (Teaching Practice/ Subject)  </a:t>
                      </a:r>
                      <a:b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ec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Democr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. Citizenship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ec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i="1" dirty="0" smtClean="0">
                          <a:latin typeface="Calibri"/>
                          <a:ea typeface="Calibri"/>
                          <a:cs typeface="Times New Roman"/>
                        </a:rPr>
                        <a:t>Educ</a:t>
                      </a:r>
                      <a:r>
                        <a:rPr lang="en-US" sz="1200" i="1" dirty="0">
                          <a:latin typeface="Calibri"/>
                          <a:ea typeface="Calibri"/>
                          <a:cs typeface="Times New Roman"/>
                        </a:rPr>
                        <a:t>. Studies  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Educ.Studies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2 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ec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(Teaching) Practice   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ec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Research &amp; Acad. Work. methods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ec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i="1" dirty="0" smtClean="0">
                          <a:latin typeface="Calibri"/>
                          <a:ea typeface="Calibri"/>
                          <a:cs typeface="Times New Roman"/>
                        </a:rPr>
                        <a:t>Educ</a:t>
                      </a:r>
                      <a:r>
                        <a:rPr lang="en-US" sz="1200" i="1" dirty="0">
                          <a:latin typeface="Calibri"/>
                          <a:ea typeface="Calibri"/>
                          <a:cs typeface="Times New Roman"/>
                        </a:rPr>
                        <a:t>. Studies  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Educ.Studies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ec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(Teaching) Practice   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ec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Research &amp; Acad. Work.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methoss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ec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i="1" dirty="0" smtClean="0">
                          <a:latin typeface="Calibri"/>
                          <a:ea typeface="Calibri"/>
                          <a:cs typeface="Times New Roman"/>
                        </a:rPr>
                        <a:t>Educ</a:t>
                      </a:r>
                      <a:r>
                        <a:rPr lang="en-US" sz="1200" i="1" dirty="0">
                          <a:latin typeface="Calibri"/>
                          <a:ea typeface="Calibri"/>
                          <a:cs typeface="Times New Roman"/>
                        </a:rPr>
                        <a:t>. Studies  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Educ.Studies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4 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ec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(Teaching) Practice   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ec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Bachelor Thesis  </a:t>
                      </a:r>
                      <a:endParaRPr lang="en-GB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15 </a:t>
                      </a:r>
                      <a:r>
                        <a:rPr lang="en-US" sz="1200" dirty="0" err="1" smtClean="0">
                          <a:latin typeface="Calibri"/>
                          <a:ea typeface="Calibri"/>
                          <a:cs typeface="Times New Roman"/>
                        </a:rPr>
                        <a:t>ec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54890" y="1846053"/>
            <a:ext cx="280831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u="sng" dirty="0" smtClean="0">
                <a:latin typeface="Calibri" pitchFamily="34" charset="0"/>
              </a:rPr>
              <a:t>OPTIONAL Subjects</a:t>
            </a:r>
          </a:p>
          <a:p>
            <a:pPr algn="l"/>
            <a:endParaRPr lang="en-GB" sz="1200" dirty="0" smtClean="0">
              <a:latin typeface="Calibri" pitchFamily="34" charset="0"/>
            </a:endParaRPr>
          </a:p>
          <a:p>
            <a:pPr algn="l"/>
            <a:r>
              <a:rPr lang="en-GB" sz="1200" dirty="0" smtClean="0">
                <a:latin typeface="Calibri" pitchFamily="34" charset="0"/>
              </a:rPr>
              <a:t>Physical Education &amp; health</a:t>
            </a:r>
          </a:p>
          <a:p>
            <a:pPr algn="l"/>
            <a:endParaRPr lang="en-GB" sz="1200" dirty="0" smtClean="0">
              <a:latin typeface="Calibri" pitchFamily="34" charset="0"/>
            </a:endParaRPr>
          </a:p>
          <a:p>
            <a:pPr algn="l"/>
            <a:r>
              <a:rPr lang="en-GB" sz="1200" dirty="0" smtClean="0">
                <a:latin typeface="Calibri" pitchFamily="34" charset="0"/>
              </a:rPr>
              <a:t>Intercultural understanding &amp; religion</a:t>
            </a:r>
          </a:p>
          <a:p>
            <a:pPr algn="l"/>
            <a:endParaRPr lang="en-GB" sz="1200" dirty="0" smtClean="0">
              <a:latin typeface="Calibri" pitchFamily="34" charset="0"/>
            </a:endParaRPr>
          </a:p>
          <a:p>
            <a:pPr algn="l"/>
            <a:r>
              <a:rPr lang="en-GB" sz="1200" dirty="0" smtClean="0">
                <a:latin typeface="Calibri" pitchFamily="34" charset="0"/>
              </a:rPr>
              <a:t>Natural Science, Life science &amp; Technology</a:t>
            </a:r>
          </a:p>
          <a:p>
            <a:pPr algn="l"/>
            <a:endParaRPr lang="en-GB" sz="1200" dirty="0" smtClean="0">
              <a:latin typeface="Calibri" pitchFamily="34" charset="0"/>
            </a:endParaRPr>
          </a:p>
          <a:p>
            <a:pPr algn="l"/>
            <a:r>
              <a:rPr lang="en-GB" sz="1200" dirty="0" smtClean="0">
                <a:latin typeface="Calibri" pitchFamily="34" charset="0"/>
              </a:rPr>
              <a:t>Mathematics*</a:t>
            </a:r>
          </a:p>
          <a:p>
            <a:pPr algn="l"/>
            <a:endParaRPr lang="en-GB" sz="1200" dirty="0" smtClean="0">
              <a:latin typeface="Calibri" pitchFamily="34" charset="0"/>
            </a:endParaRPr>
          </a:p>
          <a:p>
            <a:pPr algn="l"/>
            <a:r>
              <a:rPr lang="en-GB" sz="1200" dirty="0" smtClean="0">
                <a:latin typeface="Calibri" pitchFamily="34" charset="0"/>
              </a:rPr>
              <a:t>Special Education</a:t>
            </a:r>
          </a:p>
          <a:p>
            <a:pPr algn="l"/>
            <a:endParaRPr lang="en-GB" sz="1200" dirty="0" smtClean="0">
              <a:latin typeface="Calibri" pitchFamily="34" charset="0"/>
            </a:endParaRPr>
          </a:p>
          <a:p>
            <a:pPr algn="l"/>
            <a:r>
              <a:rPr lang="en-GB" sz="1200" dirty="0" smtClean="0">
                <a:latin typeface="Calibri" pitchFamily="34" charset="0"/>
              </a:rPr>
              <a:t>Art &amp; Culture</a:t>
            </a:r>
          </a:p>
          <a:p>
            <a:pPr algn="l"/>
            <a:endParaRPr lang="en-GB" sz="1200" dirty="0" smtClean="0">
              <a:latin typeface="Calibri" pitchFamily="34" charset="0"/>
            </a:endParaRPr>
          </a:p>
          <a:p>
            <a:pPr algn="l"/>
            <a:r>
              <a:rPr lang="en-GB" sz="1200" dirty="0" smtClean="0">
                <a:latin typeface="Calibri" pitchFamily="34" charset="0"/>
              </a:rPr>
              <a:t>History and Social Geography, International and global perspectives</a:t>
            </a:r>
            <a:br>
              <a:rPr lang="en-GB" sz="1200" dirty="0" smtClean="0">
                <a:latin typeface="Calibri" pitchFamily="34" charset="0"/>
              </a:rPr>
            </a:br>
            <a:endParaRPr lang="en-GB" sz="1200" dirty="0" smtClean="0">
              <a:latin typeface="Calibri" pitchFamily="34" charset="0"/>
            </a:endParaRPr>
          </a:p>
          <a:p>
            <a:pPr algn="l"/>
            <a:r>
              <a:rPr lang="en-GB" sz="1200" dirty="0" smtClean="0">
                <a:latin typeface="Calibri" pitchFamily="34" charset="0"/>
              </a:rPr>
              <a:t>Foreign language</a:t>
            </a:r>
          </a:p>
          <a:p>
            <a:pPr algn="l"/>
            <a:endParaRPr lang="en-GB" sz="1800" dirty="0" smtClean="0">
              <a:latin typeface="Calibri" pitchFamily="34" charset="0"/>
            </a:endParaRPr>
          </a:p>
          <a:p>
            <a:pPr algn="l"/>
            <a:endParaRPr lang="en-GB" sz="1600" dirty="0" smtClean="0">
              <a:latin typeface="Calibri" pitchFamily="34" charset="0"/>
            </a:endParaRPr>
          </a:p>
          <a:p>
            <a:pPr algn="l"/>
            <a:endParaRPr lang="en-GB" sz="1600" dirty="0" smtClean="0">
              <a:latin typeface="Calibri" pitchFamily="34" charset="0"/>
            </a:endParaRPr>
          </a:p>
          <a:p>
            <a:pPr algn="l"/>
            <a:endParaRPr lang="en-GB" sz="16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01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ackground_ITEPS_gener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51464" y="669157"/>
            <a:ext cx="57557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i="1" dirty="0" err="1" smtClean="0">
                <a:solidFill>
                  <a:schemeClr val="bg1"/>
                </a:solidFill>
                <a:latin typeface="Arial"/>
                <a:cs typeface="Arial"/>
              </a:rPr>
              <a:t>ITEps</a:t>
            </a:r>
            <a:r>
              <a:rPr lang="nl-NL" sz="3200" b="1" i="1" dirty="0" smtClean="0">
                <a:solidFill>
                  <a:schemeClr val="bg1"/>
                </a:solidFill>
                <a:latin typeface="Arial"/>
                <a:cs typeface="Arial"/>
              </a:rPr>
              <a:t>- Curriculum Studies</a:t>
            </a:r>
            <a:endParaRPr lang="nl-NL" sz="3200" b="1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051464" y="2157688"/>
            <a:ext cx="63692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  <a:t> Curricula in common use in International Schools </a:t>
            </a:r>
          </a:p>
          <a:p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  <a:t>	- PYP, IPC, British NC, …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  <a:t> Curriculum local schools</a:t>
            </a:r>
            <a:b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</a:br>
            <a:endParaRPr lang="en-GB" sz="2000" dirty="0" smtClean="0">
              <a:solidFill>
                <a:srgbClr val="32077F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  <a:t>‘Comparative Curricula’</a:t>
            </a:r>
            <a:b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  <a:t>	opportunities for research projects</a:t>
            </a:r>
            <a:br>
              <a:rPr lang="en-GB" sz="2000" dirty="0" smtClean="0">
                <a:solidFill>
                  <a:srgbClr val="32077F"/>
                </a:solidFill>
                <a:latin typeface="Arial" pitchFamily="34" charset="0"/>
                <a:cs typeface="Arial" pitchFamily="34" charset="0"/>
              </a:rPr>
            </a:br>
            <a:endParaRPr lang="en-GB" sz="2000" dirty="0" smtClean="0">
              <a:solidFill>
                <a:srgbClr val="32077F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2000" dirty="0" smtClean="0">
              <a:solidFill>
                <a:srgbClr val="32077F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2000" dirty="0" smtClean="0">
              <a:solidFill>
                <a:srgbClr val="32077F"/>
              </a:solidFill>
              <a:latin typeface="Arial" pitchFamily="34" charset="0"/>
              <a:cs typeface="Arial" pitchFamily="34" charset="0"/>
            </a:endParaRPr>
          </a:p>
          <a:p>
            <a:endParaRPr lang="nl-NL" sz="2400" dirty="0">
              <a:solidFill>
                <a:srgbClr val="32077F"/>
              </a:solidFill>
              <a:latin typeface="Arial"/>
              <a:cs typeface="Arial"/>
            </a:endParaRPr>
          </a:p>
        </p:txBody>
      </p:sp>
      <p:pic>
        <p:nvPicPr>
          <p:cNvPr id="7" name="Afbeelding 6" descr="comparativeBO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281" y="2786429"/>
            <a:ext cx="22479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1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466</Words>
  <Application>Microsoft Office PowerPoint</Application>
  <PresentationFormat>On-screen Show (4:3)</PresentationFormat>
  <Paragraphs>161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Office-thema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David-Imre Kanselaar</dc:creator>
  <cp:lastModifiedBy>Carolina Salter</cp:lastModifiedBy>
  <cp:revision>86</cp:revision>
  <dcterms:created xsi:type="dcterms:W3CDTF">2012-08-07T10:15:17Z</dcterms:created>
  <dcterms:modified xsi:type="dcterms:W3CDTF">2014-11-10T18:38:14Z</dcterms:modified>
</cp:coreProperties>
</file>