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62" r:id="rId5"/>
    <p:sldId id="265" r:id="rId6"/>
    <p:sldId id="266" r:id="rId7"/>
    <p:sldId id="267" r:id="rId8"/>
    <p:sldId id="258" r:id="rId9"/>
    <p:sldId id="264" r:id="rId10"/>
    <p:sldId id="259" r:id="rId11"/>
    <p:sldId id="260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E535-BD65-4723-BF44-4224612A7289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D307-A956-4162-8C4C-42177A85C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E535-BD65-4723-BF44-4224612A7289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D307-A956-4162-8C4C-42177A85C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E535-BD65-4723-BF44-4224612A7289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D307-A956-4162-8C4C-42177A85C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E535-BD65-4723-BF44-4224612A7289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D307-A956-4162-8C4C-42177A85C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E535-BD65-4723-BF44-4224612A7289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D307-A956-4162-8C4C-42177A85C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E535-BD65-4723-BF44-4224612A7289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D307-A956-4162-8C4C-42177A85C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E535-BD65-4723-BF44-4224612A7289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D307-A956-4162-8C4C-42177A85C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E535-BD65-4723-BF44-4224612A7289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D307-A956-4162-8C4C-42177A85C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E535-BD65-4723-BF44-4224612A7289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D307-A956-4162-8C4C-42177A85C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E535-BD65-4723-BF44-4224612A7289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D307-A956-4162-8C4C-42177A85C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E535-BD65-4723-BF44-4224612A7289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D1D307-A956-4162-8C4C-42177A85C9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F7E535-BD65-4723-BF44-4224612A7289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D1D307-A956-4162-8C4C-42177A85C90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mailto:pelonisp@acs.g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Professional Development in International schools</a:t>
            </a:r>
            <a:br>
              <a:rPr lang="en-US" dirty="0" smtClean="0"/>
            </a:br>
            <a:r>
              <a:rPr lang="en-US" dirty="0"/>
              <a:t>A</a:t>
            </a:r>
            <a:r>
              <a:rPr lang="en-US" dirty="0" smtClean="0"/>
              <a:t>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</a:p>
          <a:p>
            <a:r>
              <a:rPr lang="en-US" dirty="0" smtClean="0"/>
              <a:t>Peggy </a:t>
            </a:r>
            <a:r>
              <a:rPr lang="en-US" dirty="0" err="1" smtClean="0"/>
              <a:t>Pelonis</a:t>
            </a:r>
            <a:r>
              <a:rPr lang="en-US" dirty="0" smtClean="0"/>
              <a:t> </a:t>
            </a:r>
            <a:r>
              <a:rPr lang="en-US" dirty="0" err="1" smtClean="0"/>
              <a:t>Ed.D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3200" dirty="0" smtClean="0"/>
              <a:t>Phase l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 </a:t>
            </a:r>
            <a:r>
              <a:rPr lang="en-GB" sz="3200" dirty="0"/>
              <a:t>25-item questionnaire sent </a:t>
            </a:r>
            <a:r>
              <a:rPr lang="en-GB" sz="3200" dirty="0" smtClean="0"/>
              <a:t>international </a:t>
            </a:r>
            <a:r>
              <a:rPr lang="en-GB" sz="3200" dirty="0"/>
              <a:t>school administrators</a:t>
            </a:r>
            <a:endParaRPr lang="en-US" sz="3200" dirty="0" smtClean="0"/>
          </a:p>
          <a:p>
            <a:pPr lvl="1">
              <a:buNone/>
            </a:pPr>
            <a:endParaRPr lang="en-US" sz="3200" dirty="0" smtClean="0"/>
          </a:p>
          <a:p>
            <a:pPr lvl="1"/>
            <a:r>
              <a:rPr lang="en-US" sz="3200" dirty="0" smtClean="0"/>
              <a:t>Europe, Middle East, Asia, Africa, Latin America</a:t>
            </a:r>
            <a:endParaRPr lang="en-US" sz="3200" dirty="0"/>
          </a:p>
        </p:txBody>
      </p:sp>
      <p:sp>
        <p:nvSpPr>
          <p:cNvPr id="16388" name="AutoShape 4" descr="Image result for continen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390" name="Picture 6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609600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Phase </a:t>
            </a:r>
            <a:r>
              <a:rPr lang="en-US" sz="3200" dirty="0" err="1" smtClean="0"/>
              <a:t>ll</a:t>
            </a:r>
            <a:endParaRPr lang="en-US" sz="3200" dirty="0" smtClean="0"/>
          </a:p>
          <a:p>
            <a:pPr lvl="1"/>
            <a:r>
              <a:rPr lang="en-GB" sz="3200" dirty="0" smtClean="0"/>
              <a:t>The questionnaire </a:t>
            </a:r>
            <a:r>
              <a:rPr lang="en-GB" sz="3200" dirty="0"/>
              <a:t>served as a basis for more in-depth </a:t>
            </a:r>
            <a:r>
              <a:rPr lang="en-GB" sz="3200" dirty="0" smtClean="0"/>
              <a:t>interviews</a:t>
            </a:r>
          </a:p>
          <a:p>
            <a:pPr lvl="2"/>
            <a:r>
              <a:rPr lang="en-GB" sz="3200" dirty="0" smtClean="0"/>
              <a:t>20 </a:t>
            </a:r>
            <a:r>
              <a:rPr lang="en-GB" sz="3200" dirty="0"/>
              <a:t>administrators selected from the original sample</a:t>
            </a:r>
            <a:endParaRPr lang="en-US" sz="3200" dirty="0" smtClean="0"/>
          </a:p>
          <a:p>
            <a:pPr lvl="1"/>
            <a:endParaRPr lang="en-US" dirty="0"/>
          </a:p>
        </p:txBody>
      </p:sp>
      <p:pic>
        <p:nvPicPr>
          <p:cNvPr id="15362" name="Picture 2" descr="Image result for questionnai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4419600"/>
            <a:ext cx="28575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of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Provide </a:t>
            </a:r>
            <a:r>
              <a:rPr lang="en-GB" dirty="0"/>
              <a:t>international school administrators with </a:t>
            </a:r>
            <a:r>
              <a:rPr lang="en-GB" b="1" dirty="0"/>
              <a:t>information that would allow them to better resource and evaluate PD</a:t>
            </a:r>
            <a:r>
              <a:rPr lang="en-GB" dirty="0"/>
              <a:t> activities.  </a:t>
            </a:r>
            <a:endParaRPr lang="en-GB" dirty="0" smtClean="0"/>
          </a:p>
          <a:p>
            <a:r>
              <a:rPr lang="en-GB" dirty="0" smtClean="0"/>
              <a:t>Provide </a:t>
            </a:r>
            <a:r>
              <a:rPr lang="en-GB" dirty="0"/>
              <a:t>school administrators with information regarding </a:t>
            </a:r>
            <a:r>
              <a:rPr lang="en-GB" b="1" dirty="0"/>
              <a:t>decision-making processes </a:t>
            </a:r>
            <a:r>
              <a:rPr lang="en-GB" dirty="0"/>
              <a:t>of international schools as they relate to PD </a:t>
            </a:r>
            <a:endParaRPr lang="en-GB" dirty="0" smtClean="0"/>
          </a:p>
          <a:p>
            <a:r>
              <a:rPr lang="en-GB" dirty="0" smtClean="0"/>
              <a:t>Possibly </a:t>
            </a:r>
            <a:r>
              <a:rPr lang="en-GB" b="1" dirty="0"/>
              <a:t>bridge the gap </a:t>
            </a:r>
            <a:r>
              <a:rPr lang="en-GB" dirty="0"/>
              <a:t>in the existing literature regarding PD in international schools</a:t>
            </a:r>
            <a:r>
              <a:rPr lang="en-GB" dirty="0" smtClean="0"/>
              <a:t>.</a:t>
            </a:r>
          </a:p>
          <a:p>
            <a:r>
              <a:rPr lang="en-GB" dirty="0" smtClean="0"/>
              <a:t>A </a:t>
            </a:r>
            <a:r>
              <a:rPr lang="en-GB" dirty="0"/>
              <a:t>significant resource </a:t>
            </a:r>
            <a:r>
              <a:rPr lang="en-GB" b="1" dirty="0"/>
              <a:t>for PD programme planners and designers of PD activities.  </a:t>
            </a:r>
            <a:endParaRPr lang="en-US" b="1" dirty="0"/>
          </a:p>
          <a:p>
            <a:endParaRPr lang="en-US" dirty="0"/>
          </a:p>
        </p:txBody>
      </p:sp>
      <p:pic>
        <p:nvPicPr>
          <p:cNvPr id="14338" name="Picture 2" descr="Image result for study a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-228600"/>
            <a:ext cx="2381250" cy="2447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Emerging 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Theme l</a:t>
            </a:r>
            <a:r>
              <a:rPr lang="en-US" dirty="0"/>
              <a:t>:</a:t>
            </a:r>
            <a:r>
              <a:rPr lang="en-US" dirty="0" smtClean="0"/>
              <a:t> </a:t>
            </a:r>
          </a:p>
          <a:p>
            <a:r>
              <a:rPr lang="en-GB" dirty="0" smtClean="0"/>
              <a:t>Administrators </a:t>
            </a:r>
            <a:r>
              <a:rPr lang="en-GB" dirty="0"/>
              <a:t>in international schools regard </a:t>
            </a:r>
            <a:r>
              <a:rPr lang="en-GB" b="1" dirty="0"/>
              <a:t>PD to be important. </a:t>
            </a:r>
            <a:endParaRPr lang="en-GB" b="1" dirty="0" smtClean="0"/>
          </a:p>
          <a:p>
            <a:r>
              <a:rPr lang="en-GB" dirty="0" smtClean="0"/>
              <a:t>The “individuality</a:t>
            </a:r>
            <a:r>
              <a:rPr lang="en-GB" dirty="0"/>
              <a:t>” of each international school context requires </a:t>
            </a:r>
            <a:r>
              <a:rPr lang="en-GB" b="1" dirty="0"/>
              <a:t>unique approaches </a:t>
            </a:r>
            <a:r>
              <a:rPr lang="en-GB" dirty="0"/>
              <a:t>to guarantee optimal PD activities.  </a:t>
            </a:r>
            <a:endParaRPr lang="en-GB" dirty="0" smtClean="0"/>
          </a:p>
          <a:p>
            <a:r>
              <a:rPr lang="en-GB" dirty="0" smtClean="0"/>
              <a:t>There is </a:t>
            </a:r>
            <a:r>
              <a:rPr lang="en-GB" b="1" dirty="0"/>
              <a:t>no one right way to PD </a:t>
            </a:r>
            <a:r>
              <a:rPr lang="en-GB" dirty="0"/>
              <a:t>for teachers and staff at international schools, and that despite wide consensus on </a:t>
            </a:r>
            <a:r>
              <a:rPr lang="en-GB" b="1" dirty="0"/>
              <a:t>what needs to be done, reality differs</a:t>
            </a:r>
            <a:r>
              <a:rPr lang="en-GB" dirty="0"/>
              <a:t>.  </a:t>
            </a:r>
            <a:endParaRPr lang="en-GB" dirty="0" smtClean="0"/>
          </a:p>
          <a:p>
            <a:r>
              <a:rPr lang="en-GB" dirty="0" smtClean="0"/>
              <a:t>PD </a:t>
            </a:r>
            <a:r>
              <a:rPr lang="en-GB" b="1" dirty="0"/>
              <a:t>must become a continuous process to </a:t>
            </a:r>
            <a:r>
              <a:rPr lang="en-GB" dirty="0"/>
              <a:t>have optimal results in training teachers for the challenges facing an international school environment. 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13314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81000"/>
            <a:ext cx="2705100" cy="1685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Theme </a:t>
            </a:r>
            <a:r>
              <a:rPr lang="en-US" dirty="0" err="1" smtClean="0"/>
              <a:t>ll</a:t>
            </a:r>
            <a:r>
              <a:rPr lang="en-US" dirty="0"/>
              <a:t>:</a:t>
            </a:r>
            <a:endParaRPr lang="en-US" dirty="0" smtClean="0"/>
          </a:p>
          <a:p>
            <a:r>
              <a:rPr lang="en-GB" dirty="0" smtClean="0"/>
              <a:t> International </a:t>
            </a:r>
            <a:r>
              <a:rPr lang="en-GB" dirty="0"/>
              <a:t>school administrators follow the principles of their </a:t>
            </a:r>
            <a:r>
              <a:rPr lang="en-GB" b="1" dirty="0"/>
              <a:t>host country culture </a:t>
            </a:r>
            <a:r>
              <a:rPr lang="en-GB" dirty="0"/>
              <a:t>in executing school governance.  </a:t>
            </a:r>
            <a:endParaRPr lang="en-GB" dirty="0" smtClean="0"/>
          </a:p>
          <a:p>
            <a:r>
              <a:rPr lang="en-GB" dirty="0" smtClean="0"/>
              <a:t> </a:t>
            </a:r>
            <a:r>
              <a:rPr lang="en-GB" b="1" dirty="0"/>
              <a:t>P</a:t>
            </a:r>
            <a:r>
              <a:rPr lang="en-GB" b="1" dirty="0" smtClean="0"/>
              <a:t>ersonal </a:t>
            </a:r>
            <a:r>
              <a:rPr lang="en-GB" b="1" dirty="0"/>
              <a:t>style and professional experience </a:t>
            </a:r>
            <a:r>
              <a:rPr lang="en-GB" dirty="0"/>
              <a:t>is significant in administrator support of school-wide collaboration on PD.  </a:t>
            </a:r>
            <a:endParaRPr lang="en-GB" dirty="0" smtClean="0"/>
          </a:p>
          <a:p>
            <a:r>
              <a:rPr lang="en-GB" dirty="0" smtClean="0"/>
              <a:t>Despite </a:t>
            </a:r>
            <a:r>
              <a:rPr lang="en-GB" dirty="0"/>
              <a:t>budget constraints, </a:t>
            </a:r>
            <a:r>
              <a:rPr lang="en-GB" b="1" dirty="0"/>
              <a:t>committing to collaborative processes,</a:t>
            </a:r>
            <a:r>
              <a:rPr lang="en-GB" dirty="0"/>
              <a:t> while focusing on school and student growth and success, is significant in initiating such processes.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12290" name="AutoShape 2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292" name="Picture 4" descr="Image result for them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5029200"/>
            <a:ext cx="6096000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Theme </a:t>
            </a:r>
            <a:r>
              <a:rPr lang="en-US" dirty="0" err="1" smtClean="0"/>
              <a:t>lll</a:t>
            </a:r>
            <a:r>
              <a:rPr lang="en-US" dirty="0"/>
              <a:t>:</a:t>
            </a:r>
            <a:r>
              <a:rPr lang="en-US" dirty="0" smtClean="0"/>
              <a:t> </a:t>
            </a:r>
          </a:p>
          <a:p>
            <a:r>
              <a:rPr lang="en-GB" dirty="0" smtClean="0"/>
              <a:t>The primary </a:t>
            </a:r>
            <a:r>
              <a:rPr lang="en-GB" dirty="0"/>
              <a:t>weakness overall: none of the international schools in the sample had a process for </a:t>
            </a:r>
            <a:r>
              <a:rPr lang="en-GB" b="1" dirty="0"/>
              <a:t>assessment and evaluation </a:t>
            </a:r>
            <a:r>
              <a:rPr lang="en-GB" dirty="0"/>
              <a:t>of </a:t>
            </a:r>
            <a:r>
              <a:rPr lang="en-GB" dirty="0" smtClean="0"/>
              <a:t>PD</a:t>
            </a:r>
          </a:p>
          <a:p>
            <a:r>
              <a:rPr lang="en-GB" dirty="0"/>
              <a:t>Sharing PD practice, in some schools, </a:t>
            </a:r>
            <a:r>
              <a:rPr lang="en-GB" b="1" dirty="0"/>
              <a:t>was left to the </a:t>
            </a:r>
            <a:r>
              <a:rPr lang="en-GB" b="1" dirty="0" smtClean="0"/>
              <a:t>teacher</a:t>
            </a:r>
          </a:p>
          <a:p>
            <a:r>
              <a:rPr lang="en-GB" dirty="0"/>
              <a:t>There seems to be </a:t>
            </a:r>
            <a:r>
              <a:rPr lang="en-GB" b="1" dirty="0"/>
              <a:t>no significant follow-up </a:t>
            </a:r>
            <a:r>
              <a:rPr lang="en-GB" dirty="0"/>
              <a:t>through class </a:t>
            </a:r>
            <a:r>
              <a:rPr lang="en-GB" dirty="0" smtClean="0"/>
              <a:t>observation regarding </a:t>
            </a:r>
            <a:r>
              <a:rPr lang="en-GB" dirty="0"/>
              <a:t>PD</a:t>
            </a:r>
            <a:endParaRPr lang="en-US" dirty="0"/>
          </a:p>
        </p:txBody>
      </p:sp>
      <p:pic>
        <p:nvPicPr>
          <p:cNvPr id="11266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4953000"/>
            <a:ext cx="6096000" cy="1590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Theme </a:t>
            </a:r>
            <a:r>
              <a:rPr lang="en-US" dirty="0" err="1" smtClean="0"/>
              <a:t>lV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r>
              <a:rPr lang="en-GB" dirty="0"/>
              <a:t>Standard budget allocation for PD reported by administrators was </a:t>
            </a:r>
            <a:r>
              <a:rPr lang="en-GB" b="1" dirty="0"/>
              <a:t>2%</a:t>
            </a:r>
            <a:r>
              <a:rPr lang="en-GB" dirty="0"/>
              <a:t>. 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dirty="0"/>
              <a:t>Administrators hold the responsibility for being </a:t>
            </a:r>
            <a:r>
              <a:rPr lang="en-GB" b="1" dirty="0"/>
              <a:t>creative in discovering PD resources </a:t>
            </a:r>
            <a:r>
              <a:rPr lang="en-GB" dirty="0"/>
              <a:t>and ensuring school board support for such efforts</a:t>
            </a:r>
            <a:endParaRPr lang="en-US" dirty="0"/>
          </a:p>
        </p:txBody>
      </p:sp>
      <p:pic>
        <p:nvPicPr>
          <p:cNvPr id="10244" name="Picture 4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4800600"/>
            <a:ext cx="6858000" cy="1685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The main contribution of this study is to provide nuanced </a:t>
            </a:r>
            <a:r>
              <a:rPr lang="en-GB" b="1" dirty="0"/>
              <a:t>understanding of how administrators in international schools view PD </a:t>
            </a:r>
            <a:r>
              <a:rPr lang="en-GB" dirty="0"/>
              <a:t>planning, implementation, evaluation and </a:t>
            </a:r>
            <a:r>
              <a:rPr lang="en-GB" dirty="0" smtClean="0"/>
              <a:t>resourcing</a:t>
            </a:r>
          </a:p>
          <a:p>
            <a:pPr marL="514350" indent="-514350">
              <a:buNone/>
            </a:pPr>
            <a:endParaRPr lang="en-GB" dirty="0" smtClean="0"/>
          </a:p>
          <a:p>
            <a:pPr marL="514350" indent="-514350">
              <a:buNone/>
            </a:pPr>
            <a:r>
              <a:rPr lang="en-GB" dirty="0" smtClean="0"/>
              <a:t>2. It </a:t>
            </a:r>
            <a:r>
              <a:rPr lang="en-GB" dirty="0"/>
              <a:t>also illustrates the </a:t>
            </a:r>
            <a:r>
              <a:rPr lang="en-GB" b="1" dirty="0"/>
              <a:t>uncertainty about P</a:t>
            </a:r>
            <a:r>
              <a:rPr lang="en-GB" dirty="0"/>
              <a:t>D in international schools among members of the international community</a:t>
            </a:r>
            <a:endParaRPr lang="en-US" dirty="0"/>
          </a:p>
        </p:txBody>
      </p:sp>
      <p:pic>
        <p:nvPicPr>
          <p:cNvPr id="9218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876800"/>
            <a:ext cx="2800350" cy="1628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/>
          <a:lstStyle/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eriod" startAt="3"/>
            </a:pPr>
            <a:r>
              <a:rPr lang="en-US" dirty="0" smtClean="0"/>
              <a:t>D</a:t>
            </a:r>
            <a:r>
              <a:rPr lang="en-GB" dirty="0" err="1" smtClean="0"/>
              <a:t>ecisions</a:t>
            </a:r>
            <a:r>
              <a:rPr lang="en-GB" dirty="0" smtClean="0"/>
              <a:t> </a:t>
            </a:r>
            <a:r>
              <a:rPr lang="en-GB" dirty="0"/>
              <a:t>regarding PD should be made </a:t>
            </a:r>
            <a:r>
              <a:rPr lang="en-GB" b="1" dirty="0"/>
              <a:t>collaboratively between teachers and administrators </a:t>
            </a:r>
            <a:r>
              <a:rPr lang="en-GB" dirty="0"/>
              <a:t>for better understanding of PD needs and recourse </a:t>
            </a:r>
            <a:r>
              <a:rPr lang="en-GB" dirty="0" smtClean="0"/>
              <a:t>allocation</a:t>
            </a:r>
          </a:p>
          <a:p>
            <a:pPr marL="514350" indent="-514350">
              <a:buNone/>
            </a:pPr>
            <a:endParaRPr lang="en-GB" dirty="0" smtClean="0"/>
          </a:p>
          <a:p>
            <a:pPr marL="514350" indent="-514350">
              <a:buNone/>
            </a:pPr>
            <a:r>
              <a:rPr lang="en-GB" dirty="0" smtClean="0"/>
              <a:t>4. Need </a:t>
            </a:r>
            <a:r>
              <a:rPr lang="en-GB" dirty="0"/>
              <a:t>to develop </a:t>
            </a:r>
            <a:r>
              <a:rPr lang="en-GB" b="1" dirty="0"/>
              <a:t>processes aligned to school goals and individual professional goals </a:t>
            </a:r>
            <a:r>
              <a:rPr lang="en-GB" dirty="0"/>
              <a:t>for resourcing PD is an important contribution. </a:t>
            </a:r>
            <a:endParaRPr lang="en-US" dirty="0"/>
          </a:p>
        </p:txBody>
      </p:sp>
      <p:sp>
        <p:nvSpPr>
          <p:cNvPr id="8194" name="AutoShape 2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198" name="Picture 6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724400"/>
            <a:ext cx="3219450" cy="213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5.</a:t>
            </a:r>
            <a:r>
              <a:rPr lang="en-GB" dirty="0" smtClean="0"/>
              <a:t> </a:t>
            </a:r>
            <a:r>
              <a:rPr lang="en-GB" dirty="0"/>
              <a:t>The overwhelming indication that PD is important in the international school arena because of the complexity of international schools, including diverse cultures and need to teach from a common philosophical stance an international curriculum, indicates the </a:t>
            </a:r>
            <a:r>
              <a:rPr lang="en-GB" b="1" dirty="0"/>
              <a:t>support needed from research in order for administrators to endorse PD funding and allocation.</a:t>
            </a:r>
            <a:endParaRPr lang="en-US" b="1" dirty="0"/>
          </a:p>
        </p:txBody>
      </p:sp>
      <p:pic>
        <p:nvPicPr>
          <p:cNvPr id="7170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4800600"/>
            <a:ext cx="2781300" cy="1638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this study?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Position requires </a:t>
            </a:r>
            <a:r>
              <a:rPr lang="en-GB" dirty="0"/>
              <a:t>me to think about what constitutes 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best </a:t>
            </a:r>
            <a:r>
              <a:rPr lang="en-GB" dirty="0"/>
              <a:t>practices for teachers and ways to accomplish and 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sustain </a:t>
            </a:r>
            <a:r>
              <a:rPr lang="en-GB" dirty="0"/>
              <a:t>such practice.</a:t>
            </a:r>
            <a:endParaRPr lang="en-US" dirty="0"/>
          </a:p>
        </p:txBody>
      </p:sp>
      <p:pic>
        <p:nvPicPr>
          <p:cNvPr id="24578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609600"/>
            <a:ext cx="3019425" cy="19621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6. </a:t>
            </a:r>
            <a:r>
              <a:rPr lang="en-GB" dirty="0"/>
              <a:t>Better understanding of PD needs in international schools can lead to providing </a:t>
            </a:r>
            <a:r>
              <a:rPr lang="en-GB" b="1" dirty="0"/>
              <a:t>better training for teachers w</a:t>
            </a:r>
            <a:r>
              <a:rPr lang="en-GB" dirty="0"/>
              <a:t>ho are trained in national systems to teach an international curriculum but also to better adjust to cultural diversity of an international school</a:t>
            </a:r>
            <a:r>
              <a:rPr lang="en-GB" dirty="0" smtClean="0"/>
              <a:t>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7. </a:t>
            </a:r>
            <a:r>
              <a:rPr lang="en-GB" dirty="0"/>
              <a:t>Through PD teachers can be assisted to understand the promotion of an </a:t>
            </a:r>
            <a:r>
              <a:rPr lang="en-GB" b="1" dirty="0"/>
              <a:t>‘international education’ and ‘international mindedness</a:t>
            </a:r>
            <a:r>
              <a:rPr lang="en-GB" dirty="0"/>
              <a:t>’ and the values these include</a:t>
            </a:r>
            <a:endParaRPr lang="en-US" dirty="0"/>
          </a:p>
        </p:txBody>
      </p:sp>
      <p:sp>
        <p:nvSpPr>
          <p:cNvPr id="6148" name="AutoShape 4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0" name="AutoShape 6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2" name="AutoShape 8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54" name="Picture 10" descr="Image result for international mindedne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4572000"/>
            <a:ext cx="3581400" cy="213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Having conducted such study </a:t>
            </a:r>
            <a:r>
              <a:rPr lang="en-GB" dirty="0" smtClean="0"/>
              <a:t>at </a:t>
            </a:r>
            <a:r>
              <a:rPr lang="en-GB" dirty="0"/>
              <a:t>a geographical distance from participants presents limitations such as </a:t>
            </a:r>
            <a:r>
              <a:rPr lang="en-GB" b="1" dirty="0"/>
              <a:t>inability to observe PD processes</a:t>
            </a:r>
            <a:r>
              <a:rPr lang="en-GB" dirty="0"/>
              <a:t> in place at each international school</a:t>
            </a:r>
            <a:r>
              <a:rPr lang="en-GB" dirty="0" smtClean="0"/>
              <a:t>.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/>
              <a:t>Further research is also necessary to examine international </a:t>
            </a:r>
            <a:r>
              <a:rPr lang="en-GB" dirty="0" smtClean="0"/>
              <a:t>school </a:t>
            </a:r>
            <a:r>
              <a:rPr lang="en-GB" b="1" dirty="0" smtClean="0"/>
              <a:t>teacher  views </a:t>
            </a:r>
            <a:r>
              <a:rPr lang="en-GB" b="1" dirty="0"/>
              <a:t>on PD </a:t>
            </a:r>
            <a:r>
              <a:rPr lang="en-GB" dirty="0"/>
              <a:t>to see how these are similar or different from those of administrators</a:t>
            </a:r>
            <a:endParaRPr lang="en-US" dirty="0"/>
          </a:p>
        </p:txBody>
      </p:sp>
      <p:pic>
        <p:nvPicPr>
          <p:cNvPr id="5122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991099"/>
            <a:ext cx="2000250" cy="18669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/>
              <a:t>may be significant to categorise schools according to </a:t>
            </a:r>
            <a:r>
              <a:rPr lang="en-GB" b="1" dirty="0"/>
              <a:t>profit and non-profit </a:t>
            </a:r>
            <a:r>
              <a:rPr lang="en-GB" dirty="0"/>
              <a:t>and to survey these schools with regard to allocation of PD activities, funding, and decision making.  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dirty="0"/>
              <a:t>Ideally, further study would include a </a:t>
            </a:r>
            <a:r>
              <a:rPr lang="en-GB" b="1" dirty="0"/>
              <a:t>larger sample</a:t>
            </a:r>
            <a:r>
              <a:rPr lang="en-GB" dirty="0"/>
              <a:t>, more representative of the population being </a:t>
            </a:r>
            <a:r>
              <a:rPr lang="en-GB" dirty="0" smtClean="0"/>
              <a:t>studied, </a:t>
            </a:r>
            <a:r>
              <a:rPr lang="en-GB" dirty="0"/>
              <a:t>and would possibly </a:t>
            </a:r>
            <a:r>
              <a:rPr lang="en-GB" b="1" dirty="0"/>
              <a:t>include more women </a:t>
            </a:r>
            <a:r>
              <a:rPr lang="en-GB" dirty="0"/>
              <a:t>administrators to determine if gender makes a significant difference</a:t>
            </a:r>
            <a:endParaRPr lang="en-US" dirty="0"/>
          </a:p>
        </p:txBody>
      </p:sp>
      <p:pic>
        <p:nvPicPr>
          <p:cNvPr id="4098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5105400"/>
            <a:ext cx="3028950" cy="1514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Surveying </a:t>
            </a:r>
            <a:r>
              <a:rPr lang="en-GB" dirty="0"/>
              <a:t>professional organisations such as the </a:t>
            </a:r>
            <a:r>
              <a:rPr lang="en-GB" dirty="0" smtClean="0"/>
              <a:t>ECIS or NESA to </a:t>
            </a:r>
            <a:r>
              <a:rPr lang="en-GB" dirty="0"/>
              <a:t>determine </a:t>
            </a:r>
            <a:r>
              <a:rPr lang="en-GB" b="1" dirty="0"/>
              <a:t>how they do professional needs analysis might prove </a:t>
            </a:r>
            <a:r>
              <a:rPr lang="en-GB" b="1" dirty="0" smtClean="0"/>
              <a:t>useful</a:t>
            </a:r>
          </a:p>
          <a:p>
            <a:pPr>
              <a:buNone/>
            </a:pPr>
            <a:endParaRPr lang="en-GB" b="1" dirty="0" smtClean="0"/>
          </a:p>
          <a:p>
            <a:r>
              <a:rPr lang="en-GB" dirty="0" smtClean="0"/>
              <a:t>Creating </a:t>
            </a:r>
            <a:r>
              <a:rPr lang="en-GB" dirty="0"/>
              <a:t>a model to </a:t>
            </a:r>
            <a:r>
              <a:rPr lang="en-GB" b="1" dirty="0"/>
              <a:t>assess and evaluate PD </a:t>
            </a:r>
            <a:r>
              <a:rPr lang="en-GB" dirty="0"/>
              <a:t>activity effectiveness could prove valuable to international schools.  </a:t>
            </a:r>
            <a:endParaRPr lang="en-GB" dirty="0" smtClean="0"/>
          </a:p>
          <a:p>
            <a:endParaRPr lang="en-GB" dirty="0" smtClean="0"/>
          </a:p>
          <a:p>
            <a:r>
              <a:rPr lang="en-GB" b="1" dirty="0" smtClean="0"/>
              <a:t>Institutionalising </a:t>
            </a:r>
            <a:r>
              <a:rPr lang="en-GB" b="1" dirty="0"/>
              <a:t>such practices</a:t>
            </a:r>
            <a:r>
              <a:rPr lang="en-GB" dirty="0"/>
              <a:t> would serve schools well.</a:t>
            </a:r>
            <a:endParaRPr lang="en-US" dirty="0"/>
          </a:p>
        </p:txBody>
      </p:sp>
      <p:pic>
        <p:nvPicPr>
          <p:cNvPr id="3076" name="Picture 4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62775" y="4953000"/>
            <a:ext cx="2181225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ACS Athens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Action Research</a:t>
            </a:r>
          </a:p>
          <a:p>
            <a:pPr algn="ctr"/>
            <a:r>
              <a:rPr lang="en-US" dirty="0" smtClean="0"/>
              <a:t>A Developing Model for PD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….Perhaps…</a:t>
            </a:r>
          </a:p>
        </p:txBody>
      </p:sp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962400"/>
            <a:ext cx="2476500" cy="2600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endParaRPr lang="en-US" dirty="0" smtClean="0">
              <a:hlinkClick r:id="rId2"/>
            </a:endParaRPr>
          </a:p>
          <a:p>
            <a:pPr algn="ctr">
              <a:buNone/>
            </a:pPr>
            <a:endParaRPr lang="en-US" dirty="0" smtClean="0">
              <a:hlinkClick r:id="rId2"/>
            </a:endParaRPr>
          </a:p>
          <a:p>
            <a:pPr algn="ctr">
              <a:buNone/>
            </a:pPr>
            <a:endParaRPr lang="en-US" dirty="0" smtClean="0">
              <a:hlinkClick r:id="rId2"/>
            </a:endParaRPr>
          </a:p>
          <a:p>
            <a:pPr algn="ctr">
              <a:buNone/>
            </a:pPr>
            <a:endParaRPr lang="en-US" dirty="0" smtClean="0">
              <a:hlinkClick r:id="rId2"/>
            </a:endParaRPr>
          </a:p>
          <a:p>
            <a:pPr algn="ctr">
              <a:buNone/>
            </a:pPr>
            <a:endParaRPr lang="en-US" dirty="0" smtClean="0">
              <a:hlinkClick r:id="rId2"/>
            </a:endParaRPr>
          </a:p>
          <a:p>
            <a:pPr algn="ctr">
              <a:buNone/>
            </a:pPr>
            <a:endParaRPr lang="en-US" dirty="0" smtClean="0">
              <a:hlinkClick r:id="rId2"/>
            </a:endParaRPr>
          </a:p>
          <a:p>
            <a:pPr algn="ctr">
              <a:buNone/>
            </a:pP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hlinkClick r:id="rId2"/>
              </a:rPr>
              <a:t>pelonisp@acs.gr</a:t>
            </a:r>
            <a:endParaRPr lang="en-US" sz="3600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028" name="AutoShape 4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Image result for thank yo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066800"/>
            <a:ext cx="6858000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International schools</a:t>
            </a:r>
            <a:br>
              <a:rPr lang="en-US" dirty="0" smtClean="0"/>
            </a:br>
            <a:r>
              <a:rPr lang="en-US" dirty="0" smtClean="0"/>
              <a:t> are complex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complexity of international schools is </a:t>
            </a:r>
            <a:r>
              <a:rPr lang="en-GB" dirty="0" smtClean="0"/>
              <a:t>a </a:t>
            </a:r>
            <a:r>
              <a:rPr lang="en-GB" dirty="0"/>
              <a:t>direct challenge to the goal of incorporating best </a:t>
            </a:r>
            <a:r>
              <a:rPr lang="en-GB" dirty="0" smtClean="0"/>
              <a:t>practices</a:t>
            </a:r>
          </a:p>
          <a:p>
            <a:pPr lvl="1"/>
            <a:r>
              <a:rPr lang="en-GB" dirty="0" smtClean="0"/>
              <a:t> </a:t>
            </a:r>
            <a:r>
              <a:rPr lang="en-GB" dirty="0"/>
              <a:t>diverse cultures </a:t>
            </a:r>
            <a:endParaRPr lang="en-GB" dirty="0" smtClean="0"/>
          </a:p>
          <a:p>
            <a:pPr lvl="1"/>
            <a:r>
              <a:rPr lang="en-GB" dirty="0" smtClean="0"/>
              <a:t>transient teachers &amp; leaders</a:t>
            </a:r>
          </a:p>
          <a:p>
            <a:pPr lvl="1"/>
            <a:r>
              <a:rPr lang="en-GB" dirty="0" smtClean="0"/>
              <a:t>different </a:t>
            </a:r>
            <a:r>
              <a:rPr lang="en-GB" dirty="0"/>
              <a:t>learning and cultural styles make core values in philosophy and teaching hard to </a:t>
            </a:r>
            <a:r>
              <a:rPr lang="en-GB" dirty="0" smtClean="0"/>
              <a:t>align</a:t>
            </a:r>
            <a:endParaRPr lang="en-US" dirty="0"/>
          </a:p>
        </p:txBody>
      </p:sp>
      <p:sp>
        <p:nvSpPr>
          <p:cNvPr id="23554" name="AutoShape 2" descr="Image result for international school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6" name="AutoShape 4" descr="Image result for international school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558" name="Picture 6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685800"/>
            <a:ext cx="2600325" cy="1762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 PD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Must be carefully considered and designed in international schools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PD cannot be left to just conferences.</a:t>
            </a:r>
            <a:endParaRPr lang="en-US" dirty="0"/>
          </a:p>
        </p:txBody>
      </p:sp>
      <p:pic>
        <p:nvPicPr>
          <p:cNvPr id="22530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4267200"/>
            <a:ext cx="41910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PD </a:t>
            </a:r>
            <a:r>
              <a:rPr lang="en-GB" dirty="0"/>
              <a:t>is vital for the growth of the </a:t>
            </a:r>
            <a:r>
              <a:rPr lang="en-GB" dirty="0" smtClean="0"/>
              <a:t>school </a:t>
            </a:r>
            <a:r>
              <a:rPr lang="en-GB" sz="1400" dirty="0" smtClean="0"/>
              <a:t>(</a:t>
            </a:r>
            <a:r>
              <a:rPr lang="en-GB" sz="1300" dirty="0" err="1" smtClean="0"/>
              <a:t>Loucks</a:t>
            </a:r>
            <a:r>
              <a:rPr lang="en-GB" sz="1300" dirty="0" smtClean="0"/>
              <a:t>-Horsley </a:t>
            </a:r>
            <a:r>
              <a:rPr lang="en-GB" sz="1300" dirty="0"/>
              <a:t>et al. 2003; Hawley and </a:t>
            </a:r>
            <a:r>
              <a:rPr lang="en-GB" sz="1300" dirty="0" err="1"/>
              <a:t>Valli</a:t>
            </a:r>
            <a:r>
              <a:rPr lang="en-GB" sz="1300" dirty="0"/>
              <a:t> </a:t>
            </a:r>
            <a:r>
              <a:rPr lang="en-GB" sz="1300" dirty="0" smtClean="0"/>
              <a:t>1999, </a:t>
            </a:r>
            <a:r>
              <a:rPr lang="en-GB" sz="1400" dirty="0" err="1"/>
              <a:t>Sandholtz</a:t>
            </a:r>
            <a:r>
              <a:rPr lang="en-GB" sz="1400" dirty="0"/>
              <a:t> and Scribner 2006; Hawley and </a:t>
            </a:r>
            <a:r>
              <a:rPr lang="en-GB" sz="1400" dirty="0" err="1"/>
              <a:t>Valli</a:t>
            </a:r>
            <a:r>
              <a:rPr lang="en-GB" sz="1400" dirty="0"/>
              <a:t> 1999; Scribner </a:t>
            </a:r>
            <a:r>
              <a:rPr lang="en-GB" sz="1400" dirty="0" smtClean="0"/>
              <a:t>1999)</a:t>
            </a:r>
          </a:p>
          <a:p>
            <a:endParaRPr lang="en-GB" sz="1300" dirty="0" smtClean="0"/>
          </a:p>
          <a:p>
            <a:r>
              <a:rPr lang="en-GB" dirty="0" smtClean="0"/>
              <a:t>Little </a:t>
            </a:r>
            <a:r>
              <a:rPr lang="en-GB" dirty="0"/>
              <a:t>of the PD </a:t>
            </a:r>
            <a:r>
              <a:rPr lang="en-GB" dirty="0" smtClean="0"/>
              <a:t>literature addresses </a:t>
            </a:r>
            <a:r>
              <a:rPr lang="en-GB" dirty="0"/>
              <a:t>the issue as it </a:t>
            </a:r>
            <a:r>
              <a:rPr lang="en-GB" dirty="0" smtClean="0"/>
              <a:t>relates </a:t>
            </a:r>
            <a:r>
              <a:rPr lang="en-GB" dirty="0"/>
              <a:t>to international </a:t>
            </a:r>
            <a:r>
              <a:rPr lang="en-GB" dirty="0" smtClean="0"/>
              <a:t>schools</a:t>
            </a:r>
          </a:p>
          <a:p>
            <a:endParaRPr lang="en-GB" dirty="0" smtClean="0"/>
          </a:p>
          <a:p>
            <a:r>
              <a:rPr lang="en-GB" dirty="0"/>
              <a:t>PD activities </a:t>
            </a:r>
            <a:r>
              <a:rPr lang="en-GB" dirty="0" smtClean="0"/>
              <a:t>consist </a:t>
            </a:r>
            <a:r>
              <a:rPr lang="en-GB" dirty="0"/>
              <a:t>mainly of attendance at conferences with little or no follow-up and no processes to assess transferability into the </a:t>
            </a:r>
            <a:r>
              <a:rPr lang="en-GB" dirty="0" smtClean="0"/>
              <a:t>classroom</a:t>
            </a:r>
          </a:p>
          <a:p>
            <a:endParaRPr lang="en-GB" dirty="0" smtClean="0"/>
          </a:p>
          <a:p>
            <a:r>
              <a:rPr lang="en-GB" dirty="0"/>
              <a:t>N</a:t>
            </a:r>
            <a:r>
              <a:rPr lang="en-GB" dirty="0" smtClean="0"/>
              <a:t>umerous </a:t>
            </a:r>
            <a:r>
              <a:rPr lang="en-GB" dirty="0"/>
              <a:t>teachers who </a:t>
            </a:r>
            <a:r>
              <a:rPr lang="en-GB" dirty="0" smtClean="0"/>
              <a:t>attend </a:t>
            </a:r>
            <a:r>
              <a:rPr lang="en-GB" dirty="0"/>
              <a:t>PD activities quickly </a:t>
            </a:r>
            <a:r>
              <a:rPr lang="en-GB" dirty="0" smtClean="0"/>
              <a:t>move </a:t>
            </a:r>
            <a:r>
              <a:rPr lang="en-GB" dirty="0"/>
              <a:t>on to other international schools</a:t>
            </a:r>
            <a:endParaRPr lang="en-US" dirty="0"/>
          </a:p>
        </p:txBody>
      </p:sp>
      <p:pic>
        <p:nvPicPr>
          <p:cNvPr id="21506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0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Administrators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In </a:t>
            </a:r>
            <a:r>
              <a:rPr lang="en-GB" dirty="0"/>
              <a:t>order to effectively decide how PD programmes should be implemented, school administrators have a </a:t>
            </a:r>
            <a:r>
              <a:rPr lang="en-GB" b="1" dirty="0"/>
              <a:t>significant role to play</a:t>
            </a:r>
            <a:r>
              <a:rPr lang="en-GB" dirty="0"/>
              <a:t> (Pedersen et al. 2010</a:t>
            </a:r>
            <a:r>
              <a:rPr lang="en-GB" dirty="0" smtClean="0"/>
              <a:t>)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*  Heads of Schools, Principals</a:t>
            </a:r>
            <a:endParaRPr lang="en-US" dirty="0"/>
          </a:p>
        </p:txBody>
      </p:sp>
      <p:pic>
        <p:nvPicPr>
          <p:cNvPr id="20484" name="Picture 4" descr="Image result for school leadershi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4572000"/>
            <a:ext cx="2943225" cy="1552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Administrator 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carefully designed PD programme starts with </a:t>
            </a:r>
            <a:r>
              <a:rPr lang="en-GB" b="1" dirty="0"/>
              <a:t>understanding administrator view</a:t>
            </a:r>
            <a:r>
              <a:rPr lang="en-GB" dirty="0"/>
              <a:t>s regarding </a:t>
            </a:r>
            <a:r>
              <a:rPr lang="en-GB" dirty="0" smtClean="0"/>
              <a:t>PD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/>
              <a:t>A</a:t>
            </a:r>
            <a:r>
              <a:rPr lang="en-GB" dirty="0" smtClean="0"/>
              <a:t>dministrators </a:t>
            </a:r>
            <a:r>
              <a:rPr lang="en-GB" dirty="0"/>
              <a:t>have </a:t>
            </a:r>
            <a:r>
              <a:rPr lang="en-GB" b="1" dirty="0"/>
              <a:t>decision making power</a:t>
            </a:r>
            <a:r>
              <a:rPr lang="en-GB" dirty="0"/>
              <a:t>, and their thinking, philosophy, and values are often the only processes that guide the development of professional programmes.</a:t>
            </a:r>
            <a:endParaRPr lang="en-US" dirty="0"/>
          </a:p>
        </p:txBody>
      </p:sp>
      <p:pic>
        <p:nvPicPr>
          <p:cNvPr id="19458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4495800"/>
            <a:ext cx="28956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GB" sz="3600" dirty="0"/>
              <a:t>“</a:t>
            </a:r>
            <a:r>
              <a:rPr lang="en-GB" sz="3600" b="1" dirty="0"/>
              <a:t>What are the views of administrators on how professional development is planned, implemented, evaluated and resourced in international schools</a:t>
            </a:r>
            <a:r>
              <a:rPr lang="en-GB" sz="3600" dirty="0" smtClean="0"/>
              <a:t>?”</a:t>
            </a:r>
            <a:endParaRPr lang="en-US" sz="3600" dirty="0"/>
          </a:p>
        </p:txBody>
      </p:sp>
      <p:pic>
        <p:nvPicPr>
          <p:cNvPr id="18434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75" y="685800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r>
              <a:rPr lang="en-US" dirty="0" smtClean="0"/>
              <a:t>Quantitative &amp; Qualitative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GB" dirty="0" smtClean="0"/>
              <a:t>Data s collected </a:t>
            </a:r>
            <a:r>
              <a:rPr lang="en-GB" dirty="0"/>
              <a:t>and </a:t>
            </a:r>
            <a:r>
              <a:rPr lang="en-GB" dirty="0" smtClean="0"/>
              <a:t>processed which considered </a:t>
            </a:r>
            <a:r>
              <a:rPr lang="en-GB" dirty="0"/>
              <a:t>views on the research </a:t>
            </a:r>
            <a:r>
              <a:rPr lang="en-GB" dirty="0" smtClean="0"/>
              <a:t>topic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Themes emerged </a:t>
            </a:r>
          </a:p>
          <a:p>
            <a:pPr lvl="1"/>
            <a:r>
              <a:rPr lang="en-GB" dirty="0" smtClean="0"/>
              <a:t> provided valuable information on international administrator views on how PD is planned, implemented, evaluated and resourced</a:t>
            </a:r>
            <a:endParaRPr lang="en-US" dirty="0"/>
          </a:p>
        </p:txBody>
      </p:sp>
      <p:sp>
        <p:nvSpPr>
          <p:cNvPr id="17410" name="AutoShape 2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2" name="AutoShape 4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6" name="Picture 8" descr="Image result for da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5105400"/>
            <a:ext cx="7620000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480</TotalTime>
  <Words>1044</Words>
  <Application>Microsoft Office PowerPoint</Application>
  <PresentationFormat>On-screen Show (4:3)</PresentationFormat>
  <Paragraphs>132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Calibri</vt:lpstr>
      <vt:lpstr>Constantia</vt:lpstr>
      <vt:lpstr>Wingdings 2</vt:lpstr>
      <vt:lpstr>Flow</vt:lpstr>
      <vt:lpstr>Professional Development in International schools A study</vt:lpstr>
      <vt:lpstr>Why this study?</vt:lpstr>
      <vt:lpstr>International schools  are complex</vt:lpstr>
      <vt:lpstr>Effective PD</vt:lpstr>
      <vt:lpstr>PD Literature</vt:lpstr>
      <vt:lpstr>School Administrators</vt:lpstr>
      <vt:lpstr>Administrator views</vt:lpstr>
      <vt:lpstr>Question</vt:lpstr>
      <vt:lpstr>Quantitative &amp; Qualitative</vt:lpstr>
      <vt:lpstr>Data collection</vt:lpstr>
      <vt:lpstr>Data collection continued…</vt:lpstr>
      <vt:lpstr>Aim of study</vt:lpstr>
      <vt:lpstr>Emerging Themes</vt:lpstr>
      <vt:lpstr>PowerPoint Presentation</vt:lpstr>
      <vt:lpstr>PowerPoint Presentation</vt:lpstr>
      <vt:lpstr>PowerPoint Presentation</vt:lpstr>
      <vt:lpstr>Conclusions</vt:lpstr>
      <vt:lpstr>PowerPoint Presentation</vt:lpstr>
      <vt:lpstr>PowerPoint Presentation</vt:lpstr>
      <vt:lpstr>PowerPoint Presentation</vt:lpstr>
      <vt:lpstr>Further Research</vt:lpstr>
      <vt:lpstr>PowerPoint Presentation</vt:lpstr>
      <vt:lpstr>PowerPoint Presentation</vt:lpstr>
      <vt:lpstr>ACS Athens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Development in International schools A study</dc:title>
  <dc:creator>Peggy</dc:creator>
  <cp:lastModifiedBy>Michael Fertig</cp:lastModifiedBy>
  <cp:revision>37</cp:revision>
  <dcterms:created xsi:type="dcterms:W3CDTF">2017-10-01T14:53:43Z</dcterms:created>
  <dcterms:modified xsi:type="dcterms:W3CDTF">2017-10-11T07:11:50Z</dcterms:modified>
</cp:coreProperties>
</file>