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9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93812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0" name="Shape 10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1" name="Shape 11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ctrTitle"/>
          </p:nvPr>
        </p:nvSpPr>
        <p:spPr>
          <a:xfrm>
            <a:off x="685800" y="232225"/>
            <a:ext cx="5726700" cy="175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/>
              <a:t>Promoting intercultural understanding through the curriculum.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685800" y="1986425"/>
            <a:ext cx="5258700" cy="97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 sz="2400">
                <a:solidFill>
                  <a:schemeClr val="accent2"/>
                </a:solidFill>
              </a:rPr>
              <a:t>Ms. Oyndrilla Mukherjee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537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                References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35125" y="663000"/>
            <a:ext cx="8855999" cy="471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Campbell, W and Stover, G, 1933. Teaching International-Mindedness in the Social Studies, Journal of Educational Sociology, Vol. 7, No. 4, The Penn State Experiments in Character Education, pp. 244-248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Gellar, C, 2002.International education: a commitment to universal values. In M C Hayden, J J Thompson and G.Walker (eds), International education in practice, London: Kogan Page, pp. 30-35.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Hayden, M C, 2006. Introduction to International Education. London: Sage.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Hayden, M C, Rancic, B and Thompson, J J, 2000. Being international: student and teacher perceptions from international schools. Oxford Review of Education, 26 (1), pp.107-123.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Haywood ,T, 2007. A simple typology of international-mindedness and its implications for education. In:M C Hayden, J Levy, J J Thompson (eds), The Sage handbook of research in international education.  London: Sage, pp. 79 -89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Hill, I, 2000. Internationally minded schools. International schools journal, 20 (1), pp.24- 37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Hill, I, 2012. Evolution of education for international mindedness. Journal of Research in International Education, 11(3), pp. 245-261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Kelly, A V, 2004. The Curriculum: Theory and Practice. 5th ed. London: Sage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MYP Humanities subject guide, 2012, Cardiff, UK: International Baccalaureate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Skelton, M, 2002. Defining “international” in an international curriculum In: M C Hayden, J J Thompson and G.Walker (eds). International education in practice. London: Kogan Page, pp. 39 -43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400"/>
          </a:p>
          <a:p>
            <a:pPr>
              <a:spcBef>
                <a:spcPts val="0"/>
              </a:spcBef>
              <a:buNone/>
            </a:pPr>
            <a:endParaRPr sz="11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4"/>
                </a:solidFill>
              </a:rPr>
              <a:t>   Your thoughts……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                   </a:t>
            </a:r>
            <a:r>
              <a:rPr lang="en" sz="3600">
                <a:solidFill>
                  <a:schemeClr val="accent4"/>
                </a:solidFill>
              </a:rPr>
              <a:t>Thank you 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      My Professional Context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I am ….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2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The program I am pursuing ….. 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2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The context of the paper …..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The structure of the presentation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961225"/>
            <a:ext cx="8229600" cy="410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Necessity of promoting intercultural understanding.</a:t>
            </a:r>
          </a:p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International mindedness (IM) according to academic literature</a:t>
            </a:r>
          </a:p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My criteria to promote IM</a:t>
            </a:r>
          </a:p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About IB MYP and MYP Geography</a:t>
            </a:r>
          </a:p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Teaching and learning in MYP Year 3 Geography</a:t>
            </a:r>
          </a:p>
          <a:p>
            <a:pPr marL="457200" lvl="0" indent="-3937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Assessing the curriculum</a:t>
            </a:r>
          </a:p>
          <a:p>
            <a:pPr marL="457200" lvl="0" indent="-3937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 sz="2600">
                <a:solidFill>
                  <a:schemeClr val="accent5"/>
                </a:solidFill>
              </a:rPr>
              <a:t>Challenges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International Mindedness (IM) ??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Based on academic literature:</a:t>
            </a:r>
          </a:p>
          <a:p>
            <a:pPr marL="457200" lvl="0" indent="-381000" rtl="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B45F06"/>
                </a:solidFill>
              </a:rPr>
              <a:t>Hill (2000, 2012)</a:t>
            </a:r>
          </a:p>
          <a:p>
            <a:pPr marL="457200" lvl="0" indent="-381000" rtl="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B45F06"/>
                </a:solidFill>
              </a:rPr>
              <a:t>Campbell and Stover (1933)</a:t>
            </a:r>
          </a:p>
          <a:p>
            <a:pPr marL="457200" lvl="0" indent="-381000" rtl="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B45F06"/>
                </a:solidFill>
              </a:rPr>
              <a:t>Hayden and Thompson (2000)</a:t>
            </a:r>
          </a:p>
          <a:p>
            <a:pPr marL="457200" lvl="0" indent="-381000" rtl="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B45F06"/>
                </a:solidFill>
              </a:rPr>
              <a:t>Gellar (2002)</a:t>
            </a:r>
          </a:p>
          <a:p>
            <a:pPr marL="457200" lvl="0" indent="-381000" rtl="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B45F06"/>
                </a:solidFill>
              </a:rPr>
              <a:t>Haywood (2007)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rgbClr val="B45F0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My Criteria to promote IM :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880225"/>
            <a:ext cx="8229600" cy="40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783F04"/>
                </a:solidFill>
              </a:rPr>
              <a:t>The Geography curriculum should provide opportunities to: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Appreciate global issues and present insights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Engage in critical thinking, problem solving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Collaborate 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Accept other cultures and multiple perspectives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Reflect on universal values</a:t>
            </a:r>
          </a:p>
          <a:p>
            <a:pPr marL="457200" lvl="0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Value the natural environment</a:t>
            </a:r>
          </a:p>
          <a:p>
            <a:pPr marL="457200" lvl="0" indent="-38100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chemeClr val="accent2"/>
                </a:solidFill>
              </a:rPr>
              <a:t>Understand the interconnectedness and interdependence of the world at large.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    IB MYP and MYP Geography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582225"/>
            <a:ext cx="8412300" cy="2375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A64128"/>
                </a:solidFill>
              </a:rPr>
              <a:t>Fundamental concepts of MYP</a:t>
            </a:r>
          </a:p>
          <a:p>
            <a:pPr marL="457200" lvl="0" indent="-3810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A64128"/>
                </a:solidFill>
              </a:rPr>
              <a:t>Objective driven curriculum</a:t>
            </a:r>
          </a:p>
          <a:p>
            <a:pPr marL="457200" lvl="0" indent="-3810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A64128"/>
                </a:solidFill>
              </a:rPr>
              <a:t>Inquiry based</a:t>
            </a:r>
          </a:p>
          <a:p>
            <a:pPr marL="457200" lvl="0" indent="-3810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A64128"/>
                </a:solidFill>
              </a:rPr>
              <a:t>Focus on reflection</a:t>
            </a:r>
          </a:p>
          <a:p>
            <a:pPr marL="457200" lvl="0" indent="-38100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A64128"/>
                </a:solidFill>
              </a:rPr>
              <a:t>Aims of MYP Geography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340223"/>
            <a:ext cx="8229600" cy="1141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Teaching and learning opportunities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in MYP Year 3/ Grade 8 Geography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742674" y="1663224"/>
            <a:ext cx="7642800" cy="295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accent5"/>
              </a:buClr>
              <a:buSzPct val="8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Population and Migration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Volcanoes and Earthquakes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marL="457200" lvl="0" indent="-4191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Globalisation-the role of multinationals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769550" y="232224"/>
            <a:ext cx="7917300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2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Assessing the curriculum: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A64128"/>
                </a:solidFill>
              </a:rPr>
              <a:t>Strengths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A64128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A64128"/>
                </a:solidFill>
              </a:rPr>
              <a:t>Weaknesses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A64128"/>
              </a:solidFill>
            </a:endParaRPr>
          </a:p>
          <a:p>
            <a:pPr marL="457200" lvl="0" indent="-419100">
              <a:spcBef>
                <a:spcPts val="0"/>
              </a:spcBef>
              <a:buClr>
                <a:srgbClr val="A64128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A64128"/>
                </a:solidFill>
              </a:rPr>
              <a:t>Suggestions for improvement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       Challenges </a:t>
            </a:r>
            <a:r>
              <a:rPr lang="en" sz="3000">
                <a:solidFill>
                  <a:schemeClr val="dk2"/>
                </a:solidFill>
              </a:rPr>
              <a:t>(according to my context)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Transient population of teachers.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Lack of common understanding</a:t>
            </a:r>
          </a:p>
          <a:p>
            <a:pPr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The student community</a:t>
            </a:r>
          </a:p>
          <a:p>
            <a:pPr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>
              <a:solidFill>
                <a:schemeClr val="accent5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On-screen Show (16:9)</PresentationFormat>
  <Paragraphs>77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western</vt:lpstr>
      <vt:lpstr>Promoting intercultural understanding through the curriculum.</vt:lpstr>
      <vt:lpstr>      My Professional Context</vt:lpstr>
      <vt:lpstr>The structure of the presentation</vt:lpstr>
      <vt:lpstr>International Mindedness (IM) ??</vt:lpstr>
      <vt:lpstr>My Criteria to promote IM :</vt:lpstr>
      <vt:lpstr>    IB MYP and MYP Geography</vt:lpstr>
      <vt:lpstr>Teaching and learning opportunities in MYP Year 3/ Grade 8 Geography</vt:lpstr>
      <vt:lpstr>  Assessing the curriculum:</vt:lpstr>
      <vt:lpstr>       Challenges (according to my context)</vt:lpstr>
      <vt:lpstr>                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intercultural understanding through the curriculum.</dc:title>
  <dc:creator>Carolina Salter</dc:creator>
  <cp:lastModifiedBy>Carolina Salter</cp:lastModifiedBy>
  <cp:revision>1</cp:revision>
  <dcterms:modified xsi:type="dcterms:W3CDTF">2014-11-10T20:34:59Z</dcterms:modified>
</cp:coreProperties>
</file>