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6" r:id="rId3"/>
    <p:sldId id="270" r:id="rId4"/>
    <p:sldId id="257" r:id="rId5"/>
    <p:sldId id="276" r:id="rId6"/>
    <p:sldId id="267" r:id="rId7"/>
    <p:sldId id="268" r:id="rId8"/>
    <p:sldId id="266" r:id="rId9"/>
    <p:sldId id="274" r:id="rId10"/>
    <p:sldId id="269" r:id="rId11"/>
    <p:sldId id="273" r:id="rId12"/>
    <p:sldId id="280" r:id="rId13"/>
    <p:sldId id="275" r:id="rId14"/>
    <p:sldId id="271" r:id="rId15"/>
    <p:sldId id="272" r:id="rId16"/>
    <p:sldId id="277" r:id="rId17"/>
    <p:sldId id="26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3DA"/>
    <a:srgbClr val="0828FF"/>
    <a:srgbClr val="FF1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7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0FD0-D499-F749-BA2C-7962607F4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40B76-AAC8-1D4C-B238-76FA9C44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841E-3A9E-5642-9A1D-ABBB2B4FF603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51E1-7CD6-4644-BE71-17B4FE2EA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51E1-7CD6-4644-BE71-17B4FE2EA0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51E1-7CD6-4644-BE71-17B4FE2EA0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6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the concept of global mindedness and intercultural awareness, sensitivity and competence viewed in international school? George walker,</a:t>
            </a:r>
            <a:r>
              <a:rPr lang="en-US" baseline="0" dirty="0" smtClean="0"/>
              <a:t> a former director general of the IB lists understanding cultures as one of the six skills needed in international education and as one of his five aims of international education.</a:t>
            </a:r>
          </a:p>
          <a:p>
            <a:r>
              <a:rPr lang="en-US" baseline="0" dirty="0" smtClean="0"/>
              <a:t>Ian hill (2007) writes that DP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should include intercultural understanding; learning more then one language, and values that promote wise choices for the good of humankind.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51E1-7CD6-4644-BE71-17B4FE2EA0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9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A6734C-E115-4BC5-9FB0-F9BF6FABFDA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ltural diversity.jp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15" y="5723549"/>
            <a:ext cx="1136863" cy="1057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inkexist.com/quotes/mahatma_gandhi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I do not want my house to be walled in on all sides and my windows to be stuffed. I want the cultures of all the lands to be blown about my house as freely as possible. But I refuse to be blown off my feet by any.”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Mahatma </a:t>
            </a:r>
            <a:r>
              <a:rPr lang="en-US" dirty="0">
                <a:hlinkClick r:id="rId2"/>
              </a:rPr>
              <a:t>Gandhi quotes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Skills:</a:t>
            </a:r>
          </a:p>
          <a:p>
            <a:r>
              <a:rPr lang="en-US" dirty="0" smtClean="0"/>
              <a:t>Communication skill </a:t>
            </a:r>
          </a:p>
          <a:p>
            <a:r>
              <a:rPr lang="en-US" dirty="0" smtClean="0"/>
              <a:t>Research Skill</a:t>
            </a:r>
          </a:p>
          <a:p>
            <a:r>
              <a:rPr lang="en-US" dirty="0" smtClean="0"/>
              <a:t>Self-management skills</a:t>
            </a:r>
          </a:p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Thinking skills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7813"/>
            <a:ext cx="7313613" cy="868362"/>
          </a:xfrm>
        </p:spPr>
        <p:txBody>
          <a:bodyPr/>
          <a:lstStyle/>
          <a:p>
            <a:r>
              <a:rPr lang="en-US" b="1" dirty="0" smtClean="0"/>
              <a:t>Attitudes</a:t>
            </a:r>
            <a:endParaRPr lang="en-US" b="1" dirty="0"/>
          </a:p>
        </p:txBody>
      </p:sp>
      <p:pic>
        <p:nvPicPr>
          <p:cNvPr id="4" name="Picture 3" descr="attitud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3" y="1078235"/>
            <a:ext cx="7974372" cy="45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‘In the PYP, it is believed that education must extend beyond the intellectual to include not only socially responsible attitudes but also thoughtful and appropriate action.’ Making the PYP </a:t>
            </a:r>
            <a:r>
              <a:rPr lang="en-US" smtClean="0"/>
              <a:t>Happen pg.25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training and initiative approach in  the collaborative planning meetings</a:t>
            </a:r>
          </a:p>
          <a:p>
            <a:r>
              <a:rPr lang="en-US" dirty="0" smtClean="0"/>
              <a:t>Balancing it out in the </a:t>
            </a:r>
            <a:r>
              <a:rPr lang="en-US" dirty="0" err="1" smtClean="0"/>
              <a:t>Programme</a:t>
            </a:r>
            <a:r>
              <a:rPr lang="en-US" dirty="0" smtClean="0"/>
              <a:t> of Inquiry</a:t>
            </a:r>
          </a:p>
          <a:p>
            <a:r>
              <a:rPr lang="en-US" dirty="0"/>
              <a:t>Monoculture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Parents workshop/ Parent information sessions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466175"/>
            <a:ext cx="8408461" cy="53250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Dalai Lama (2009) The Moral Imperatives of Chance “Compassion will show the way” </a:t>
            </a:r>
            <a:r>
              <a:rPr lang="en-US" b="1" u="sng" dirty="0"/>
              <a:t>India Today</a:t>
            </a:r>
            <a:r>
              <a:rPr lang="en-US" b="1" dirty="0"/>
              <a:t>, </a:t>
            </a:r>
            <a:r>
              <a:rPr lang="en-US" b="1" dirty="0" err="1"/>
              <a:t>Vol</a:t>
            </a:r>
            <a:r>
              <a:rPr lang="en-US" b="1" dirty="0"/>
              <a:t> XXXIV no. 12: for the week 17-23, K-9 Connaught Circus, New Delhi , pp. 32</a:t>
            </a:r>
            <a:endParaRPr lang="en-US" dirty="0"/>
          </a:p>
          <a:p>
            <a:r>
              <a:rPr lang="en-US" b="1" dirty="0" err="1"/>
              <a:t>Drennen</a:t>
            </a:r>
            <a:r>
              <a:rPr lang="en-US" b="1" dirty="0"/>
              <a:t>, H (2002) Criteria for curriculum continuity in international education. In </a:t>
            </a:r>
            <a:r>
              <a:rPr lang="en-US" b="1" u="sng" dirty="0"/>
              <a:t>International education in practice</a:t>
            </a:r>
            <a:r>
              <a:rPr lang="en-US" b="1" dirty="0"/>
              <a:t> </a:t>
            </a:r>
            <a:r>
              <a:rPr lang="en-US" b="1" dirty="0" err="1"/>
              <a:t>eds</a:t>
            </a:r>
            <a:r>
              <a:rPr lang="en-US" b="1" dirty="0"/>
              <a:t> by M Hayden, J Thompson and G Walker, New York, </a:t>
            </a:r>
            <a:r>
              <a:rPr lang="en-US" b="1" dirty="0" err="1"/>
              <a:t>Routledge</a:t>
            </a:r>
            <a:endParaRPr lang="en-US" dirty="0"/>
          </a:p>
          <a:p>
            <a:r>
              <a:rPr lang="en-US" b="1" dirty="0"/>
              <a:t>Geller, A </a:t>
            </a:r>
            <a:r>
              <a:rPr lang="en-US" b="1" dirty="0" err="1"/>
              <a:t>Ch</a:t>
            </a:r>
            <a:r>
              <a:rPr lang="en-US" b="1" dirty="0"/>
              <a:t> (2002) International education: a commitment to universal values. In </a:t>
            </a:r>
            <a:r>
              <a:rPr lang="en-US" b="1" u="sng" dirty="0"/>
              <a:t>International education in practice</a:t>
            </a:r>
            <a:r>
              <a:rPr lang="en-US" b="1" dirty="0"/>
              <a:t> </a:t>
            </a:r>
            <a:r>
              <a:rPr lang="en-US" b="1" dirty="0" err="1"/>
              <a:t>eds</a:t>
            </a:r>
            <a:r>
              <a:rPr lang="en-US" b="1" dirty="0"/>
              <a:t> by M Hayden, J Thompson and G Walker, New York, </a:t>
            </a:r>
            <a:r>
              <a:rPr lang="en-US" b="1" dirty="0" err="1"/>
              <a:t>Routledge</a:t>
            </a:r>
            <a:endParaRPr lang="en-US" dirty="0"/>
          </a:p>
          <a:p>
            <a:r>
              <a:rPr lang="en-US" b="1" dirty="0"/>
              <a:t>Haywood, T (2007) A Simple Typology of International- Mindedness and its Implications for Education </a:t>
            </a:r>
            <a:r>
              <a:rPr lang="en-US" b="1" u="sng" dirty="0"/>
              <a:t>The SAGE Handbook of Research in</a:t>
            </a:r>
            <a:r>
              <a:rPr lang="en-US" b="1" dirty="0"/>
              <a:t> </a:t>
            </a:r>
            <a:r>
              <a:rPr lang="en-US" b="1" u="sng" dirty="0"/>
              <a:t>International Education</a:t>
            </a:r>
            <a:r>
              <a:rPr lang="en-US" b="1" dirty="0"/>
              <a:t> </a:t>
            </a:r>
            <a:r>
              <a:rPr lang="en-US" b="1" dirty="0" err="1"/>
              <a:t>eds</a:t>
            </a:r>
            <a:r>
              <a:rPr lang="en-US" b="1" dirty="0"/>
              <a:t> by M Hayden, J Levy and J Thompson, London, Sage Publication</a:t>
            </a:r>
            <a:endParaRPr lang="en-US" dirty="0"/>
          </a:p>
          <a:p>
            <a:r>
              <a:rPr lang="en-US" b="1" dirty="0"/>
              <a:t>International Classrooms, </a:t>
            </a:r>
            <a:r>
              <a:rPr lang="en-US" b="1" u="sng" dirty="0"/>
              <a:t>IB World magazine of the International Baccalaureate</a:t>
            </a:r>
            <a:r>
              <a:rPr lang="en-US" b="1" dirty="0"/>
              <a:t>, Jan2008, Issue 52, Middlesex, Haymarket Network, </a:t>
            </a:r>
            <a:r>
              <a:rPr lang="en-US" b="1" dirty="0" err="1"/>
              <a:t>Teddington</a:t>
            </a:r>
            <a:r>
              <a:rPr lang="en-US" b="1" dirty="0"/>
              <a:t> Studios, Pg. 18,</a:t>
            </a:r>
            <a:endParaRPr lang="en-US" dirty="0"/>
          </a:p>
          <a:p>
            <a:r>
              <a:rPr lang="en-US" b="1" dirty="0"/>
              <a:t>Munro, J (2007) learning Internationally in a Future Context. </a:t>
            </a:r>
            <a:r>
              <a:rPr lang="en-US" b="1" u="sng" dirty="0"/>
              <a:t>The SAGE Handbook of Research in</a:t>
            </a:r>
            <a:r>
              <a:rPr lang="en-US" b="1" dirty="0"/>
              <a:t> </a:t>
            </a:r>
            <a:r>
              <a:rPr lang="en-US" b="1" u="sng" dirty="0"/>
              <a:t>International Education</a:t>
            </a:r>
            <a:r>
              <a:rPr lang="en-US" b="1" dirty="0"/>
              <a:t> </a:t>
            </a:r>
            <a:r>
              <a:rPr lang="en-US" b="1" dirty="0" err="1"/>
              <a:t>eds</a:t>
            </a:r>
            <a:r>
              <a:rPr lang="en-US" b="1" dirty="0"/>
              <a:t> by M Hayden, J Levy and J Thompson, London, Sage </a:t>
            </a:r>
            <a:r>
              <a:rPr lang="en-US" b="1" dirty="0" err="1"/>
              <a:t>Publica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5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82" y="1735138"/>
            <a:ext cx="7709331" cy="40560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Ree</a:t>
            </a:r>
            <a:r>
              <a:rPr lang="en-US" b="1" dirty="0"/>
              <a:t>, H (2004) To Educate the Nations. In </a:t>
            </a:r>
            <a:r>
              <a:rPr lang="en-US" b="1" u="sng" dirty="0"/>
              <a:t>To Educate the Nations 2</a:t>
            </a:r>
            <a:r>
              <a:rPr lang="en-US" b="1" dirty="0"/>
              <a:t> 2nd </a:t>
            </a:r>
            <a:r>
              <a:rPr lang="en-US" b="1" dirty="0" err="1"/>
              <a:t>ed</a:t>
            </a:r>
            <a:r>
              <a:rPr lang="en-US" b="1" dirty="0"/>
              <a:t>, G Walker, Glasgow, </a:t>
            </a:r>
            <a:r>
              <a:rPr lang="en-US" b="1" dirty="0" err="1"/>
              <a:t>Peridot</a:t>
            </a:r>
            <a:r>
              <a:rPr lang="en-US" b="1" dirty="0"/>
              <a:t> Press</a:t>
            </a:r>
            <a:endParaRPr lang="en-US" dirty="0"/>
          </a:p>
          <a:p>
            <a:r>
              <a:rPr lang="en-US" b="1" dirty="0" err="1"/>
              <a:t>Sampatkumar</a:t>
            </a:r>
            <a:r>
              <a:rPr lang="en-US" b="1" dirty="0"/>
              <a:t>, R (2007) Global Citizenship and the Role of Human Values. </a:t>
            </a:r>
            <a:r>
              <a:rPr lang="en-US" b="1" u="sng" dirty="0"/>
              <a:t>The SAGE Handbook of Research in</a:t>
            </a:r>
            <a:r>
              <a:rPr lang="en-US" b="1" dirty="0"/>
              <a:t> </a:t>
            </a:r>
            <a:r>
              <a:rPr lang="en-US" b="1" u="sng" dirty="0"/>
              <a:t>International Education</a:t>
            </a:r>
            <a:r>
              <a:rPr lang="en-US" b="1" dirty="0"/>
              <a:t> </a:t>
            </a:r>
            <a:r>
              <a:rPr lang="en-US" b="1" dirty="0" err="1"/>
              <a:t>eds</a:t>
            </a:r>
            <a:r>
              <a:rPr lang="en-US" b="1" dirty="0"/>
              <a:t> by M Hayden, J Levy and J Thompson, London, Sage Publication</a:t>
            </a:r>
            <a:endParaRPr lang="en-US" dirty="0"/>
          </a:p>
          <a:p>
            <a:r>
              <a:rPr lang="en-US" b="1" dirty="0"/>
              <a:t>Skelton, M (20 02) Defining ‘international’ in an international curriculum. In</a:t>
            </a:r>
            <a:r>
              <a:rPr lang="en-US" b="1" u="sng" dirty="0"/>
              <a:t> International education in practice </a:t>
            </a:r>
            <a:r>
              <a:rPr lang="en-US" b="1" dirty="0" err="1"/>
              <a:t>eds</a:t>
            </a:r>
            <a:r>
              <a:rPr lang="en-US" b="1" dirty="0"/>
              <a:t> by M Hayden, J Thompson and G Walker, New York, </a:t>
            </a:r>
            <a:r>
              <a:rPr lang="en-US" b="1" dirty="0" err="1"/>
              <a:t>Routledge</a:t>
            </a:r>
            <a:endParaRPr lang="en-US" dirty="0"/>
          </a:p>
          <a:p>
            <a:r>
              <a:rPr lang="en-US" b="1" dirty="0"/>
              <a:t>Teaching without boards, </a:t>
            </a:r>
            <a:r>
              <a:rPr lang="en-US" b="1" u="sng" dirty="0"/>
              <a:t>IB World magazine of the International Baccalaureate</a:t>
            </a:r>
            <a:r>
              <a:rPr lang="en-US" b="1" dirty="0"/>
              <a:t>, Jan2008, Issue 52, Middlesex, Haymarket Network, </a:t>
            </a:r>
            <a:r>
              <a:rPr lang="en-US" b="1" dirty="0" err="1"/>
              <a:t>Teddington</a:t>
            </a:r>
            <a:r>
              <a:rPr lang="en-US" b="1" dirty="0"/>
              <a:t> Studios, Pg. 12</a:t>
            </a:r>
            <a:endParaRPr lang="en-US" dirty="0"/>
          </a:p>
          <a:p>
            <a:r>
              <a:rPr lang="en-US" b="1" dirty="0"/>
              <a:t>Walker, G (2004) International education and National systems, 2nd </a:t>
            </a:r>
            <a:r>
              <a:rPr lang="en-US" b="1" dirty="0" err="1"/>
              <a:t>ed</a:t>
            </a:r>
            <a:r>
              <a:rPr lang="en-US" b="1" dirty="0"/>
              <a:t>, </a:t>
            </a:r>
            <a:r>
              <a:rPr lang="en-US" b="1" dirty="0" err="1"/>
              <a:t>pg</a:t>
            </a:r>
            <a:r>
              <a:rPr lang="en-US" b="1" dirty="0"/>
              <a:t> 90-91, Glasgow, </a:t>
            </a:r>
            <a:r>
              <a:rPr lang="en-US" b="1" dirty="0" err="1"/>
              <a:t>Paridot</a:t>
            </a:r>
            <a:r>
              <a:rPr lang="en-US" b="1" dirty="0"/>
              <a:t> press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Central Idea</a:t>
            </a:r>
            <a:r>
              <a:rPr lang="en-US" b="1" i="1" dirty="0" smtClean="0"/>
              <a:t>: Human migration </a:t>
            </a:r>
            <a:r>
              <a:rPr lang="en-US" dirty="0" smtClean="0"/>
              <a:t>is a response to challenges, risks and opportunities.</a:t>
            </a:r>
          </a:p>
          <a:p>
            <a:pPr marL="0" indent="0">
              <a:buNone/>
            </a:pPr>
            <a:r>
              <a:rPr lang="en-US" dirty="0" smtClean="0"/>
              <a:t>Lines of inquiries:</a:t>
            </a:r>
          </a:p>
          <a:p>
            <a:pPr marL="0" indent="0">
              <a:buNone/>
            </a:pPr>
            <a:r>
              <a:rPr lang="en-US" dirty="0" smtClean="0"/>
              <a:t>Concepts:</a:t>
            </a:r>
          </a:p>
          <a:p>
            <a:pPr marL="0" indent="0">
              <a:buNone/>
            </a:pPr>
            <a:r>
              <a:rPr lang="en-US" dirty="0" smtClean="0"/>
              <a:t>Skills:</a:t>
            </a:r>
          </a:p>
          <a:p>
            <a:pPr marL="0" indent="0">
              <a:buNone/>
            </a:pPr>
            <a:r>
              <a:rPr lang="en-US" dirty="0" smtClean="0"/>
              <a:t>IB Learner Profile:</a:t>
            </a:r>
          </a:p>
          <a:p>
            <a:pPr marL="0" indent="0">
              <a:buNone/>
            </a:pPr>
            <a:r>
              <a:rPr lang="en-US" dirty="0" smtClean="0"/>
              <a:t>Attitudes: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9" y="449137"/>
            <a:ext cx="8362238" cy="5048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i="1" dirty="0" smtClean="0"/>
              <a:t>Going further:</a:t>
            </a:r>
          </a:p>
          <a:p>
            <a:pPr marL="0" indent="0" algn="just">
              <a:buNone/>
            </a:pPr>
            <a:r>
              <a:rPr lang="en-US" sz="2800" dirty="0" smtClean="0"/>
              <a:t>George Walker added that the themes in the PYP helps to develop three characteristics: </a:t>
            </a:r>
          </a:p>
          <a:p>
            <a:r>
              <a:rPr lang="en-US" sz="2800" b="1" dirty="0"/>
              <a:t>C</a:t>
            </a:r>
            <a:r>
              <a:rPr lang="en-US" sz="2800" b="1" dirty="0" smtClean="0"/>
              <a:t>apacity to reason</a:t>
            </a:r>
            <a:endParaRPr lang="en-US" sz="2800" b="1" dirty="0"/>
          </a:p>
          <a:p>
            <a:r>
              <a:rPr lang="en-US" sz="2800" b="1" dirty="0"/>
              <a:t>K</a:t>
            </a:r>
            <a:r>
              <a:rPr lang="en-US" sz="2800" b="1" dirty="0" smtClean="0"/>
              <a:t>nowledge of self and others 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 growing sense of global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31438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9-30 at 11.12.46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38" y="4555524"/>
            <a:ext cx="8642562" cy="1699038"/>
          </a:xfrm>
        </p:spPr>
        <p:txBody>
          <a:bodyPr/>
          <a:lstStyle/>
          <a:p>
            <a:r>
              <a:rPr lang="en-US" sz="4800" b="1" dirty="0"/>
              <a:t>N</a:t>
            </a:r>
            <a:r>
              <a:rPr lang="en-US" sz="4800" b="1" dirty="0" smtClean="0"/>
              <a:t>urturing multicultural understanding in the primary phase</a:t>
            </a:r>
            <a:endParaRPr lang="en-US" sz="4800" b="1" dirty="0"/>
          </a:p>
        </p:txBody>
      </p:sp>
      <p:pic>
        <p:nvPicPr>
          <p:cNvPr id="4" name="Picture 3" descr="mul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39" y="459803"/>
            <a:ext cx="5540382" cy="39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culture?</a:t>
            </a:r>
          </a:p>
          <a:p>
            <a:r>
              <a:rPr lang="en-US" sz="3600" b="1" dirty="0" smtClean="0"/>
              <a:t>My understanding</a:t>
            </a:r>
          </a:p>
          <a:p>
            <a:r>
              <a:rPr lang="en-US" sz="3600" b="1" dirty="0" smtClean="0"/>
              <a:t>Making connections </a:t>
            </a:r>
            <a:r>
              <a:rPr lang="en-US" sz="3600" b="1" smtClean="0"/>
              <a:t>through the PYP</a:t>
            </a:r>
            <a:endParaRPr lang="en-US" sz="3600" b="1" dirty="0" smtClean="0"/>
          </a:p>
          <a:p>
            <a:r>
              <a:rPr lang="en-US" sz="3600" b="1" dirty="0" smtClean="0"/>
              <a:t>Challenges</a:t>
            </a:r>
          </a:p>
          <a:p>
            <a:pPr marL="0" indent="0">
              <a:buNone/>
            </a:pPr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05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7" y="1735138"/>
            <a:ext cx="8137155" cy="40560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 smtClean="0"/>
              <a:t>Patterson (1975)</a:t>
            </a:r>
          </a:p>
          <a:p>
            <a:pPr marL="0" indent="0">
              <a:buNone/>
            </a:pPr>
            <a:r>
              <a:rPr lang="en-GB" dirty="0" smtClean="0"/>
              <a:t>‘Culture </a:t>
            </a:r>
            <a:r>
              <a:rPr lang="en-GB" dirty="0"/>
              <a:t>is an identified complex of </a:t>
            </a:r>
            <a:r>
              <a:rPr lang="en-GB" b="1" dirty="0"/>
              <a:t>meanings, symbols, values and norms </a:t>
            </a:r>
            <a:r>
              <a:rPr lang="en-GB" dirty="0"/>
              <a:t>that are shared consciously or unconsciously by a group of people.’ </a:t>
            </a:r>
          </a:p>
          <a:p>
            <a:pPr marL="0" indent="0">
              <a:buNone/>
            </a:pPr>
            <a:r>
              <a:rPr lang="en-GB" i="1" dirty="0" err="1" smtClean="0"/>
              <a:t>Hofstede</a:t>
            </a:r>
            <a:r>
              <a:rPr lang="en-GB" i="1" dirty="0" smtClean="0"/>
              <a:t> (1997) Pointed out</a:t>
            </a:r>
          </a:p>
          <a:p>
            <a:pPr marL="0" indent="0">
              <a:buNone/>
            </a:pPr>
            <a:r>
              <a:rPr lang="en-US" dirty="0"/>
              <a:t>‘Culture is a fundamental phenomenon. It affects not only </a:t>
            </a:r>
            <a:r>
              <a:rPr lang="en-US" b="1" dirty="0"/>
              <a:t>our daily practices: the way we live, are brought up, manage, are managed, and die;</a:t>
            </a:r>
            <a:r>
              <a:rPr lang="en-US" dirty="0"/>
              <a:t> but also the theories we are able to develop to explain our practices. No part of our life is exempt from culture’s influence’. </a:t>
            </a:r>
          </a:p>
        </p:txBody>
      </p:sp>
    </p:spTree>
    <p:extLst>
      <p:ext uri="{BB962C8B-B14F-4D97-AF65-F5344CB8AC3E}">
        <p14:creationId xmlns:p14="http://schemas.microsoft.com/office/powerpoint/2010/main" val="27844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12" y="551481"/>
            <a:ext cx="8012736" cy="3187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</a:t>
            </a:r>
            <a:r>
              <a:rPr lang="en-US" sz="2800"/>
              <a:t>understanding </a:t>
            </a:r>
            <a:r>
              <a:rPr lang="en-US" sz="2800" smtClean="0"/>
              <a:t>of </a:t>
            </a:r>
            <a:r>
              <a:rPr lang="en-US" sz="2800" dirty="0"/>
              <a:t>a culture after reading different definitions given by various scholars:</a:t>
            </a:r>
          </a:p>
          <a:p>
            <a:pPr marL="0" indent="0">
              <a:buNone/>
            </a:pPr>
            <a:r>
              <a:rPr lang="en-US" sz="2800" dirty="0" smtClean="0"/>
              <a:t>Culture </a:t>
            </a:r>
            <a:r>
              <a:rPr lang="en-US" sz="2800" dirty="0"/>
              <a:t>is a </a:t>
            </a:r>
            <a:r>
              <a:rPr lang="en-US" sz="2800" b="1" dirty="0">
                <a:solidFill>
                  <a:srgbClr val="FF0000"/>
                </a:solidFill>
              </a:rPr>
              <a:t>kaleidoscope</a:t>
            </a:r>
            <a:r>
              <a:rPr lang="en-US" sz="2800" dirty="0"/>
              <a:t> of a set of people who share </a:t>
            </a:r>
            <a:r>
              <a:rPr lang="en-US" sz="2800" b="1" dirty="0">
                <a:solidFill>
                  <a:srgbClr val="0828FF"/>
                </a:solidFill>
              </a:rPr>
              <a:t>values, </a:t>
            </a:r>
            <a:r>
              <a:rPr lang="en-US" sz="2800" b="1" dirty="0">
                <a:solidFill>
                  <a:srgbClr val="FF19E4"/>
                </a:solidFill>
              </a:rPr>
              <a:t>symbols, </a:t>
            </a:r>
            <a:r>
              <a:rPr lang="en-US" sz="2800" b="1" dirty="0">
                <a:solidFill>
                  <a:srgbClr val="008000"/>
                </a:solidFill>
              </a:rPr>
              <a:t>tradition,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3366FF"/>
                </a:solidFill>
              </a:rPr>
              <a:t>spiritual beliefs.  </a:t>
            </a:r>
            <a:r>
              <a:rPr lang="en-US" sz="2800" dirty="0"/>
              <a:t>It also encompasses </a:t>
            </a:r>
            <a:r>
              <a:rPr lang="en-US" sz="2800" b="1" dirty="0">
                <a:solidFill>
                  <a:srgbClr val="008000"/>
                </a:solidFill>
              </a:rPr>
              <a:t>art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828FF"/>
                </a:solidFill>
              </a:rPr>
              <a:t>literature,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19E4"/>
                </a:solidFill>
              </a:rPr>
              <a:t>lifestyle,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B3DA"/>
                </a:solidFill>
              </a:rPr>
              <a:t>ways </a:t>
            </a:r>
            <a:r>
              <a:rPr lang="en-US" sz="2800" b="1" dirty="0">
                <a:solidFill>
                  <a:srgbClr val="00B3DA"/>
                </a:solidFill>
              </a:rPr>
              <a:t>of living together. </a:t>
            </a: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2" y="3738694"/>
            <a:ext cx="3570316" cy="23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85" y="503238"/>
            <a:ext cx="7883625" cy="868362"/>
          </a:xfrm>
        </p:spPr>
        <p:txBody>
          <a:bodyPr/>
          <a:lstStyle/>
          <a:p>
            <a:r>
              <a:rPr lang="en-US" sz="3200" b="1" dirty="0"/>
              <a:t>How it can be developed through education: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66005" y="2024590"/>
            <a:ext cx="777520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Gellar </a:t>
            </a:r>
            <a:r>
              <a:rPr lang="en-US" sz="2800" dirty="0"/>
              <a:t>(2002, p.31</a:t>
            </a:r>
            <a:r>
              <a:rPr lang="en-US" sz="2800" dirty="0" smtClean="0"/>
              <a:t>) mentioned </a:t>
            </a:r>
            <a:r>
              <a:rPr lang="en-US" sz="2800" dirty="0"/>
              <a:t>that a school can be truly international minded 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its curriculum focuses on the global perspectives rather than just local </a:t>
            </a:r>
            <a:r>
              <a:rPr lang="en-US" sz="2800" dirty="0" smtClean="0"/>
              <a:t>and</a:t>
            </a:r>
          </a:p>
          <a:p>
            <a:endParaRPr lang="en-US" sz="2800" dirty="0"/>
          </a:p>
          <a:p>
            <a:pPr marL="342900" indent="-342900">
              <a:buFont typeface="Wingdings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G</a:t>
            </a:r>
            <a:r>
              <a:rPr lang="en-US" sz="2800" dirty="0" smtClean="0"/>
              <a:t>ives </a:t>
            </a:r>
            <a:r>
              <a:rPr lang="en-US" sz="2800" dirty="0"/>
              <a:t>equal importance to develop ‘universal values’ in the students. </a:t>
            </a:r>
          </a:p>
        </p:txBody>
      </p:sp>
    </p:spTree>
    <p:extLst>
      <p:ext uri="{BB962C8B-B14F-4D97-AF65-F5344CB8AC3E}">
        <p14:creationId xmlns:p14="http://schemas.microsoft.com/office/powerpoint/2010/main" val="39471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The PYP </a:t>
            </a:r>
            <a:r>
              <a:rPr lang="en-US" sz="2800" b="1" dirty="0"/>
              <a:t>curriculum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based on human commonalities </a:t>
            </a:r>
          </a:p>
          <a:p>
            <a:r>
              <a:rPr lang="en-US" dirty="0" smtClean="0"/>
              <a:t>Transdisciplinary skills</a:t>
            </a:r>
          </a:p>
          <a:p>
            <a:r>
              <a:rPr lang="en-US" dirty="0" smtClean="0"/>
              <a:t>Globally transferable concepts</a:t>
            </a:r>
          </a:p>
          <a:p>
            <a:r>
              <a:rPr lang="en-US" dirty="0" smtClean="0"/>
              <a:t>Attitudes for intercultural sensitivity (universal values)</a:t>
            </a:r>
          </a:p>
          <a:p>
            <a:r>
              <a:rPr lang="en-US" dirty="0" smtClean="0"/>
              <a:t>Action to become responsible citizens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E Themes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4477"/>
          </a:xfrm>
          <a:prstGeom prst="rect">
            <a:avLst/>
          </a:prstGeom>
        </p:spPr>
      </p:pic>
      <p:pic>
        <p:nvPicPr>
          <p:cNvPr id="3" name="Picture 2" descr="Screen Shot 2014-10-01 at 11.3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4" name="Picture 3" descr="Screen Shot 2014-10-01 at 11.44.5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28"/>
            <a:ext cx="9144000" cy="5202772"/>
          </a:xfrm>
          <a:prstGeom prst="rect">
            <a:avLst/>
          </a:prstGeom>
        </p:spPr>
      </p:pic>
      <p:pic>
        <p:nvPicPr>
          <p:cNvPr id="5" name="Picture 4" descr="Screen Shot 2014-10-01 at 11.44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1 at 8.33.03 A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1475</TotalTime>
  <Words>891</Words>
  <Application>Microsoft Office PowerPoint</Application>
  <PresentationFormat>On-screen Show (4:3)</PresentationFormat>
  <Paragraphs>71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PowerPoint Presentation</vt:lpstr>
      <vt:lpstr>Nurturing multicultural understanding in the primary phase</vt:lpstr>
      <vt:lpstr>PowerPoint Presentation</vt:lpstr>
      <vt:lpstr>What is culture?</vt:lpstr>
      <vt:lpstr>PowerPoint Presentation</vt:lpstr>
      <vt:lpstr>How it can be developed through education: </vt:lpstr>
      <vt:lpstr>The PYP curriculum  </vt:lpstr>
      <vt:lpstr>PowerPoint Presentation</vt:lpstr>
      <vt:lpstr>PowerPoint Presentation</vt:lpstr>
      <vt:lpstr>Approaches to learning</vt:lpstr>
      <vt:lpstr>Attitudes</vt:lpstr>
      <vt:lpstr>Action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Moanah</dc:creator>
  <cp:lastModifiedBy>Carolina Salter</cp:lastModifiedBy>
  <cp:revision>81</cp:revision>
  <cp:lastPrinted>2014-09-15T09:46:08Z</cp:lastPrinted>
  <dcterms:created xsi:type="dcterms:W3CDTF">2014-08-19T06:21:25Z</dcterms:created>
  <dcterms:modified xsi:type="dcterms:W3CDTF">2014-11-10T19:01:47Z</dcterms:modified>
</cp:coreProperties>
</file>