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0109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817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989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917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406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870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941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454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222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547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990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59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298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796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664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618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67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769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06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69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635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86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216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81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International education: English education that moves you?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Importance of First Language Foundation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?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2719294" y="1257000"/>
            <a:ext cx="2629500" cy="262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Freedom</a:t>
            </a:r>
          </a:p>
        </p:txBody>
      </p:sp>
      <p:sp>
        <p:nvSpPr>
          <p:cNvPr id="123" name="Shape 123"/>
          <p:cNvSpPr/>
          <p:nvPr/>
        </p:nvSpPr>
        <p:spPr>
          <a:xfrm>
            <a:off x="4532223" y="1257000"/>
            <a:ext cx="2629500" cy="262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Equality of Opportunity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Equality of Opportunity: whose responsibility?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Equality of Opportunity: to learn English?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Local Public Schools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cheap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“old school”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inaccessible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Monolingual International Schools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emigrate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join English overseas institutions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Bilingual Schools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need dominant language group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vague term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Government Intervention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Rise of China and challenge of status quo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500,000 overseas students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30% of Australian University students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Delia School of Canada, Hong Kong</a:t>
            </a:r>
          </a:p>
          <a:p>
            <a:pPr lvl="0" algn="l">
              <a:spcBef>
                <a:spcPts val="0"/>
              </a:spcBef>
              <a:buNone/>
            </a:pPr>
            <a:r>
              <a:rPr lang="en"/>
              <a:t>K-12 Ontario Curriculum School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English best viewed as “second language”?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2050 US largest Spanish speaking Country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Questions to ponder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/>
              <a:t>English aspirations in emerging markets?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/>
              <a:t>Government inattentiveness?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/>
              <a:t>Bilingual ambitions for Anglo countries?</a:t>
            </a:r>
          </a:p>
          <a:p>
            <a:pPr lvl="0" algn="l">
              <a:spcBef>
                <a:spcPts val="0"/>
              </a:spcBef>
              <a:buNone/>
            </a:pPr>
            <a:r>
              <a:rPr lang="en"/>
              <a:t>Language a form of “remaining”?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Stakeholders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Parents: At what cost do you desire English?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Schools/Thought leaders: Most English = Most mobile. Most mobile = international?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Governments: Should you outsource your education?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750" y="182350"/>
            <a:ext cx="6742350" cy="477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325" y="197700"/>
            <a:ext cx="6717850" cy="460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498039" y="209176"/>
            <a:ext cx="2629500" cy="262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Pakistan</a:t>
            </a:r>
          </a:p>
        </p:txBody>
      </p:sp>
      <p:sp>
        <p:nvSpPr>
          <p:cNvPr id="77" name="Shape 77"/>
          <p:cNvSpPr/>
          <p:nvPr/>
        </p:nvSpPr>
        <p:spPr>
          <a:xfrm>
            <a:off x="3801964" y="209170"/>
            <a:ext cx="2629500" cy="262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Canada</a:t>
            </a:r>
          </a:p>
        </p:txBody>
      </p:sp>
      <p:sp>
        <p:nvSpPr>
          <p:cNvPr id="78" name="Shape 78"/>
          <p:cNvSpPr/>
          <p:nvPr/>
        </p:nvSpPr>
        <p:spPr>
          <a:xfrm>
            <a:off x="6724875" y="513975"/>
            <a:ext cx="744300" cy="557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UK</a:t>
            </a:r>
          </a:p>
        </p:txBody>
      </p:sp>
      <p:sp>
        <p:nvSpPr>
          <p:cNvPr id="79" name="Shape 79"/>
          <p:cNvSpPr/>
          <p:nvPr/>
        </p:nvSpPr>
        <p:spPr>
          <a:xfrm>
            <a:off x="2040975" y="2838675"/>
            <a:ext cx="2282100" cy="215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China</a:t>
            </a:r>
          </a:p>
        </p:txBody>
      </p:sp>
      <p:sp>
        <p:nvSpPr>
          <p:cNvPr id="80" name="Shape 80"/>
          <p:cNvSpPr/>
          <p:nvPr/>
        </p:nvSpPr>
        <p:spPr>
          <a:xfrm>
            <a:off x="5261275" y="3137650"/>
            <a:ext cx="904500" cy="786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Hong Kong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 </a:t>
            </a:r>
            <a:r>
              <a:rPr lang="en" dirty="0" smtClean="0"/>
              <a:t>worrying </a:t>
            </a:r>
            <a:r>
              <a:rPr lang="en" dirty="0"/>
              <a:t>t</a:t>
            </a:r>
            <a:r>
              <a:rPr lang="en" dirty="0" smtClean="0"/>
              <a:t>rend</a:t>
            </a:r>
            <a:r>
              <a:rPr lang="en" dirty="0"/>
              <a:t>...English and international education, at what cost?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258976" y="199223"/>
            <a:ext cx="2370600" cy="198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“Not local education/foreign pedagogy”</a:t>
            </a:r>
          </a:p>
        </p:txBody>
      </p:sp>
      <p:sp>
        <p:nvSpPr>
          <p:cNvPr id="91" name="Shape 91"/>
          <p:cNvSpPr/>
          <p:nvPr/>
        </p:nvSpPr>
        <p:spPr>
          <a:xfrm>
            <a:off x="258976" y="2486123"/>
            <a:ext cx="2370600" cy="198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IB</a:t>
            </a:r>
          </a:p>
        </p:txBody>
      </p:sp>
      <p:sp>
        <p:nvSpPr>
          <p:cNvPr id="92" name="Shape 92"/>
          <p:cNvSpPr/>
          <p:nvPr/>
        </p:nvSpPr>
        <p:spPr>
          <a:xfrm>
            <a:off x="2784078" y="2768998"/>
            <a:ext cx="2370600" cy="198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Internationally diverse student body</a:t>
            </a:r>
          </a:p>
        </p:txBody>
      </p:sp>
      <p:sp>
        <p:nvSpPr>
          <p:cNvPr id="93" name="Shape 93"/>
          <p:cNvSpPr/>
          <p:nvPr/>
        </p:nvSpPr>
        <p:spPr>
          <a:xfrm>
            <a:off x="5926748" y="2768989"/>
            <a:ext cx="2370600" cy="198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pathway to western universities</a:t>
            </a:r>
          </a:p>
        </p:txBody>
      </p:sp>
      <p:sp>
        <p:nvSpPr>
          <p:cNvPr id="94" name="Shape 94"/>
          <p:cNvSpPr/>
          <p:nvPr/>
        </p:nvSpPr>
        <p:spPr>
          <a:xfrm>
            <a:off x="2201354" y="786909"/>
            <a:ext cx="2370600" cy="198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English Medium of Instruction</a:t>
            </a:r>
          </a:p>
        </p:txBody>
      </p:sp>
      <p:sp>
        <p:nvSpPr>
          <p:cNvPr id="95" name="Shape 95"/>
          <p:cNvSpPr/>
          <p:nvPr/>
        </p:nvSpPr>
        <p:spPr>
          <a:xfrm>
            <a:off x="4571957" y="1085714"/>
            <a:ext cx="2370600" cy="198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Foreign Curriculum</a:t>
            </a:r>
          </a:p>
        </p:txBody>
      </p:sp>
      <p:sp>
        <p:nvSpPr>
          <p:cNvPr id="96" name="Shape 96"/>
          <p:cNvSpPr/>
          <p:nvPr/>
        </p:nvSpPr>
        <p:spPr>
          <a:xfrm>
            <a:off x="6693657" y="199223"/>
            <a:ext cx="2370600" cy="1982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Global Mindedness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buAutoNum type="arabicPeriod"/>
            </a:pPr>
            <a:r>
              <a:rPr lang="en"/>
              <a:t>Learn English</a:t>
            </a:r>
          </a:p>
          <a:p>
            <a:pPr marL="457200" lvl="0" indent="-228600" algn="l" rtl="0">
              <a:spcBef>
                <a:spcPts val="0"/>
              </a:spcBef>
              <a:buAutoNum type="arabicPeriod"/>
            </a:pPr>
            <a:r>
              <a:rPr lang="en"/>
              <a:t>Recognized high school diploma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Loss of First Language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On-screen Show (16:9)</PresentationFormat>
  <Paragraphs>55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Simple Dark</vt:lpstr>
      <vt:lpstr>International education: English education that moves you?</vt:lpstr>
      <vt:lpstr>Delia School of Canada, Hong Kong K-12 Ontario Curriculum School</vt:lpstr>
      <vt:lpstr>PowerPoint Presentation</vt:lpstr>
      <vt:lpstr>PowerPoint Presentation</vt:lpstr>
      <vt:lpstr>PowerPoint Presentation</vt:lpstr>
      <vt:lpstr>A worrying trend...English and international education, at what cost?</vt:lpstr>
      <vt:lpstr>PowerPoint Presentation</vt:lpstr>
      <vt:lpstr>Learn English Recognized high school diploma</vt:lpstr>
      <vt:lpstr>Loss of First Language</vt:lpstr>
      <vt:lpstr>Importance of First Language Foundation</vt:lpstr>
      <vt:lpstr>?</vt:lpstr>
      <vt:lpstr>PowerPoint Presentation</vt:lpstr>
      <vt:lpstr>Equality of Opportunity: whose responsibility?</vt:lpstr>
      <vt:lpstr>Equality of Opportunity: to learn English?</vt:lpstr>
      <vt:lpstr>Local Public Schools  cheap “old school” inaccessible</vt:lpstr>
      <vt:lpstr>Monolingual International Schools  emigrate join English overseas institutions</vt:lpstr>
      <vt:lpstr>Bilingual Schools  need dominant language group vague term</vt:lpstr>
      <vt:lpstr>Government Intervention</vt:lpstr>
      <vt:lpstr>Rise of China and challenge of status quo  500,000 overseas students  30% of Australian University students</vt:lpstr>
      <vt:lpstr>English best viewed as “second language”? </vt:lpstr>
      <vt:lpstr>By 2050 US largest Spanish speaking Country</vt:lpstr>
      <vt:lpstr>Questions to ponder English aspirations in emerging markets? Government inattentiveness? Bilingual ambitions for Anglo countries? Language a form of “remaining”?</vt:lpstr>
      <vt:lpstr>Stakeholders  Parents: At what cost do you desire English? Schools/Thought leaders: Most English = Most mobile. Most mobile = international? Governments: Should you outsource your education?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education: English education that moves you?</dc:title>
  <dc:creator>AVR</dc:creator>
  <cp:lastModifiedBy>dennie tenniglo</cp:lastModifiedBy>
  <cp:revision>1</cp:revision>
  <dcterms:modified xsi:type="dcterms:W3CDTF">2017-10-07T15:08:53Z</dcterms:modified>
</cp:coreProperties>
</file>