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6" r:id="rId3"/>
    <p:sldId id="257" r:id="rId4"/>
    <p:sldId id="268" r:id="rId5"/>
    <p:sldId id="258" r:id="rId6"/>
    <p:sldId id="264" r:id="rId7"/>
    <p:sldId id="259" r:id="rId8"/>
    <p:sldId id="276" r:id="rId9"/>
    <p:sldId id="260" r:id="rId10"/>
    <p:sldId id="261" r:id="rId11"/>
    <p:sldId id="262" r:id="rId12"/>
    <p:sldId id="265" r:id="rId13"/>
    <p:sldId id="266" r:id="rId14"/>
    <p:sldId id="267" r:id="rId15"/>
    <p:sldId id="272" r:id="rId16"/>
    <p:sldId id="273" r:id="rId17"/>
    <p:sldId id="270" r:id="rId18"/>
    <p:sldId id="269" r:id="rId19"/>
    <p:sldId id="271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0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373E978-CA78-4A1A-A506-92193E5F96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789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F43A0-F6D3-44D6-9BA4-FC87A2351A18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301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28CC3-3B2F-4EB7-A1D3-9A8F379AC59C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04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3006C-543A-479B-A9A1-D165DD306E39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71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77DC-C680-48B0-921C-45442724851B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2560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BB32D3-4A70-44E2-AD5C-1DAF41483BCD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0197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C53677-3DDA-46F7-86A6-410616282D8C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102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CC58A5-17C5-4242-8625-01AC20335AC9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780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BD8EF3-10CE-432A-8591-D3E073A8A68B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584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A13C-9768-40C7-A997-B512DE8CF261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582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E03DF5-BB9F-4FF4-8B86-1ADF377D90B0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441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B835BB8-23E3-46A5-BAEB-D88E81D68F27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380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+mn-cs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+mn-cs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  <a:cs typeface="+mn-cs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18026F-5D8C-4BC9-ADAB-A1C889A603DE}" type="slidenum">
              <a:rPr lang="en-GB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664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B7CF07F-BAF0-42BF-818B-F61F1C9F659F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A91A200-9C8E-4D23-BF3A-D66902DF54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7208520" cy="133012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International Mindedness </a:t>
            </a:r>
            <a:b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and </a:t>
            </a:r>
            <a:b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IBMYP</a:t>
            </a:r>
            <a:endParaRPr lang="en-US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548745"/>
            <a:ext cx="495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Monica Sarang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35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B0F0"/>
                </a:solidFill>
              </a:rPr>
              <a:t>IB Mathematics</a:t>
            </a:r>
            <a:endParaRPr lang="en-US" sz="60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957508" cy="3508977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A40C99"/>
                </a:solidFill>
              </a:rPr>
              <a:t>Curriculum</a:t>
            </a:r>
          </a:p>
          <a:p>
            <a:r>
              <a:rPr lang="en-US" sz="4800" b="1" dirty="0" smtClean="0">
                <a:solidFill>
                  <a:srgbClr val="A40C99"/>
                </a:solidFill>
              </a:rPr>
              <a:t>Aims and objectives</a:t>
            </a:r>
            <a:endParaRPr lang="en-US" sz="4800" b="1" dirty="0">
              <a:solidFill>
                <a:srgbClr val="A40C99"/>
              </a:solidFill>
            </a:endParaRPr>
          </a:p>
          <a:p>
            <a:pPr marL="0" indent="0">
              <a:buNone/>
            </a:pPr>
            <a:r>
              <a:rPr lang="en-US" dirty="0" smtClean="0"/>
              <a:t>			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0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AOI’s/Global Context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A40C99"/>
                </a:solidFill>
              </a:rPr>
              <a:t>Definition</a:t>
            </a:r>
          </a:p>
          <a:p>
            <a:r>
              <a:rPr lang="en-US" sz="4400" b="1" dirty="0" smtClean="0">
                <a:solidFill>
                  <a:srgbClr val="A40C99"/>
                </a:solidFill>
              </a:rPr>
              <a:t>List of AOI’s (Areas of Interaction)</a:t>
            </a:r>
          </a:p>
          <a:p>
            <a:r>
              <a:rPr lang="en-US" sz="4400" b="1" dirty="0" smtClean="0">
                <a:solidFill>
                  <a:srgbClr val="A40C99"/>
                </a:solidFill>
              </a:rPr>
              <a:t>Examples</a:t>
            </a:r>
            <a:endParaRPr lang="en-US" sz="4400" b="1" dirty="0">
              <a:solidFill>
                <a:srgbClr val="A40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00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Teaching and Learning Year 3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Unit: </a:t>
            </a:r>
            <a:r>
              <a:rPr lang="en-US" b="1" dirty="0" smtClean="0">
                <a:solidFill>
                  <a:srgbClr val="A40C99"/>
                </a:solidFill>
              </a:rPr>
              <a:t>Speed Distance Time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IDU:</a:t>
            </a:r>
            <a:r>
              <a:rPr lang="en-US" b="1" dirty="0" smtClean="0">
                <a:solidFill>
                  <a:srgbClr val="A40C99"/>
                </a:solidFill>
              </a:rPr>
              <a:t> Geography</a:t>
            </a:r>
          </a:p>
          <a:p>
            <a:pPr lvl="0"/>
            <a:r>
              <a:rPr lang="en-US" b="1" dirty="0" smtClean="0">
                <a:solidFill>
                  <a:srgbClr val="00B050"/>
                </a:solidFill>
              </a:rPr>
              <a:t>Global Issue:</a:t>
            </a:r>
          </a:p>
          <a:p>
            <a:pPr lvl="0"/>
            <a:r>
              <a:rPr lang="en-US" sz="2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To </a:t>
            </a:r>
            <a:r>
              <a:rPr lang="en-US" sz="2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understand and appreciate global issues </a:t>
            </a:r>
          </a:p>
          <a:p>
            <a:pPr lvl="0"/>
            <a:r>
              <a:rPr lang="en-US" sz="22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To present their own insights on global </a:t>
            </a:r>
            <a:r>
              <a:rPr lang="en-US" sz="2200" b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issues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AOI: </a:t>
            </a:r>
            <a:r>
              <a:rPr lang="en-US" b="1" dirty="0" smtClean="0">
                <a:solidFill>
                  <a:srgbClr val="A40C99"/>
                </a:solidFill>
              </a:rPr>
              <a:t>Environments and Community and Service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Learner profiles: </a:t>
            </a:r>
            <a:r>
              <a:rPr lang="en-US" b="1" dirty="0" smtClean="0">
                <a:solidFill>
                  <a:srgbClr val="A40C99"/>
                </a:solidFill>
              </a:rPr>
              <a:t>Reflective, Inquirers, knowledgeable</a:t>
            </a:r>
            <a:endParaRPr lang="en-US" b="1" dirty="0">
              <a:solidFill>
                <a:srgbClr val="A40C99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1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Teaching and Learning – Year 8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900" b="1" dirty="0" smtClean="0">
                <a:solidFill>
                  <a:srgbClr val="00B050"/>
                </a:solidFill>
              </a:rPr>
              <a:t>Unit</a:t>
            </a:r>
            <a:r>
              <a:rPr lang="en-US" sz="2900" b="1" dirty="0" smtClean="0">
                <a:solidFill>
                  <a:srgbClr val="A40C99"/>
                </a:solidFill>
              </a:rPr>
              <a:t> – Money</a:t>
            </a:r>
          </a:p>
          <a:p>
            <a:r>
              <a:rPr lang="en-US" sz="2900" b="1" dirty="0" smtClean="0">
                <a:solidFill>
                  <a:srgbClr val="00B050"/>
                </a:solidFill>
              </a:rPr>
              <a:t>Guest Speaker: </a:t>
            </a:r>
            <a:r>
              <a:rPr lang="en-US" sz="2900" b="1" dirty="0" smtClean="0">
                <a:solidFill>
                  <a:srgbClr val="A40C99"/>
                </a:solidFill>
              </a:rPr>
              <a:t>Deputy Agriculture Secretary – Maharashtra</a:t>
            </a:r>
          </a:p>
          <a:p>
            <a:r>
              <a:rPr lang="en-US" sz="2900" b="1" dirty="0" smtClean="0">
                <a:solidFill>
                  <a:srgbClr val="00B050"/>
                </a:solidFill>
              </a:rPr>
              <a:t>Local Issue: </a:t>
            </a:r>
            <a:r>
              <a:rPr lang="en-US" sz="2900" b="1" dirty="0" smtClean="0">
                <a:solidFill>
                  <a:srgbClr val="A40C99"/>
                </a:solidFill>
              </a:rPr>
              <a:t>Mass suicide by farmers of </a:t>
            </a:r>
            <a:r>
              <a:rPr lang="en-US" sz="2900" b="1" dirty="0">
                <a:solidFill>
                  <a:srgbClr val="A40C99"/>
                </a:solidFill>
              </a:rPr>
              <a:t>M</a:t>
            </a:r>
            <a:r>
              <a:rPr lang="en-US" sz="2900" b="1" dirty="0" smtClean="0">
                <a:solidFill>
                  <a:srgbClr val="A40C99"/>
                </a:solidFill>
              </a:rPr>
              <a:t>arathwada</a:t>
            </a:r>
          </a:p>
          <a:p>
            <a:r>
              <a:rPr lang="en-US" sz="2900" b="1" dirty="0" smtClean="0">
                <a:solidFill>
                  <a:srgbClr val="00B050"/>
                </a:solidFill>
              </a:rPr>
              <a:t>EMWS Criteria for IM: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900" b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To enable the students to understand the interconnectedness and the interdependence of their lives with the people of their country and the world at large</a:t>
            </a:r>
          </a:p>
          <a:p>
            <a:r>
              <a:rPr lang="en-US" sz="2900" b="1" dirty="0" smtClean="0">
                <a:solidFill>
                  <a:srgbClr val="00B050"/>
                </a:solidFill>
              </a:rPr>
              <a:t>AOI: </a:t>
            </a:r>
            <a:r>
              <a:rPr lang="en-US" sz="2900" b="1" dirty="0" smtClean="0">
                <a:solidFill>
                  <a:srgbClr val="A40C99"/>
                </a:solidFill>
              </a:rPr>
              <a:t>Environments, Health and Social</a:t>
            </a:r>
          </a:p>
          <a:p>
            <a:r>
              <a:rPr lang="en-US" sz="2900" b="1" dirty="0" smtClean="0">
                <a:solidFill>
                  <a:srgbClr val="00B050"/>
                </a:solidFill>
              </a:rPr>
              <a:t>Learner Profiles: </a:t>
            </a:r>
            <a:r>
              <a:rPr lang="en-US" sz="2900" b="1" dirty="0" smtClean="0">
                <a:solidFill>
                  <a:srgbClr val="A40C99"/>
                </a:solidFill>
              </a:rPr>
              <a:t>Caring, Reflective, Thinkers, open-minded, communicators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6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B0F0"/>
                </a:solidFill>
              </a:rPr>
              <a:t>Assessment Rubric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b="1" dirty="0" smtClean="0">
                <a:solidFill>
                  <a:srgbClr val="A40C99"/>
                </a:solidFill>
              </a:rPr>
              <a:t>Criterion-referenced assessment</a:t>
            </a:r>
          </a:p>
          <a:p>
            <a:r>
              <a:rPr lang="en-US" sz="4400" b="1" dirty="0" smtClean="0">
                <a:solidFill>
                  <a:srgbClr val="A40C99"/>
                </a:solidFill>
              </a:rPr>
              <a:t>Importance of descriptors and achievement level while assessing units</a:t>
            </a:r>
          </a:p>
        </p:txBody>
      </p:sp>
    </p:spTree>
    <p:extLst>
      <p:ext uri="{BB962C8B-B14F-4D97-AF65-F5344CB8AC3E}">
        <p14:creationId xmlns:p14="http://schemas.microsoft.com/office/powerpoint/2010/main" val="39349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6117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89" name="Group 6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59682383"/>
              </p:ext>
            </p:extLst>
          </p:nvPr>
        </p:nvGraphicFramePr>
        <p:xfrm>
          <a:off x="144463" y="1557338"/>
          <a:ext cx="6372225" cy="4512310"/>
        </p:xfrm>
        <a:graphic>
          <a:graphicData uri="http://schemas.openxmlformats.org/drawingml/2006/table">
            <a:tbl>
              <a:tblPr/>
              <a:tblGrid>
                <a:gridCol w="1509712"/>
                <a:gridCol w="4862513"/>
              </a:tblGrid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Level of Achievement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Arial" charset="0"/>
                        </a:rPr>
                        <a:t>The student fails to reflect on the issue and calculate speed, distance and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1-2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Arial" charset="0"/>
                        </a:rPr>
                        <a:t>The student is able to reflect briefly on the issue and is able to calculate the speed only by using the given formula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2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3-4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Arial" charset="0"/>
                        </a:rPr>
                        <a:t>The student is able to participate and reflect effectively on the issue and is able to calculate speed and time estimating the distance on his/her own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5-6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/>
                          <a:latin typeface="Arial" charset="0"/>
                        </a:rPr>
                        <a:t>The student is able to provide an in-depth reflection and able to perform all the necessary operations to complete the mathematical problems.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6" name="Rectangle 28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400" dirty="0" smtClean="0">
                <a:solidFill>
                  <a:srgbClr val="FDF0E9"/>
                </a:solidFill>
                <a:latin typeface="Eras Bold ITC" pitchFamily="34" charset="0"/>
              </a:rPr>
              <a:t/>
            </a:r>
            <a:br>
              <a:rPr lang="en-GB" sz="4400" dirty="0" smtClean="0">
                <a:solidFill>
                  <a:srgbClr val="FDF0E9"/>
                </a:solidFill>
                <a:latin typeface="Eras Bold ITC" pitchFamily="34" charset="0"/>
              </a:rPr>
            </a:br>
            <a:r>
              <a:rPr lang="en-GB" sz="4400" dirty="0" smtClean="0">
                <a:solidFill>
                  <a:srgbClr val="FDF0E9"/>
                </a:solidFill>
                <a:latin typeface="Eras Bold ITC" pitchFamily="34" charset="0"/>
              </a:rPr>
              <a:t>Criterion-related assessment – descriptors - </a:t>
            </a:r>
            <a:r>
              <a:rPr lang="en-GB" sz="2800" dirty="0">
                <a:solidFill>
                  <a:srgbClr val="FF0000"/>
                </a:solidFill>
                <a:latin typeface="Eras Bold ITC" pitchFamily="34" charset="0"/>
              </a:rPr>
              <a:t>Criteria </a:t>
            </a:r>
            <a:r>
              <a:rPr lang="en-GB" sz="2800" dirty="0" smtClean="0">
                <a:solidFill>
                  <a:srgbClr val="FF0000"/>
                </a:solidFill>
                <a:latin typeface="Eras Bold ITC" pitchFamily="34" charset="0"/>
              </a:rPr>
              <a:t> A – Knowledge and understanding, D </a:t>
            </a:r>
            <a:r>
              <a:rPr lang="en-GB" sz="2800" dirty="0">
                <a:solidFill>
                  <a:srgbClr val="FF0000"/>
                </a:solidFill>
                <a:latin typeface="Eras Bold ITC" pitchFamily="34" charset="0"/>
              </a:rPr>
              <a:t>- Reflection</a:t>
            </a:r>
            <a:r>
              <a:rPr lang="en-GB" sz="4400" dirty="0" smtClean="0">
                <a:solidFill>
                  <a:srgbClr val="FDF0E9"/>
                </a:solidFill>
                <a:latin typeface="Eras Bold ITC" pitchFamily="34" charset="0"/>
              </a:rPr>
              <a:t/>
            </a:r>
            <a:br>
              <a:rPr lang="en-GB" sz="4400" dirty="0" smtClean="0">
                <a:solidFill>
                  <a:srgbClr val="FDF0E9"/>
                </a:solidFill>
                <a:latin typeface="Eras Bold ITC" pitchFamily="34" charset="0"/>
              </a:rPr>
            </a:br>
            <a:r>
              <a:rPr lang="en-GB" sz="4400" dirty="0" smtClean="0">
                <a:solidFill>
                  <a:srgbClr val="FDF0E9"/>
                </a:solidFill>
                <a:latin typeface="Eras Bold ITC" pitchFamily="34" charset="0"/>
              </a:rPr>
              <a:t>                  </a:t>
            </a:r>
            <a:endParaRPr lang="ru-RU" sz="4000" dirty="0" smtClean="0">
              <a:solidFill>
                <a:srgbClr val="FF0000"/>
              </a:solidFill>
              <a:latin typeface="Eras Bold ITC" pitchFamily="34" charset="0"/>
            </a:endParaRPr>
          </a:p>
        </p:txBody>
      </p:sp>
      <p:pic>
        <p:nvPicPr>
          <p:cNvPr id="7" name="Picture 10" descr="j0411944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917997"/>
            <a:ext cx="2438400" cy="2732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972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B0F0"/>
                </a:solidFill>
              </a:rPr>
              <a:t>Challenges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 b="1" dirty="0" smtClean="0">
                <a:solidFill>
                  <a:srgbClr val="A40C99"/>
                </a:solidFill>
              </a:rPr>
              <a:t>IBO should have workshops on implementation of IM</a:t>
            </a:r>
          </a:p>
          <a:p>
            <a:r>
              <a:rPr lang="en-US" sz="4000" b="1" dirty="0" smtClean="0">
                <a:solidFill>
                  <a:srgbClr val="A40C99"/>
                </a:solidFill>
              </a:rPr>
              <a:t>Stability of teachers </a:t>
            </a:r>
          </a:p>
          <a:p>
            <a:r>
              <a:rPr lang="en-US" sz="4000" b="1" dirty="0" smtClean="0">
                <a:solidFill>
                  <a:srgbClr val="A40C99"/>
                </a:solidFill>
              </a:rPr>
              <a:t>IBO teachers should share their units especially in subjects like mathematics</a:t>
            </a:r>
          </a:p>
          <a:p>
            <a:pPr lvl="0">
              <a:buClr>
                <a:srgbClr val="94C600"/>
              </a:buClr>
            </a:pPr>
            <a:r>
              <a:rPr lang="en-US" sz="4000" b="1" dirty="0">
                <a:solidFill>
                  <a:srgbClr val="A40C99"/>
                </a:solidFill>
              </a:rPr>
              <a:t>Lack of common understanding</a:t>
            </a:r>
          </a:p>
          <a:p>
            <a:r>
              <a:rPr lang="en-US" sz="4000" b="1" dirty="0" smtClean="0">
                <a:solidFill>
                  <a:srgbClr val="A40C99"/>
                </a:solidFill>
              </a:rPr>
              <a:t>The parent community</a:t>
            </a:r>
          </a:p>
          <a:p>
            <a:pPr lvl="0"/>
            <a:r>
              <a:rPr lang="en-US" sz="4000" b="1" dirty="0">
                <a:solidFill>
                  <a:srgbClr val="A40C99"/>
                </a:solidFill>
              </a:rPr>
              <a:t>Should activities on IM be assessed?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04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B0F0"/>
                </a:solidFill>
              </a:rPr>
              <a:t>Conclusion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b="1" dirty="0" smtClean="0">
                <a:solidFill>
                  <a:srgbClr val="A40C99"/>
                </a:solidFill>
              </a:rPr>
              <a:t>In Indian Context</a:t>
            </a:r>
          </a:p>
          <a:p>
            <a:r>
              <a:rPr lang="en-US" sz="4400" b="1" dirty="0" smtClean="0">
                <a:solidFill>
                  <a:srgbClr val="A40C99"/>
                </a:solidFill>
              </a:rPr>
              <a:t>Stakeholders</a:t>
            </a:r>
          </a:p>
          <a:p>
            <a:r>
              <a:rPr lang="en-US" sz="4400" b="1" dirty="0" smtClean="0">
                <a:solidFill>
                  <a:srgbClr val="A40C99"/>
                </a:solidFill>
              </a:rPr>
              <a:t>Be positive as teachers.</a:t>
            </a:r>
          </a:p>
          <a:p>
            <a:r>
              <a:rPr lang="en-US" sz="4400" b="1" dirty="0" smtClean="0">
                <a:solidFill>
                  <a:srgbClr val="A40C99"/>
                </a:solidFill>
              </a:rPr>
              <a:t>Importance of Unit planner</a:t>
            </a:r>
            <a:endParaRPr lang="en-US" sz="4400" b="1" dirty="0">
              <a:solidFill>
                <a:srgbClr val="A40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36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024744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References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924800" cy="5943600"/>
          </a:xfrm>
        </p:spPr>
        <p:txBody>
          <a:bodyPr>
            <a:normAutofit fontScale="700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Times New Roman"/>
                <a:ea typeface="Times New Roman"/>
              </a:rPr>
              <a:t> </a:t>
            </a:r>
            <a:r>
              <a:rPr lang="en-US" sz="4000" dirty="0" smtClean="0">
                <a:latin typeface="Times New Roman"/>
                <a:ea typeface="Times New Roman"/>
              </a:rPr>
              <a:t> </a:t>
            </a:r>
            <a:r>
              <a:rPr lang="en-US" sz="4000" dirty="0">
                <a:latin typeface="Times New Roman"/>
                <a:ea typeface="Times New Roman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2300" dirty="0">
                <a:latin typeface="Times New Roman"/>
                <a:ea typeface="Times New Roman"/>
              </a:rPr>
              <a:t>Cambridge, J. (2000) ‘International schools, globalization and the seven cultures of capitalism’ in Thompson, J. J. Hayden, M. C. (</a:t>
            </a:r>
            <a:r>
              <a:rPr lang="en-US" sz="2300" dirty="0" err="1">
                <a:latin typeface="Times New Roman"/>
                <a:ea typeface="Times New Roman"/>
              </a:rPr>
              <a:t>eds</a:t>
            </a:r>
            <a:r>
              <a:rPr lang="en-US" sz="2300" dirty="0">
                <a:latin typeface="Times New Roman"/>
                <a:ea typeface="Times New Roman"/>
              </a:rPr>
              <a:t>), </a:t>
            </a:r>
            <a:r>
              <a:rPr lang="en-US" sz="2300" i="1" dirty="0">
                <a:latin typeface="Times New Roman"/>
                <a:ea typeface="Times New Roman"/>
              </a:rPr>
              <a:t>International </a:t>
            </a:r>
            <a:r>
              <a:rPr lang="en-US" sz="2300" i="1" dirty="0" err="1">
                <a:latin typeface="Times New Roman"/>
                <a:ea typeface="Times New Roman"/>
              </a:rPr>
              <a:t>International</a:t>
            </a:r>
            <a:r>
              <a:rPr lang="en-US" sz="2300" i="1" dirty="0">
                <a:latin typeface="Times New Roman"/>
                <a:ea typeface="Times New Roman"/>
              </a:rPr>
              <a:t> improving teaching, management and quality</a:t>
            </a:r>
            <a:r>
              <a:rPr lang="en-US" sz="2300" dirty="0">
                <a:latin typeface="Times New Roman"/>
                <a:ea typeface="Times New Roman"/>
              </a:rPr>
              <a:t>, </a:t>
            </a:r>
            <a:r>
              <a:rPr lang="en-US" sz="2300" dirty="0" err="1">
                <a:latin typeface="Times New Roman"/>
                <a:ea typeface="Times New Roman"/>
              </a:rPr>
              <a:t>Kogan</a:t>
            </a:r>
            <a:r>
              <a:rPr lang="en-US" sz="2300" dirty="0">
                <a:latin typeface="Times New Roman"/>
                <a:ea typeface="Times New Roman"/>
              </a:rPr>
              <a:t> Page, London. pp  179 – </a:t>
            </a:r>
            <a:r>
              <a:rPr lang="en-US" sz="2300" dirty="0" smtClean="0">
                <a:latin typeface="Times New Roman"/>
                <a:ea typeface="Times New Roman"/>
              </a:rPr>
              <a:t>181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2300" dirty="0" smtClean="0">
              <a:latin typeface="Times New Roman"/>
              <a:ea typeface="Times New Roman"/>
            </a:endParaRPr>
          </a:p>
          <a:p>
            <a:pPr marL="0" lvl="0">
              <a:buClr>
                <a:srgbClr val="94C600"/>
              </a:buClr>
            </a:pPr>
            <a:r>
              <a:rPr lang="en-US" sz="2300" dirty="0" err="1" smtClean="0">
                <a:latin typeface="Times New Roman"/>
                <a:ea typeface="Times New Roman"/>
              </a:rPr>
              <a:t>Delors</a:t>
            </a:r>
            <a:r>
              <a:rPr lang="en-US" sz="2300" dirty="0" smtClean="0">
                <a:latin typeface="Times New Roman"/>
                <a:ea typeface="Times New Roman"/>
              </a:rPr>
              <a:t> (1998) ‘International Education as developed by the International Baccalaureate </a:t>
            </a:r>
            <a:r>
              <a:rPr lang="en-US" sz="2300" dirty="0" err="1" smtClean="0">
                <a:latin typeface="Times New Roman"/>
                <a:ea typeface="Times New Roman"/>
              </a:rPr>
              <a:t>organisation</a:t>
            </a:r>
            <a:r>
              <a:rPr lang="en-US" sz="2300" dirty="0" smtClean="0">
                <a:latin typeface="Times New Roman"/>
                <a:ea typeface="Times New Roman"/>
              </a:rPr>
              <a:t>’ by Hill (2006) 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in </a:t>
            </a: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Hayden, M., Levy, J., Thompson, J. 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(eds.) 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A  </a:t>
            </a:r>
            <a:r>
              <a:rPr lang="es-ES" sz="2300" i="1" dirty="0" err="1">
                <a:solidFill>
                  <a:srgbClr val="3E3D2D"/>
                </a:solidFill>
                <a:latin typeface="Times New Roman"/>
                <a:ea typeface="Times New Roman"/>
              </a:rPr>
              <a:t>Handbook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 of </a:t>
            </a:r>
            <a:r>
              <a:rPr lang="es-ES" sz="2300" i="1" dirty="0" err="1">
                <a:solidFill>
                  <a:srgbClr val="3E3D2D"/>
                </a:solidFill>
                <a:latin typeface="Times New Roman"/>
                <a:ea typeface="Times New Roman"/>
              </a:rPr>
              <a:t>Research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 in International </a:t>
            </a:r>
            <a:r>
              <a:rPr lang="es-ES" sz="2300" i="1" dirty="0" err="1">
                <a:solidFill>
                  <a:srgbClr val="3E3D2D"/>
                </a:solidFill>
                <a:latin typeface="Times New Roman"/>
                <a:ea typeface="Times New Roman"/>
              </a:rPr>
              <a:t>Education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.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Sage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: London.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pp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25-26, 27, </a:t>
            </a:r>
            <a:r>
              <a:rPr lang="es-ES" sz="2300" dirty="0" smtClean="0">
                <a:solidFill>
                  <a:srgbClr val="3E3D2D"/>
                </a:solidFill>
                <a:latin typeface="Times New Roman"/>
                <a:ea typeface="Times New Roman"/>
              </a:rPr>
              <a:t>29</a:t>
            </a:r>
          </a:p>
          <a:p>
            <a:pPr marL="0" lvl="0">
              <a:buClr>
                <a:srgbClr val="94C600"/>
              </a:buClr>
            </a:pP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Hill, I. (2006) ‘International education as developed by the International Baccalaureate Organization’ in </a:t>
            </a: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Hayden, M., Levy, J., Thompson, J. </a:t>
            </a: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(eds.) 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A  </a:t>
            </a:r>
            <a:r>
              <a:rPr lang="es-ES" sz="2300" i="1" dirty="0" err="1">
                <a:solidFill>
                  <a:srgbClr val="3E3D2D"/>
                </a:solidFill>
                <a:latin typeface="Times New Roman"/>
                <a:ea typeface="Times New Roman"/>
              </a:rPr>
              <a:t>Handbook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 of </a:t>
            </a:r>
            <a:r>
              <a:rPr lang="es-ES" sz="2300" i="1" dirty="0" err="1">
                <a:solidFill>
                  <a:srgbClr val="3E3D2D"/>
                </a:solidFill>
                <a:latin typeface="Times New Roman"/>
                <a:ea typeface="Times New Roman"/>
              </a:rPr>
              <a:t>Research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 in International </a:t>
            </a:r>
            <a:r>
              <a:rPr lang="es-ES" sz="2300" i="1" dirty="0" err="1">
                <a:solidFill>
                  <a:srgbClr val="3E3D2D"/>
                </a:solidFill>
                <a:latin typeface="Times New Roman"/>
                <a:ea typeface="Times New Roman"/>
              </a:rPr>
              <a:t>Education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.</a:t>
            </a: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 Sage: London. pp 25-26, 27, 29</a:t>
            </a:r>
          </a:p>
          <a:p>
            <a:pPr marL="0" lvl="0" indent="0">
              <a:buClr>
                <a:srgbClr val="94C600"/>
              </a:buClr>
              <a:buNone/>
            </a:pPr>
            <a:endParaRPr lang="en-US" sz="2300" dirty="0">
              <a:solidFill>
                <a:srgbClr val="3E3D2D"/>
              </a:solidFill>
              <a:latin typeface="Times New Roman"/>
              <a:ea typeface="Times New Roman"/>
            </a:endParaRPr>
          </a:p>
          <a:p>
            <a:pPr marL="0" lvl="0" algn="just">
              <a:spcBef>
                <a:spcPts val="0"/>
              </a:spcBef>
              <a:buClr>
                <a:srgbClr val="94C600"/>
              </a:buClr>
            </a:pP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Hughes, C. (2009) ‘International education and International Baccalaureate Diploma </a:t>
            </a:r>
            <a:r>
              <a:rPr lang="en-U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Programme</a:t>
            </a: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: A view from the perspective of postcolonial thought’, </a:t>
            </a:r>
            <a:r>
              <a:rPr lang="en-U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Journal of Research in International Education</a:t>
            </a: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, 8(2): 130 – 135</a:t>
            </a:r>
          </a:p>
          <a:p>
            <a:pPr marL="0" lvl="0" indent="0" algn="just">
              <a:spcBef>
                <a:spcPts val="0"/>
              </a:spcBef>
              <a:buClr>
                <a:srgbClr val="94C600"/>
              </a:buClr>
              <a:buNone/>
            </a:pPr>
            <a:endParaRPr lang="en-US" sz="2300" dirty="0">
              <a:solidFill>
                <a:srgbClr val="3E3D2D"/>
              </a:solidFill>
              <a:latin typeface="Times New Roman"/>
              <a:ea typeface="Times New Roman"/>
            </a:endParaRPr>
          </a:p>
          <a:p>
            <a:pPr marL="0" lvl="0" algn="just">
              <a:buClr>
                <a:srgbClr val="94C600"/>
              </a:buClr>
            </a:pP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Haywood, T. (2006) ‘A simple typology of International-Mindedness and Its Implications for Education in </a:t>
            </a: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Hayden, M.</a:t>
            </a: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, </a:t>
            </a: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Levy, J.</a:t>
            </a: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, </a:t>
            </a: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Thompson, J. </a:t>
            </a: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( </a:t>
            </a:r>
            <a:r>
              <a:rPr lang="en-IN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eds</a:t>
            </a: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), </a:t>
            </a:r>
            <a:r>
              <a:rPr lang="en-U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A Handbook of Research in International Education.</a:t>
            </a: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 </a:t>
            </a: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Sage, London. pp. 79 – 81, 86, 87</a:t>
            </a:r>
          </a:p>
          <a:p>
            <a:pPr marL="0" lvl="0" indent="0" algn="just">
              <a:buClr>
                <a:srgbClr val="94C600"/>
              </a:buClr>
              <a:buNone/>
            </a:pPr>
            <a:endParaRPr lang="en-US" sz="2300" dirty="0">
              <a:solidFill>
                <a:srgbClr val="3E3D2D"/>
              </a:solidFill>
              <a:latin typeface="Times New Roman"/>
              <a:ea typeface="Times New Roman"/>
            </a:endParaRPr>
          </a:p>
          <a:p>
            <a:pPr marL="0" lvl="0">
              <a:buClr>
                <a:srgbClr val="94C600"/>
              </a:buClr>
            </a:pPr>
            <a:r>
              <a:rPr lang="en-IN" sz="2300" dirty="0">
                <a:solidFill>
                  <a:srgbClr val="3E3D2D"/>
                </a:solidFill>
                <a:latin typeface="Times New Roman"/>
                <a:ea typeface="Times New Roman"/>
              </a:rPr>
              <a:t>Hill, I. (2006)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‘International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education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as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developed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by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the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International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Baccalaureate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Organization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’ in </a:t>
            </a:r>
            <a:r>
              <a:rPr lang="en-US" sz="2300" dirty="0">
                <a:solidFill>
                  <a:srgbClr val="3E3D2D"/>
                </a:solidFill>
                <a:latin typeface="Times New Roman"/>
                <a:ea typeface="Times New Roman"/>
              </a:rPr>
              <a:t>Hayden, M., Levy, J., Thompson, J. 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(eds.) 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A  </a:t>
            </a:r>
            <a:r>
              <a:rPr lang="es-ES" sz="2300" i="1" dirty="0" err="1">
                <a:solidFill>
                  <a:srgbClr val="3E3D2D"/>
                </a:solidFill>
                <a:latin typeface="Times New Roman"/>
                <a:ea typeface="Times New Roman"/>
              </a:rPr>
              <a:t>Handbook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 of </a:t>
            </a:r>
            <a:r>
              <a:rPr lang="es-ES" sz="2300" i="1" dirty="0" err="1">
                <a:solidFill>
                  <a:srgbClr val="3E3D2D"/>
                </a:solidFill>
                <a:latin typeface="Times New Roman"/>
                <a:ea typeface="Times New Roman"/>
              </a:rPr>
              <a:t>Research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 in International </a:t>
            </a:r>
            <a:r>
              <a:rPr lang="es-ES" sz="2300" i="1" dirty="0" err="1">
                <a:solidFill>
                  <a:srgbClr val="3E3D2D"/>
                </a:solidFill>
                <a:latin typeface="Times New Roman"/>
                <a:ea typeface="Times New Roman"/>
              </a:rPr>
              <a:t>Education</a:t>
            </a:r>
            <a:r>
              <a:rPr lang="es-ES" sz="2300" i="1" dirty="0">
                <a:solidFill>
                  <a:srgbClr val="3E3D2D"/>
                </a:solidFill>
                <a:latin typeface="Times New Roman"/>
                <a:ea typeface="Times New Roman"/>
              </a:rPr>
              <a:t>.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Sage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: London. </a:t>
            </a:r>
            <a:r>
              <a:rPr lang="es-ES" sz="2300" dirty="0" err="1">
                <a:solidFill>
                  <a:srgbClr val="3E3D2D"/>
                </a:solidFill>
                <a:latin typeface="Times New Roman"/>
                <a:ea typeface="Times New Roman"/>
              </a:rPr>
              <a:t>pp</a:t>
            </a:r>
            <a:r>
              <a:rPr lang="es-ES" sz="2300" dirty="0">
                <a:solidFill>
                  <a:srgbClr val="3E3D2D"/>
                </a:solidFill>
                <a:latin typeface="Times New Roman"/>
                <a:ea typeface="Times New Roman"/>
              </a:rPr>
              <a:t> 25-26, 27, 29</a:t>
            </a:r>
          </a:p>
          <a:p>
            <a:pPr marL="0" lvl="0">
              <a:buClr>
                <a:srgbClr val="94C600"/>
              </a:buClr>
            </a:pPr>
            <a:endParaRPr lang="en-US" sz="2300" dirty="0">
              <a:solidFill>
                <a:srgbClr val="3E3D2D"/>
              </a:solidFill>
              <a:latin typeface="Times New Roman"/>
              <a:ea typeface="Times New Roman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4000" dirty="0">
              <a:latin typeface="Times New Roman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latin typeface="Times New Roman"/>
                <a:ea typeface="Times New Roman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47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162800" cy="5181600"/>
          </a:xfrm>
        </p:spPr>
        <p:txBody>
          <a:bodyPr>
            <a:normAutofit fontScale="77500" lnSpcReduction="20000"/>
          </a:bodyPr>
          <a:lstStyle/>
          <a:p>
            <a:pPr marL="0" lvl="0" algn="just">
              <a:spcBef>
                <a:spcPts val="0"/>
              </a:spcBef>
              <a:buClr>
                <a:srgbClr val="94C600"/>
              </a:buClr>
            </a:pPr>
            <a:r>
              <a:rPr lang="en-US" dirty="0" err="1">
                <a:solidFill>
                  <a:srgbClr val="3E3D2D"/>
                </a:solidFill>
                <a:latin typeface="Times New Roman"/>
                <a:ea typeface="Times New Roman"/>
              </a:rPr>
              <a:t>Fennes</a:t>
            </a:r>
            <a:r>
              <a:rPr lang="en-US" dirty="0">
                <a:solidFill>
                  <a:srgbClr val="3E3D2D"/>
                </a:solidFill>
                <a:latin typeface="Times New Roman"/>
                <a:ea typeface="Times New Roman"/>
              </a:rPr>
              <a:t>, H. and </a:t>
            </a:r>
            <a:r>
              <a:rPr lang="en-US" dirty="0" err="1">
                <a:solidFill>
                  <a:srgbClr val="3E3D2D"/>
                </a:solidFill>
                <a:latin typeface="Times New Roman"/>
                <a:ea typeface="Times New Roman"/>
              </a:rPr>
              <a:t>Hapgood</a:t>
            </a:r>
            <a:r>
              <a:rPr lang="en-US" dirty="0">
                <a:solidFill>
                  <a:srgbClr val="3E3D2D"/>
                </a:solidFill>
                <a:latin typeface="Times New Roman"/>
                <a:ea typeface="Times New Roman"/>
              </a:rPr>
              <a:t>, K (1997) </a:t>
            </a:r>
            <a:r>
              <a:rPr lang="en-US" i="1" dirty="0">
                <a:solidFill>
                  <a:srgbClr val="3E3D2D"/>
                </a:solidFill>
                <a:latin typeface="Times New Roman"/>
                <a:ea typeface="Times New Roman"/>
              </a:rPr>
              <a:t>Intercultural Learning in the Classroom</a:t>
            </a:r>
            <a:r>
              <a:rPr lang="en-US" dirty="0">
                <a:solidFill>
                  <a:srgbClr val="3E3D2D"/>
                </a:solidFill>
                <a:latin typeface="Times New Roman"/>
                <a:ea typeface="Times New Roman"/>
              </a:rPr>
              <a:t>, </a:t>
            </a:r>
            <a:r>
              <a:rPr lang="en-US" dirty="0" err="1">
                <a:solidFill>
                  <a:srgbClr val="3E3D2D"/>
                </a:solidFill>
                <a:latin typeface="Times New Roman"/>
                <a:ea typeface="Times New Roman"/>
              </a:rPr>
              <a:t>Cassell</a:t>
            </a:r>
            <a:r>
              <a:rPr lang="en-US" dirty="0">
                <a:solidFill>
                  <a:srgbClr val="3E3D2D"/>
                </a:solidFill>
                <a:latin typeface="Times New Roman"/>
                <a:ea typeface="Times New Roman"/>
              </a:rPr>
              <a:t>, London (From the handouts provided be Hayden, M and Thompson, J for the Bathe University course held in Mumbai, India on the 12</a:t>
            </a:r>
            <a:r>
              <a:rPr lang="en-US" baseline="30000" dirty="0">
                <a:solidFill>
                  <a:srgbClr val="3E3D2D"/>
                </a:solidFill>
                <a:latin typeface="Times New Roman"/>
                <a:ea typeface="Times New Roman"/>
              </a:rPr>
              <a:t>th</a:t>
            </a:r>
            <a:r>
              <a:rPr lang="en-US" dirty="0">
                <a:solidFill>
                  <a:srgbClr val="3E3D2D"/>
                </a:solidFill>
                <a:latin typeface="Times New Roman"/>
                <a:ea typeface="Times New Roman"/>
              </a:rPr>
              <a:t> of March 2009) </a:t>
            </a:r>
          </a:p>
          <a:p>
            <a:pPr marL="0" lvl="0" indent="0" algn="just">
              <a:buClr>
                <a:srgbClr val="94C600"/>
              </a:buClr>
              <a:buNone/>
            </a:pPr>
            <a:endParaRPr lang="en-US" dirty="0">
              <a:solidFill>
                <a:srgbClr val="3E3D2D"/>
              </a:solidFill>
              <a:latin typeface="Times New Roman"/>
              <a:ea typeface="Times New Roman"/>
            </a:endParaRPr>
          </a:p>
          <a:p>
            <a:pPr marL="0" lvl="0" algn="just">
              <a:spcBef>
                <a:spcPts val="0"/>
              </a:spcBef>
              <a:buClr>
                <a:srgbClr val="94C600"/>
              </a:buClr>
            </a:pPr>
            <a:r>
              <a:rPr lang="en-US" dirty="0">
                <a:solidFill>
                  <a:srgbClr val="3E3D2D"/>
                </a:solidFill>
                <a:latin typeface="Times New Roman"/>
                <a:ea typeface="Times New Roman"/>
              </a:rPr>
              <a:t>Hayden, M. C. (2006) ‘International Education: The context’, in </a:t>
            </a:r>
            <a:r>
              <a:rPr lang="en-US" i="1" dirty="0">
                <a:solidFill>
                  <a:srgbClr val="3E3D2D"/>
                </a:solidFill>
                <a:latin typeface="Times New Roman"/>
                <a:ea typeface="Times New Roman"/>
              </a:rPr>
              <a:t>Introduction to International Education.</a:t>
            </a:r>
            <a:r>
              <a:rPr lang="en-US" dirty="0">
                <a:solidFill>
                  <a:srgbClr val="3E3D2D"/>
                </a:solidFill>
                <a:latin typeface="Times New Roman"/>
                <a:ea typeface="Times New Roman"/>
              </a:rPr>
              <a:t> SAGE, London. pp 4 – 6</a:t>
            </a:r>
          </a:p>
          <a:p>
            <a:pPr marL="0" lvl="0" indent="0" algn="just">
              <a:spcBef>
                <a:spcPts val="0"/>
              </a:spcBef>
              <a:buClr>
                <a:srgbClr val="94C600"/>
              </a:buClr>
              <a:buNone/>
            </a:pPr>
            <a:endParaRPr lang="en-US" dirty="0">
              <a:solidFill>
                <a:srgbClr val="3E3D2D"/>
              </a:solidFill>
              <a:latin typeface="Times New Roman"/>
              <a:ea typeface="Times New Roman"/>
            </a:endParaRPr>
          </a:p>
          <a:p>
            <a:pPr marL="0" lvl="0" algn="just">
              <a:spcBef>
                <a:spcPts val="0"/>
              </a:spcBef>
              <a:buClr>
                <a:srgbClr val="94C600"/>
              </a:buClr>
            </a:pPr>
            <a:r>
              <a:rPr lang="en-US" dirty="0">
                <a:solidFill>
                  <a:srgbClr val="3E3D2D"/>
                </a:solidFill>
                <a:latin typeface="Times New Roman"/>
                <a:ea typeface="Times New Roman"/>
              </a:rPr>
              <a:t>Hayden, M. C. (2006) ‘International Schools and Parents’, in </a:t>
            </a:r>
            <a:r>
              <a:rPr lang="en-US" i="1" dirty="0">
                <a:solidFill>
                  <a:srgbClr val="3E3D2D"/>
                </a:solidFill>
                <a:latin typeface="Times New Roman"/>
                <a:ea typeface="Times New Roman"/>
              </a:rPr>
              <a:t>Introduction to International Education</a:t>
            </a:r>
            <a:r>
              <a:rPr lang="en-US" dirty="0">
                <a:solidFill>
                  <a:srgbClr val="3E3D2D"/>
                </a:solidFill>
                <a:latin typeface="Times New Roman"/>
                <a:ea typeface="Times New Roman"/>
              </a:rPr>
              <a:t>. SAGE,  London. pp 21 – 23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900" dirty="0" smtClean="0">
              <a:latin typeface="Times New Roman"/>
              <a:ea typeface="Times New Roman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900" dirty="0" smtClean="0">
                <a:latin typeface="Times New Roman"/>
                <a:ea typeface="Times New Roman"/>
              </a:rPr>
              <a:t>IBO </a:t>
            </a:r>
            <a:r>
              <a:rPr lang="en-US" sz="1900" dirty="0">
                <a:latin typeface="Times New Roman"/>
                <a:ea typeface="Times New Roman"/>
              </a:rPr>
              <a:t>(2009) </a:t>
            </a:r>
            <a:r>
              <a:rPr lang="en-US" sz="1900" i="1" dirty="0">
                <a:latin typeface="Times New Roman"/>
                <a:ea typeface="Times New Roman"/>
              </a:rPr>
              <a:t>Mathematics Guide</a:t>
            </a:r>
            <a:r>
              <a:rPr lang="en-US" sz="1900" dirty="0">
                <a:latin typeface="Times New Roman"/>
                <a:ea typeface="Times New Roman"/>
              </a:rPr>
              <a:t> IB, Cardiff. pp 1 – 5, 13 – 17, 42 – </a:t>
            </a:r>
            <a:r>
              <a:rPr lang="en-US" sz="1900" dirty="0" smtClean="0">
                <a:latin typeface="Times New Roman"/>
                <a:ea typeface="Times New Roman"/>
              </a:rPr>
              <a:t>44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900" dirty="0">
              <a:latin typeface="Times New Roman"/>
              <a:ea typeface="Times New Roman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Times New Roman"/>
                <a:ea typeface="Times New Roman"/>
              </a:rPr>
              <a:t>IBO (2008) MYP: </a:t>
            </a:r>
            <a:r>
              <a:rPr lang="en-US" sz="1900" i="1" dirty="0">
                <a:latin typeface="Times New Roman"/>
                <a:ea typeface="Times New Roman"/>
              </a:rPr>
              <a:t>From principles to practices</a:t>
            </a:r>
            <a:r>
              <a:rPr lang="en-US" sz="1900" dirty="0">
                <a:latin typeface="Times New Roman"/>
                <a:ea typeface="Times New Roman"/>
              </a:rPr>
              <a:t>, IB, Cardiff pp 7, 10, 11, 13, 16, 20 – 21, 34</a:t>
            </a:r>
            <a:r>
              <a:rPr lang="en-US" sz="1900" dirty="0" smtClean="0">
                <a:latin typeface="Times New Roman"/>
                <a:ea typeface="Times New Roman"/>
              </a:rPr>
              <a:t>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900" dirty="0">
              <a:latin typeface="Times New Roman"/>
              <a:ea typeface="Times New Roman"/>
            </a:endParaRPr>
          </a:p>
          <a:p>
            <a:pPr marL="0" marR="0" algn="just"/>
            <a:r>
              <a:rPr lang="en-IN" sz="1900" dirty="0">
                <a:latin typeface="Times New Roman"/>
                <a:ea typeface="Times New Roman"/>
              </a:rPr>
              <a:t>Skelton, M. (2006) ‘International-Mindedness and the Brain: the difficulties of ‘Becoming’ in </a:t>
            </a:r>
            <a:r>
              <a:rPr lang="en-US" sz="1900" dirty="0">
                <a:latin typeface="Times New Roman"/>
                <a:ea typeface="Times New Roman"/>
              </a:rPr>
              <a:t>Hayden, M.</a:t>
            </a:r>
            <a:r>
              <a:rPr lang="en-IN" sz="1900" dirty="0">
                <a:latin typeface="Times New Roman"/>
                <a:ea typeface="Times New Roman"/>
              </a:rPr>
              <a:t>, </a:t>
            </a:r>
            <a:r>
              <a:rPr lang="en-US" sz="1900" dirty="0">
                <a:latin typeface="Times New Roman"/>
                <a:ea typeface="Times New Roman"/>
              </a:rPr>
              <a:t>Levy, J.</a:t>
            </a:r>
            <a:r>
              <a:rPr lang="en-IN" sz="1900" dirty="0">
                <a:latin typeface="Times New Roman"/>
                <a:ea typeface="Times New Roman"/>
              </a:rPr>
              <a:t>, </a:t>
            </a:r>
            <a:r>
              <a:rPr lang="en-US" sz="1900" dirty="0">
                <a:latin typeface="Times New Roman"/>
                <a:ea typeface="Times New Roman"/>
              </a:rPr>
              <a:t>Thompson, J. </a:t>
            </a:r>
            <a:r>
              <a:rPr lang="en-IN" sz="1900" dirty="0">
                <a:latin typeface="Times New Roman"/>
                <a:ea typeface="Times New Roman"/>
              </a:rPr>
              <a:t>(</a:t>
            </a:r>
            <a:r>
              <a:rPr lang="en-IN" sz="1900" dirty="0" err="1">
                <a:latin typeface="Times New Roman"/>
                <a:ea typeface="Times New Roman"/>
              </a:rPr>
              <a:t>eds</a:t>
            </a:r>
            <a:r>
              <a:rPr lang="en-IN" sz="1900" dirty="0">
                <a:latin typeface="Times New Roman"/>
                <a:ea typeface="Times New Roman"/>
              </a:rPr>
              <a:t>), </a:t>
            </a:r>
            <a:r>
              <a:rPr lang="en-US" sz="1900" i="1" dirty="0">
                <a:latin typeface="Times New Roman"/>
                <a:ea typeface="Times New Roman"/>
              </a:rPr>
              <a:t>A Handbook of Research in International Education.</a:t>
            </a:r>
            <a:r>
              <a:rPr lang="en-US" sz="1900" dirty="0">
                <a:latin typeface="Times New Roman"/>
                <a:ea typeface="Times New Roman"/>
              </a:rPr>
              <a:t> </a:t>
            </a:r>
            <a:r>
              <a:rPr lang="en-IN" sz="1900" dirty="0">
                <a:latin typeface="Times New Roman"/>
                <a:ea typeface="Times New Roman"/>
              </a:rPr>
              <a:t>Sage, London. pp. 380 </a:t>
            </a:r>
            <a:r>
              <a:rPr lang="en-IN" sz="1900" dirty="0" smtClean="0">
                <a:latin typeface="Times New Roman"/>
                <a:ea typeface="Times New Roman"/>
              </a:rPr>
              <a:t>– 382</a:t>
            </a:r>
          </a:p>
          <a:p>
            <a:pPr marL="0" marR="0" algn="just"/>
            <a:endParaRPr lang="en-US" sz="1900" dirty="0">
              <a:latin typeface="Times New Roman"/>
              <a:ea typeface="Times New Roman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900" dirty="0">
                <a:latin typeface="Times New Roman"/>
                <a:ea typeface="Times New Roman"/>
              </a:rPr>
              <a:t>Thompson, P. (1998) ‘Education for peace: The cornerstone of international education’ in Thompson, J. J. Hayden, M. C. (</a:t>
            </a:r>
            <a:r>
              <a:rPr lang="en-US" sz="1900" dirty="0" err="1">
                <a:latin typeface="Times New Roman"/>
                <a:ea typeface="Times New Roman"/>
              </a:rPr>
              <a:t>eds</a:t>
            </a:r>
            <a:r>
              <a:rPr lang="en-US" sz="1900" dirty="0">
                <a:latin typeface="Times New Roman"/>
                <a:ea typeface="Times New Roman"/>
              </a:rPr>
              <a:t>), </a:t>
            </a:r>
            <a:r>
              <a:rPr lang="en-US" sz="1900" i="1" dirty="0">
                <a:latin typeface="Times New Roman"/>
                <a:ea typeface="Times New Roman"/>
              </a:rPr>
              <a:t>International Education – Principles and Practice.</a:t>
            </a:r>
            <a:r>
              <a:rPr lang="en-US" sz="1900" dirty="0">
                <a:latin typeface="Times New Roman"/>
                <a:ea typeface="Times New Roman"/>
              </a:rPr>
              <a:t> </a:t>
            </a:r>
            <a:r>
              <a:rPr lang="en-US" sz="1900" dirty="0" err="1">
                <a:latin typeface="Times New Roman"/>
                <a:ea typeface="Times New Roman"/>
              </a:rPr>
              <a:t>Kogan</a:t>
            </a:r>
            <a:r>
              <a:rPr lang="en-US" sz="1900" dirty="0">
                <a:latin typeface="Times New Roman"/>
                <a:ea typeface="Times New Roman"/>
              </a:rPr>
              <a:t> Page, London. pp 105 – 108, 116.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8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My Professional Context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b="1" dirty="0" smtClean="0">
                <a:solidFill>
                  <a:srgbClr val="A40C99"/>
                </a:solidFill>
              </a:rPr>
              <a:t>My Role at </a:t>
            </a:r>
            <a:r>
              <a:rPr lang="en-US" sz="4400" b="1" dirty="0" err="1" smtClean="0">
                <a:solidFill>
                  <a:srgbClr val="A40C99"/>
                </a:solidFill>
              </a:rPr>
              <a:t>Ecole</a:t>
            </a:r>
            <a:r>
              <a:rPr lang="en-US" sz="4400" b="1" dirty="0" smtClean="0">
                <a:solidFill>
                  <a:srgbClr val="A40C99"/>
                </a:solidFill>
              </a:rPr>
              <a:t> </a:t>
            </a:r>
            <a:r>
              <a:rPr lang="en-US" sz="4400" b="1" dirty="0" err="1" smtClean="0">
                <a:solidFill>
                  <a:srgbClr val="A40C99"/>
                </a:solidFill>
              </a:rPr>
              <a:t>Mondiale</a:t>
            </a:r>
            <a:r>
              <a:rPr lang="en-US" sz="4400" b="1" dirty="0" smtClean="0">
                <a:solidFill>
                  <a:srgbClr val="A40C99"/>
                </a:solidFill>
              </a:rPr>
              <a:t> World School </a:t>
            </a:r>
          </a:p>
          <a:p>
            <a:pPr marL="0" indent="0">
              <a:buNone/>
            </a:pPr>
            <a:endParaRPr lang="en-US" sz="4400" b="1" dirty="0" smtClean="0">
              <a:solidFill>
                <a:srgbClr val="A40C99"/>
              </a:solidFill>
            </a:endParaRPr>
          </a:p>
          <a:p>
            <a:r>
              <a:rPr lang="en-US" sz="4400" b="1" dirty="0" smtClean="0">
                <a:solidFill>
                  <a:srgbClr val="A40C99"/>
                </a:solidFill>
              </a:rPr>
              <a:t>My Educational Experiences</a:t>
            </a:r>
          </a:p>
          <a:p>
            <a:endParaRPr lang="en-US" sz="4400" b="1" dirty="0">
              <a:solidFill>
                <a:srgbClr val="A40C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1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609600"/>
            <a:ext cx="81534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4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context of my paper: </a:t>
            </a:r>
            <a:endParaRPr lang="en-US" sz="4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 indent="-342900" algn="just">
              <a:buFont typeface="Arial" panose="020B0604020202020204" pitchFamily="34" charset="0"/>
              <a:buChar char="•"/>
            </a:pPr>
            <a:endParaRPr lang="en-US" sz="3200" b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r>
              <a:rPr lang="en-US" sz="3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‘</a:t>
            </a:r>
            <a:r>
              <a:rPr lang="en-US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An analysis of the extent to which teaching a mathematics unit in the Middle Year </a:t>
            </a:r>
            <a:r>
              <a:rPr lang="en-US" sz="3200" b="1" dirty="0" err="1">
                <a:solidFill>
                  <a:prstClr val="black"/>
                </a:solidFill>
                <a:latin typeface="Times New Roman"/>
                <a:ea typeface="Times New Roman"/>
              </a:rPr>
              <a:t>Programme</a:t>
            </a:r>
            <a:r>
              <a:rPr lang="en-US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 through the lens of ‘Areas of Interaction’, </a:t>
            </a:r>
            <a:r>
              <a:rPr lang="en-US" sz="3200" b="1" dirty="0">
                <a:solidFill>
                  <a:prstClr val="black"/>
                </a:solidFill>
                <a:highlight>
                  <a:srgbClr val="FFFF00"/>
                </a:highlight>
                <a:latin typeface="Times New Roman"/>
                <a:ea typeface="Times New Roman"/>
              </a:rPr>
              <a:t>(which are now referred to as Global contexts)</a:t>
            </a:r>
            <a:r>
              <a:rPr lang="en-US" sz="3200" b="1" dirty="0">
                <a:solidFill>
                  <a:prstClr val="black"/>
                </a:solidFill>
                <a:latin typeface="Times New Roman"/>
                <a:ea typeface="Times New Roman"/>
              </a:rPr>
              <a:t> help in developing internationally minded </a:t>
            </a:r>
            <a:r>
              <a:rPr lang="en-US" sz="32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students.</a:t>
            </a:r>
            <a:endParaRPr lang="en-US" sz="32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611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Structure</a:t>
            </a:r>
            <a:endParaRPr lang="en-US" sz="5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What is IM? Some definitions  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Criteria to promote IM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IB MYP and IB MYP Math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Areas of Interaction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(Global Contexts)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Teaching and Learning in MYP Year 3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Assessing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Challenges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Looking for your feedback</a:t>
            </a:r>
          </a:p>
        </p:txBody>
      </p:sp>
    </p:spTree>
    <p:extLst>
      <p:ext uri="{BB962C8B-B14F-4D97-AF65-F5344CB8AC3E}">
        <p14:creationId xmlns:p14="http://schemas.microsoft.com/office/powerpoint/2010/main" val="5439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B0F0"/>
                </a:solidFill>
              </a:rPr>
              <a:t>Definitions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Haden and Thomson (2008)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IBO (From Principles to Practice 2010)</a:t>
            </a:r>
          </a:p>
          <a:p>
            <a:r>
              <a:rPr lang="en-US" b="1" smtClean="0">
                <a:solidFill>
                  <a:srgbClr val="00B050"/>
                </a:solidFill>
              </a:rPr>
              <a:t>Fenn</a:t>
            </a:r>
            <a:r>
              <a:rPr lang="en-US" b="1" dirty="0" smtClean="0">
                <a:solidFill>
                  <a:srgbClr val="00B050"/>
                </a:solidFill>
              </a:rPr>
              <a:t> and </a:t>
            </a:r>
            <a:r>
              <a:rPr lang="en-US" b="1" dirty="0" err="1" smtClean="0">
                <a:solidFill>
                  <a:srgbClr val="00B050"/>
                </a:solidFill>
              </a:rPr>
              <a:t>Hapgood</a:t>
            </a:r>
            <a:r>
              <a:rPr lang="en-US" b="1" dirty="0" smtClean="0">
                <a:solidFill>
                  <a:srgbClr val="00B050"/>
                </a:solidFill>
              </a:rPr>
              <a:t> (1999)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Skelton (2006)</a:t>
            </a:r>
          </a:p>
          <a:p>
            <a:r>
              <a:rPr lang="en-US" b="1" dirty="0" err="1" smtClean="0">
                <a:solidFill>
                  <a:srgbClr val="00B050"/>
                </a:solidFill>
              </a:rPr>
              <a:t>Delors</a:t>
            </a:r>
            <a:r>
              <a:rPr lang="en-US" b="1" dirty="0" smtClean="0">
                <a:solidFill>
                  <a:srgbClr val="00B050"/>
                </a:solidFill>
              </a:rPr>
              <a:t> (1998)</a:t>
            </a:r>
          </a:p>
          <a:p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2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1618" y="685800"/>
            <a:ext cx="8991600" cy="11430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Criteria for promoting 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>Internationally mindedness in Math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086600" cy="4419600"/>
          </a:xfrm>
        </p:spPr>
        <p:txBody>
          <a:bodyPr>
            <a:noAutofit/>
          </a:bodyPr>
          <a:lstStyle/>
          <a:p>
            <a:pPr marL="0" lvl="0" indent="0" algn="just">
              <a:spcBef>
                <a:spcPts val="0"/>
              </a:spcBef>
              <a:buNone/>
              <a:tabLst>
                <a:tab pos="457200" algn="l"/>
              </a:tabLst>
            </a:pPr>
            <a:endParaRPr lang="en-US" b="1" dirty="0" smtClean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/>
              <a:ea typeface="Times New Roman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457200" algn="l"/>
              </a:tabLst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/>
                <a:ea typeface="Times New Roman"/>
              </a:rPr>
              <a:t>Being able </a:t>
            </a:r>
          </a:p>
          <a:p>
            <a:pPr lvl="0" algn="just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T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/>
                <a:ea typeface="Times New Roman"/>
              </a:rPr>
              <a:t>o respect and tolerate other cultures, values, races, religions, national beliefs and traditions.</a:t>
            </a:r>
          </a:p>
          <a:p>
            <a:pPr lvl="0" algn="just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/>
                <a:ea typeface="Times New Roman"/>
              </a:rPr>
              <a:t>To have a global perspective in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Mathematics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/>
                <a:ea typeface="Times New Roman"/>
              </a:rPr>
              <a:t>.</a:t>
            </a:r>
          </a:p>
          <a:p>
            <a:pPr lvl="0" algn="just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/>
                <a:ea typeface="Times New Roman"/>
              </a:rPr>
              <a:t>To be able to understand others way of life and ethnicities.</a:t>
            </a:r>
          </a:p>
          <a:p>
            <a:pPr lvl="0" algn="just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/>
                <a:ea typeface="Times New Roman"/>
              </a:rPr>
              <a:t>To be able to respect others point of view.</a:t>
            </a:r>
          </a:p>
          <a:p>
            <a:pPr lvl="0" algn="just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/>
                <a:ea typeface="Times New Roman"/>
              </a:rPr>
              <a:t>To realize ones rights and responsibilities.</a:t>
            </a:r>
          </a:p>
          <a:p>
            <a:pPr lvl="0" algn="just">
              <a:spcBef>
                <a:spcPts val="0"/>
              </a:spcBef>
              <a:buFont typeface="Symbol"/>
              <a:buChar char=""/>
              <a:tabLst>
                <a:tab pos="457200" algn="l"/>
              </a:tabLst>
            </a:pP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567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828800"/>
            <a:ext cx="6777317" cy="3508977"/>
          </a:xfrm>
        </p:spPr>
        <p:txBody>
          <a:bodyPr/>
          <a:lstStyle/>
          <a:p>
            <a:pPr lvl="0" algn="just">
              <a:spcBef>
                <a:spcPts val="0"/>
              </a:spcBef>
              <a:buClr>
                <a:srgbClr val="94C600"/>
              </a:buClr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3E3D2D">
                    <a:lumMod val="60000"/>
                    <a:lumOff val="40000"/>
                  </a:srgbClr>
                </a:solidFill>
                <a:latin typeface="Times New Roman"/>
                <a:ea typeface="Times New Roman"/>
              </a:rPr>
              <a:t>To be able to adapt curriculum both across and within each culture.</a:t>
            </a:r>
          </a:p>
          <a:p>
            <a:pPr lvl="0" algn="just">
              <a:spcBef>
                <a:spcPts val="0"/>
              </a:spcBef>
              <a:buClr>
                <a:srgbClr val="94C600"/>
              </a:buClr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3E3D2D">
                    <a:lumMod val="60000"/>
                    <a:lumOff val="40000"/>
                  </a:srgbClr>
                </a:solidFill>
                <a:latin typeface="Times New Roman"/>
                <a:ea typeface="Times New Roman"/>
              </a:rPr>
              <a:t>To appreciate leadership that incorporates the values of internationalism.</a:t>
            </a:r>
          </a:p>
          <a:p>
            <a:pPr lvl="0" algn="just">
              <a:spcBef>
                <a:spcPts val="0"/>
              </a:spcBef>
              <a:buClr>
                <a:srgbClr val="94C600"/>
              </a:buClr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3E3D2D">
                    <a:lumMod val="60000"/>
                    <a:lumOff val="40000"/>
                  </a:srgbClr>
                </a:solidFill>
                <a:latin typeface="Times New Roman"/>
                <a:ea typeface="Times New Roman"/>
              </a:rPr>
              <a:t>To have the ability to communicate ideas and ideologies of global importance with others.</a:t>
            </a:r>
          </a:p>
          <a:p>
            <a:pPr lvl="0" algn="just">
              <a:spcBef>
                <a:spcPts val="0"/>
              </a:spcBef>
              <a:buClr>
                <a:srgbClr val="94C600"/>
              </a:buClr>
              <a:buFont typeface="Symbol"/>
              <a:buChar char=""/>
              <a:tabLst>
                <a:tab pos="457200" algn="l"/>
              </a:tabLst>
            </a:pPr>
            <a:r>
              <a:rPr lang="en-US" b="1" dirty="0">
                <a:solidFill>
                  <a:srgbClr val="3E3D2D">
                    <a:lumMod val="60000"/>
                    <a:lumOff val="40000"/>
                  </a:srgbClr>
                </a:solidFill>
                <a:latin typeface="Times New Roman"/>
                <a:ea typeface="Times New Roman"/>
              </a:rPr>
              <a:t>To be involved in problem solving on local community issues, national issues and world issues as well. </a:t>
            </a:r>
          </a:p>
          <a:p>
            <a:pPr marL="68580" lvl="0" indent="0" algn="just">
              <a:spcBef>
                <a:spcPts val="0"/>
              </a:spcBef>
              <a:buClr>
                <a:srgbClr val="94C600"/>
              </a:buClr>
              <a:buNone/>
              <a:tabLst>
                <a:tab pos="457200" algn="l"/>
              </a:tabLst>
            </a:pPr>
            <a:endParaRPr lang="en-US" b="1" dirty="0">
              <a:solidFill>
                <a:srgbClr val="3E3D2D">
                  <a:lumMod val="60000"/>
                  <a:lumOff val="40000"/>
                </a:srgbClr>
              </a:solidFill>
              <a:latin typeface="Times New Roman"/>
              <a:ea typeface="Times New Roman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381000"/>
            <a:ext cx="6858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Criteria </a:t>
            </a:r>
            <a:r>
              <a:rPr lang="en-US" sz="3200" b="1" dirty="0" smtClean="0">
                <a:solidFill>
                  <a:srgbClr val="00B0F0"/>
                </a:solidFill>
              </a:rPr>
              <a:t>to promote</a:t>
            </a:r>
            <a:r>
              <a:rPr lang="en-US" sz="3200" b="1" dirty="0">
                <a:solidFill>
                  <a:srgbClr val="00B0F0"/>
                </a:solidFill>
              </a:rPr>
              <a:t/>
            </a:r>
            <a:br>
              <a:rPr lang="en-US" sz="3200" b="1" dirty="0">
                <a:solidFill>
                  <a:srgbClr val="00B0F0"/>
                </a:solidFill>
              </a:rPr>
            </a:br>
            <a:r>
              <a:rPr lang="en-US" sz="3200" b="1" dirty="0">
                <a:solidFill>
                  <a:srgbClr val="00B0F0"/>
                </a:solidFill>
              </a:rPr>
              <a:t>Internationally </a:t>
            </a:r>
            <a:r>
              <a:rPr lang="en-US" sz="3200" b="1" dirty="0" smtClean="0">
                <a:solidFill>
                  <a:srgbClr val="00B0F0"/>
                </a:solidFill>
              </a:rPr>
              <a:t>mindedness in Math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251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 smtClean="0">
                <a:solidFill>
                  <a:srgbClr val="00B0F0"/>
                </a:solidFill>
              </a:rPr>
              <a:t>EMWS Criteria/Principles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Mathematics curriculum should provide students with opportunities: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To understand and appreciate global issues </a:t>
            </a:r>
          </a:p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present their own insights on global issues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 content should ensure an opportunity for the students to reflect on universal values.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ensure that the students understand the value of their natural environment.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enable the students to understand the interconnectedness and the interdependence of their lives with the people of their country and the world at large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All the above will include the attributes of the learner profile listed by the IBO: Reflective, Balanced, Caring, Inquirer, Knowledgeable, Open-minded, Communicator, Thinker, Principled</a:t>
            </a:r>
            <a:endParaRPr lang="en-US" b="1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37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B0F0"/>
                </a:solidFill>
              </a:rPr>
              <a:t>IBMYP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5400" b="1" dirty="0" smtClean="0">
                <a:solidFill>
                  <a:srgbClr val="00B050"/>
                </a:solidFill>
              </a:rPr>
              <a:t>              :Middle Year </a:t>
            </a:r>
            <a:r>
              <a:rPr lang="en-US" sz="5400" b="1" dirty="0" err="1" smtClean="0">
                <a:solidFill>
                  <a:srgbClr val="00B050"/>
                </a:solidFill>
              </a:rPr>
              <a:t>Programme</a:t>
            </a:r>
            <a:r>
              <a:rPr lang="en-US" sz="5400" b="1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sz="4800" b="1" dirty="0" smtClean="0">
                <a:solidFill>
                  <a:srgbClr val="A40C99"/>
                </a:solidFill>
              </a:rPr>
              <a:t>MYP </a:t>
            </a:r>
            <a:r>
              <a:rPr lang="en-US" sz="4800" b="1" dirty="0" err="1" smtClean="0">
                <a:solidFill>
                  <a:srgbClr val="A40C99"/>
                </a:solidFill>
              </a:rPr>
              <a:t>Programme</a:t>
            </a:r>
            <a:r>
              <a:rPr lang="en-US" sz="4800" b="1" dirty="0" smtClean="0">
                <a:solidFill>
                  <a:srgbClr val="A40C99"/>
                </a:solidFill>
              </a:rPr>
              <a:t>- </a:t>
            </a:r>
            <a:endParaRPr lang="en-US" sz="1400" b="1" dirty="0" smtClean="0">
              <a:solidFill>
                <a:srgbClr val="A40C99"/>
              </a:solidFill>
            </a:endParaRPr>
          </a:p>
          <a:p>
            <a:r>
              <a:rPr lang="en-US" sz="4800" b="1" dirty="0" smtClean="0">
                <a:solidFill>
                  <a:srgbClr val="A40C99"/>
                </a:solidFill>
              </a:rPr>
              <a:t>Fundamental concepts</a:t>
            </a:r>
          </a:p>
          <a:p>
            <a:pPr marL="68580" indent="0">
              <a:buNone/>
            </a:pPr>
            <a:endParaRPr lang="en-US" sz="4800" b="1" dirty="0" smtClean="0">
              <a:solidFill>
                <a:srgbClr val="A40C99"/>
              </a:solidFill>
            </a:endParaRPr>
          </a:p>
          <a:p>
            <a:endParaRPr lang="en-US" sz="4800" b="1" dirty="0" smtClean="0">
              <a:solidFill>
                <a:srgbClr val="A40C99"/>
              </a:solidFill>
            </a:endParaRPr>
          </a:p>
          <a:p>
            <a:pPr marL="0" indent="0">
              <a:buNone/>
            </a:pPr>
            <a:endParaRPr lang="en-US" sz="4800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17983</TotalTime>
  <Words>722</Words>
  <Application>Microsoft Office PowerPoint</Application>
  <PresentationFormat>On-screen Show (4:3)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Concourse</vt:lpstr>
      <vt:lpstr>Austin</vt:lpstr>
      <vt:lpstr>International Mindedness  and  IBMYP</vt:lpstr>
      <vt:lpstr>My Professional Context</vt:lpstr>
      <vt:lpstr>PowerPoint Presentation</vt:lpstr>
      <vt:lpstr>Structure</vt:lpstr>
      <vt:lpstr>Definitions</vt:lpstr>
      <vt:lpstr>Criteria for promoting  Internationally mindedness in Math</vt:lpstr>
      <vt:lpstr>PowerPoint Presentation</vt:lpstr>
      <vt:lpstr>EMWS Criteria/Principles</vt:lpstr>
      <vt:lpstr>IBMYP</vt:lpstr>
      <vt:lpstr>IB Mathematics</vt:lpstr>
      <vt:lpstr>AOI’s/Global Context</vt:lpstr>
      <vt:lpstr>Teaching and Learning Year 3</vt:lpstr>
      <vt:lpstr>Teaching and Learning – Year 8</vt:lpstr>
      <vt:lpstr>Assessment Rubric</vt:lpstr>
      <vt:lpstr> Criterion-related assessment – descriptors - Criteria  A – Knowledge and understanding, D - Reflection                   </vt:lpstr>
      <vt:lpstr>Challenges</vt:lpstr>
      <vt:lpstr>Conclusion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Mindedness and IBMYP</dc:title>
  <dc:creator>Monica Sarang</dc:creator>
  <cp:lastModifiedBy>Carolina Salter</cp:lastModifiedBy>
  <cp:revision>37</cp:revision>
  <dcterms:created xsi:type="dcterms:W3CDTF">2014-09-16T04:07:49Z</dcterms:created>
  <dcterms:modified xsi:type="dcterms:W3CDTF">2014-11-10T19:00:39Z</dcterms:modified>
</cp:coreProperties>
</file>