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348" r:id="rId2"/>
    <p:sldId id="486" r:id="rId3"/>
    <p:sldId id="487" r:id="rId4"/>
    <p:sldId id="488" r:id="rId5"/>
    <p:sldId id="490" r:id="rId6"/>
    <p:sldId id="501" r:id="rId7"/>
    <p:sldId id="489" r:id="rId8"/>
    <p:sldId id="491" r:id="rId9"/>
    <p:sldId id="510" r:id="rId10"/>
    <p:sldId id="502" r:id="rId11"/>
    <p:sldId id="503" r:id="rId12"/>
    <p:sldId id="504" r:id="rId13"/>
    <p:sldId id="505" r:id="rId14"/>
    <p:sldId id="507" r:id="rId15"/>
    <p:sldId id="511" r:id="rId16"/>
    <p:sldId id="494" r:id="rId17"/>
    <p:sldId id="509" r:id="rId18"/>
  </p:sldIdLst>
  <p:sldSz cx="9144000" cy="6858000" type="letter"/>
  <p:notesSz cx="6811963" cy="99425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75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39748" y="9535870"/>
            <a:ext cx="402489" cy="3060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348" tIns="44872" rIns="91348" bIns="44872" anchor="ctr">
            <a:spAutoFit/>
          </a:bodyPr>
          <a:lstStyle/>
          <a:p>
            <a:pPr algn="r" eaLnBrk="0" hangingPunct="0">
              <a:defRPr/>
            </a:pPr>
            <a:fld id="{F67954C1-E6E9-4CDD-AF55-FC69F4E9D47E}" type="slidenum">
              <a:rPr lang="en-GB" sz="1400" i="1"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GB" sz="1400" i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296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46" y="4727186"/>
            <a:ext cx="4995872" cy="41849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348" tIns="44872" rIns="91348" bIns="448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notes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82675" y="866775"/>
            <a:ext cx="4646613" cy="3484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39748" y="9535870"/>
            <a:ext cx="402489" cy="3060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348" tIns="44872" rIns="91348" bIns="44872" anchor="ctr">
            <a:spAutoFit/>
          </a:bodyPr>
          <a:lstStyle/>
          <a:p>
            <a:pPr algn="r" eaLnBrk="0" hangingPunct="0">
              <a:defRPr/>
            </a:pPr>
            <a:fld id="{397B0A2E-BB61-4D1B-A4EF-B64F7E20DAA1}" type="slidenum">
              <a:rPr lang="en-GB" sz="1400" i="1"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GB" sz="1400" i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206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219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73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8574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081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061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453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45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521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90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902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602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11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614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358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189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181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81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56B0A0C-9F17-4821-8B6F-386FD51898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7ACB9-103D-4B6C-81D0-C10A79E4DC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B575F-6D33-463F-A8D0-12F6A58F10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3DA1F-C10A-4BF7-8DC0-C47F41B1FB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51FE6-785F-4D7E-99D8-50B1218D08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233F1-5EA4-428F-B93D-08156A2892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00C9-4D8E-4573-962F-AF6BC2B3D8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8402E-C811-43B1-96A8-82C92B1D7E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70987-45BD-4643-A262-5F6DBD06B2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2FAFE-C55B-49CE-8143-E01F6B61DF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41B22-4F35-49A5-A480-77DEB046BD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170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71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71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975B8AC-44D8-4F31-A5D3-A0018E6E1F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04664"/>
            <a:ext cx="7086600" cy="1296144"/>
          </a:xfrm>
        </p:spPr>
        <p:txBody>
          <a:bodyPr/>
          <a:lstStyle/>
          <a:p>
            <a:pPr algn="ctr" eaLnBrk="1" hangingPunct="1"/>
            <a:r>
              <a:rPr lang="en-GB" altLang="en-US" sz="3000" dirty="0" smtClean="0">
                <a:latin typeface="Calibri" panose="020F0502020204030204" pitchFamily="34" charset="0"/>
              </a:rPr>
              <a:t>School accreditation and inspection as vehicles for intercultural understanding</a:t>
            </a:r>
            <a:endParaRPr lang="en-GB" sz="3000" dirty="0" smtClean="0">
              <a:latin typeface="Calibri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492896"/>
            <a:ext cx="7561262" cy="2952328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GB" altLang="en-US" sz="2000" b="1" dirty="0" smtClean="0">
              <a:latin typeface="Calibri" pitchFamily="34" charset="0"/>
            </a:endParaRPr>
          </a:p>
          <a:p>
            <a:pPr marL="0" indent="0" algn="ctr" eaLnBrk="1" hangingPunct="1">
              <a:buNone/>
            </a:pPr>
            <a:r>
              <a:rPr lang="en-GB" altLang="en-US" sz="2000" dirty="0" smtClean="0">
                <a:latin typeface="Calibri" pitchFamily="34" charset="0"/>
              </a:rPr>
              <a:t>Alliance </a:t>
            </a:r>
            <a:r>
              <a:rPr lang="en-GB" altLang="en-US" sz="2000" dirty="0">
                <a:latin typeface="Calibri" pitchFamily="34" charset="0"/>
              </a:rPr>
              <a:t>for International Education Conference</a:t>
            </a:r>
          </a:p>
          <a:p>
            <a:pPr marL="0" indent="0" algn="ctr" eaLnBrk="1" hangingPunct="1">
              <a:buNone/>
            </a:pPr>
            <a:r>
              <a:rPr lang="en-GB" altLang="en-US" sz="2000" dirty="0" err="1">
                <a:latin typeface="Calibri" pitchFamily="34" charset="0"/>
              </a:rPr>
              <a:t>École</a:t>
            </a:r>
            <a:r>
              <a:rPr lang="en-GB" altLang="en-US" sz="2000" dirty="0">
                <a:latin typeface="Calibri" pitchFamily="34" charset="0"/>
              </a:rPr>
              <a:t> </a:t>
            </a:r>
            <a:r>
              <a:rPr lang="en-GB" altLang="en-US" sz="2000" dirty="0" err="1">
                <a:latin typeface="Calibri" pitchFamily="34" charset="0"/>
              </a:rPr>
              <a:t>Mondiale</a:t>
            </a:r>
            <a:r>
              <a:rPr lang="en-GB" altLang="en-US" sz="2000" dirty="0">
                <a:latin typeface="Calibri" pitchFamily="34" charset="0"/>
              </a:rPr>
              <a:t> World School, Mumbai, </a:t>
            </a:r>
          </a:p>
          <a:p>
            <a:pPr marL="0" indent="0" algn="ctr" eaLnBrk="1" hangingPunct="1">
              <a:buNone/>
            </a:pPr>
            <a:r>
              <a:rPr lang="en-GB" altLang="en-US" sz="2000" dirty="0">
                <a:latin typeface="Calibri" pitchFamily="34" charset="0"/>
              </a:rPr>
              <a:t>10-12 October </a:t>
            </a:r>
            <a:r>
              <a:rPr lang="en-GB" altLang="en-US" sz="2000" dirty="0" smtClean="0">
                <a:latin typeface="Calibri" pitchFamily="34" charset="0"/>
              </a:rPr>
              <a:t>2014</a:t>
            </a:r>
          </a:p>
          <a:p>
            <a:pPr marL="0" indent="0" algn="ctr" eaLnBrk="1" hangingPunct="1">
              <a:buNone/>
            </a:pPr>
            <a:endParaRPr lang="en-GB" altLang="en-US" sz="2000" dirty="0" smtClean="0">
              <a:latin typeface="Calibri" pitchFamily="34" charset="0"/>
            </a:endParaRPr>
          </a:p>
          <a:p>
            <a:pPr marL="0" indent="0" algn="ctr" eaLnBrk="1" hangingPunct="1">
              <a:buNone/>
            </a:pPr>
            <a:r>
              <a:rPr lang="en-GB" altLang="en-US" sz="2000" dirty="0">
                <a:latin typeface="Calibri" pitchFamily="34" charset="0"/>
              </a:rPr>
              <a:t>Michael </a:t>
            </a:r>
            <a:r>
              <a:rPr lang="en-GB" altLang="en-US" sz="2000" dirty="0" err="1">
                <a:latin typeface="Calibri" pitchFamily="34" charset="0"/>
              </a:rPr>
              <a:t>Fertig</a:t>
            </a:r>
            <a:r>
              <a:rPr lang="en-GB" altLang="en-US" sz="2000" dirty="0">
                <a:latin typeface="Calibri" pitchFamily="34" charset="0"/>
              </a:rPr>
              <a:t>, Department of Education, University of Bath</a:t>
            </a:r>
          </a:p>
          <a:p>
            <a:pPr marL="0" indent="0" algn="ctr" eaLnBrk="1" hangingPunct="1">
              <a:buNone/>
            </a:pPr>
            <a:r>
              <a:rPr lang="en-GB" altLang="en-US" sz="2000" dirty="0">
                <a:latin typeface="Calibri" pitchFamily="34" charset="0"/>
              </a:rPr>
              <a:t>(edsmf@bath.ac.uk)</a:t>
            </a:r>
          </a:p>
          <a:p>
            <a:pPr marL="0" indent="0" algn="ctr" eaLnBrk="1" hangingPunct="1">
              <a:buNone/>
            </a:pPr>
            <a:endParaRPr lang="en-GB" altLang="en-US" sz="2400" b="1" dirty="0">
              <a:latin typeface="Calibri" pitchFamily="34" charset="0"/>
            </a:endParaRP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949950"/>
            <a:ext cx="20875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Self-study: emerging issues 1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43562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‘The value assumptions reflect an ideology of self-evaluation particularly related to the fact that schools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as organisations are predicated upon a moral order which typically involves commitment to fairness,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consistency, an ethic of care and inclusion, as well as learning. This is because schools are primarily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organisations in which the process of learning embodies value judgements about how people, especially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young people, should be treated’ (</a:t>
            </a:r>
            <a:r>
              <a:rPr lang="en-GB" sz="1400" dirty="0" err="1" smtClean="0">
                <a:latin typeface="Calibri" pitchFamily="34" charset="0"/>
              </a:rPr>
              <a:t>Kyriakides</a:t>
            </a:r>
            <a:r>
              <a:rPr lang="en-GB" sz="1400" dirty="0" smtClean="0">
                <a:latin typeface="Calibri" pitchFamily="34" charset="0"/>
              </a:rPr>
              <a:t> &amp; Campbell, 2004, p 25).</a:t>
            </a:r>
          </a:p>
          <a:p>
            <a:pPr eaLnBrk="1" hangingPunct="1">
              <a:buFont typeface="Wingdings" pitchFamily="2" charset="2"/>
              <a:buNone/>
            </a:pPr>
            <a:endParaRPr lang="en-GB" sz="14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[Findings based on the inspection of 143 private schools October 2012-April 2013] ‘Currently, the quality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of self-evaluation varies significantly between schools and school types, with around half of the schools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demonstrating good or better self-evaluation, and the same proportion showing acceptable 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unsatisfactory self-evaluation…The accuracy of self-evaluation is impeded by low levels of expertise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among school leaders, by a lack of understanding among teachers of what constitutes effective teaching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and good learning, by support or pressure from owners and by the lack of international experience 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best practice’ (Knowledge &amp; Human Development Authority, 2012b, p 17).</a:t>
            </a:r>
          </a:p>
          <a:p>
            <a:pPr eaLnBrk="1" hangingPunct="1">
              <a:buFont typeface="Wingdings" pitchFamily="2" charset="2"/>
              <a:buNone/>
            </a:pPr>
            <a:endParaRPr lang="en-GB" sz="14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‘The analysis and the solutions would be generated from within the school, rather then being imposed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on the school…It would integrate the processes of research into the daily life of teachers and other staff,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</a:rPr>
              <a:t>providing greater opportunities for best practice to be discussed and shared’ (Park, 2013, p 18). </a:t>
            </a:r>
            <a:endParaRPr lang="en-GB" sz="14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/>
          </a:p>
          <a:p>
            <a:pPr eaLnBrk="1" hangingPunct="1"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Self-study: emerging issues 2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0763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‘…SAIS schools are asked to choose a method of evaluation that most closely aligns with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>
                <a:latin typeface="Calibri" pitchFamily="34" charset="0"/>
                <a:cs typeface="Tahoma" pitchFamily="34" charset="0"/>
              </a:rPr>
              <a:t>t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he regular, on-going visioning or planning under way at the school…A school can use any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>
                <a:latin typeface="Calibri" pitchFamily="34" charset="0"/>
                <a:cs typeface="Tahoma" pitchFamily="34" charset="0"/>
              </a:rPr>
              <a:t>s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elf study method generally recognized in the independent school world…Choosing your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>
                <a:latin typeface="Calibri" pitchFamily="34" charset="0"/>
                <a:cs typeface="Tahoma" pitchFamily="34" charset="0"/>
              </a:rPr>
              <a:t>o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wn path is one of the distinctive features of the SAIS accreditation process’ (SAIS, 2013, p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17).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Can ‘the inward-looking approach signified by the self-study…be maintained in market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conditions that demand that international schools attest to a high degree of transparent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accountability in order to attract increasingly discriminating customers’ (</a:t>
            </a:r>
            <a:r>
              <a:rPr lang="en-GB" sz="1600" dirty="0" err="1" smtClean="0">
                <a:latin typeface="Calibri" pitchFamily="34" charset="0"/>
                <a:cs typeface="Tahoma" pitchFamily="34" charset="0"/>
              </a:rPr>
              <a:t>Fertig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, 2007, p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339)?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How central is the Self-study to school improvement? Might the self-study process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‘stimulate new forms of cooperation, collegial, but also between academics, administrators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and students, where practice with respect to teaching and learning is discussed, tested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contested’ (</a:t>
            </a:r>
            <a:r>
              <a:rPr lang="en-GB" sz="1600" dirty="0" err="1" smtClean="0">
                <a:latin typeface="Calibri" pitchFamily="34" charset="0"/>
                <a:cs typeface="Tahoma" pitchFamily="34" charset="0"/>
              </a:rPr>
              <a:t>Stensaker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, 2008, p 5)?  </a:t>
            </a: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400" dirty="0" smtClean="0">
                <a:latin typeface="Calibri" pitchFamily="34" charset="0"/>
              </a:rPr>
              <a:t>Standards &amp; Intercultural Understanding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43562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‘Standard A2: The school’s Guiding Statements shall clearly demonstrate a commitment to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internationalism/inter-</a:t>
            </a:r>
            <a:r>
              <a:rPr lang="en-GB" sz="1600" dirty="0" err="1" smtClean="0">
                <a:latin typeface="Calibri" pitchFamily="34" charset="0"/>
                <a:cs typeface="Tahoma" pitchFamily="34" charset="0"/>
              </a:rPr>
              <a:t>culturalism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 in education, and this shall be reflected throughout the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life of the institution.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Standard A3: The school’s Vision for Students (or similar) shall demonstrate a clear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commitment to fostering desirable traits related to internationalism/inter-</a:t>
            </a:r>
            <a:r>
              <a:rPr lang="en-GB" sz="1600" dirty="0" err="1" smtClean="0">
                <a:latin typeface="Calibri" pitchFamily="34" charset="0"/>
                <a:cs typeface="Tahoma" pitchFamily="34" charset="0"/>
              </a:rPr>
              <a:t>culturalism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,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this shall impact upon all students…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Standard B1: The curriculum, in its content, design, implementation, assessment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review, shall reflect the school’s mission, learning objectives, and policies, and shall foster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global citizenship and student achievement…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Standard B4: Students shall benefit from a curriculum and related activities that shall be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enhanced by the cultural diversity of both the host country and the school community,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hence contributing to the development of global citizenship in students.’  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[Council for International Schools (2013) </a:t>
            </a:r>
            <a:r>
              <a:rPr lang="en-GB" sz="1600" i="1" dirty="0" smtClean="0">
                <a:latin typeface="Calibri" pitchFamily="34" charset="0"/>
                <a:cs typeface="Tahoma" pitchFamily="34" charset="0"/>
              </a:rPr>
              <a:t>Standards for Accreditation Version 8.1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]</a:t>
            </a: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Five pillars of International Education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exposure to others of different cultures within the school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teachers as exemplars of ‘international mindedness’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exposure to others of different cultures outside the school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a balanced formal curriculum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a management regime whose values are consistent with an institutional international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philosophy 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[Adapted from Thompson J. (1998) ‘Towards a model for International Education’ 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Hayden M. &amp; Thompson J. (1998) </a:t>
            </a:r>
            <a:r>
              <a:rPr lang="en-GB" sz="1600" i="1" dirty="0" smtClean="0">
                <a:latin typeface="Calibri" pitchFamily="34" charset="0"/>
                <a:cs typeface="Tahoma" pitchFamily="34" charset="0"/>
              </a:rPr>
              <a:t>International Education: Principles &amp; Practice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.]</a:t>
            </a: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Standards: Emerging Issues 1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43562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● ‘...highly structured organizational fields provide a context in which individual efforts to deal rationally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with uncertainty and constraint often lead, in the aggregate, to homogeneity in structure, culture,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output’ (DiMaggio &amp; Powell, 1983, p 147).</a:t>
            </a:r>
          </a:p>
          <a:p>
            <a:pPr eaLnBrk="1" hangingPunct="1">
              <a:buFont typeface="Wingdings" pitchFamily="2" charset="2"/>
              <a:buNone/>
            </a:pPr>
            <a:endParaRPr lang="en-GB" sz="14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● ‘Uncertainty is a powerful force that encourages imitation...Organizations tend to model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themselves after similar organizations in their field that they perceive to be more legitimate 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successful’ (DiMaggio &amp; Powell, 1983, p 151-152).</a:t>
            </a:r>
          </a:p>
          <a:p>
            <a:pPr eaLnBrk="1" hangingPunct="1">
              <a:buFont typeface="Wingdings" pitchFamily="2" charset="2"/>
              <a:buNone/>
            </a:pPr>
            <a:endParaRPr lang="en-GB" sz="14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● ‘Expanding organizations shopping for new domains to occupy or new structures to add are forced by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pressures for conformity to adopt structures that have the support and endorsement of key agencies 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the institutional environment…Educational innovations tend to gain legitimacy and acceptance on the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basis of social evaluation, such as the endorsement of legislatures or professional agencies’ (Rowan,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1982, p 260). </a:t>
            </a:r>
          </a:p>
          <a:p>
            <a:pPr eaLnBrk="1" hangingPunct="1">
              <a:buFont typeface="Wingdings" pitchFamily="2" charset="2"/>
              <a:buNone/>
            </a:pPr>
            <a:endParaRPr lang="en-GB" sz="14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●‘Despite the emphasis on self-evaluation and autonomy involved in most quality assurance models,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(they) contain the risk of encouraging compliance to that standard set of criteria and, hence, to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uniformity and homogeneity’ (van </a:t>
            </a:r>
            <a:r>
              <a:rPr lang="en-GB" sz="1400" dirty="0" err="1" smtClean="0">
                <a:latin typeface="Calibri" pitchFamily="34" charset="0"/>
                <a:cs typeface="Tahoma" pitchFamily="34" charset="0"/>
              </a:rPr>
              <a:t>Damme</a:t>
            </a:r>
            <a:r>
              <a:rPr lang="en-GB" sz="1400" dirty="0" smtClean="0">
                <a:latin typeface="Calibri" pitchFamily="34" charset="0"/>
                <a:cs typeface="Tahoma" pitchFamily="34" charset="0"/>
              </a:rPr>
              <a:t>, 2000, p 15).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 smtClean="0">
                <a:latin typeface="Calibri" panose="020F0502020204030204" pitchFamily="34" charset="0"/>
              </a:rPr>
              <a:t>Standards: Emerging Issues 2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‘…institutional isomorphism promotes the success and survival of organizations.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Incorporating externally legitimated formal structures increases the commitment of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internal participants and external constituents. And the use of external assessment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criteria—that is, moving toward the status in society of a sub-unit rather than an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independent system—can enable an organization to remain successful by social definition,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buffering it from failure’ (Meyer &amp; Rowan, 1977, p 349).</a:t>
            </a:r>
          </a:p>
          <a:p>
            <a:pPr eaLnBrk="1" hangingPunct="1"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‘...</a:t>
            </a:r>
            <a:r>
              <a:rPr lang="en-GB" sz="1600" dirty="0">
                <a:latin typeface="Calibri" pitchFamily="34" charset="0"/>
                <a:cs typeface="Tahoma" pitchFamily="34" charset="0"/>
              </a:rPr>
              <a:t>such a view of school accountability assumes that targeting the school unit 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will</a:t>
            </a:r>
          </a:p>
          <a:p>
            <a:pPr eaLnBrk="1" hangingPunct="1">
              <a:buNone/>
            </a:pPr>
            <a:r>
              <a:rPr lang="en-GB" sz="1600" dirty="0">
                <a:latin typeface="Calibri" pitchFamily="34" charset="0"/>
                <a:cs typeface="Tahoma" pitchFamily="34" charset="0"/>
              </a:rPr>
              <a:t>g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enerate the </a:t>
            </a:r>
            <a:r>
              <a:rPr lang="en-GB" sz="1600" dirty="0">
                <a:latin typeface="Calibri" pitchFamily="34" charset="0"/>
                <a:cs typeface="Tahoma" pitchFamily="34" charset="0"/>
              </a:rPr>
              <a:t>desired changes in the individuals within that unit...(and) 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also assumes </a:t>
            </a:r>
            <a:r>
              <a:rPr lang="en-GB" sz="1600" dirty="0">
                <a:latin typeface="Calibri" pitchFamily="34" charset="0"/>
                <a:cs typeface="Tahoma" pitchFamily="34" charset="0"/>
              </a:rPr>
              <a:t>that 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it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is possible to </a:t>
            </a:r>
            <a:r>
              <a:rPr lang="en-GB" sz="1600" dirty="0">
                <a:latin typeface="Calibri" pitchFamily="34" charset="0"/>
                <a:cs typeface="Tahoma" pitchFamily="34" charset="0"/>
              </a:rPr>
              <a:t>use external control to improve internal operations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’ (</a:t>
            </a:r>
            <a:r>
              <a:rPr lang="en-GB" sz="1600" dirty="0">
                <a:latin typeface="Calibri" pitchFamily="34" charset="0"/>
                <a:cs typeface="Tahoma" pitchFamily="34" charset="0"/>
              </a:rPr>
              <a:t>Ng, 2010, p 280). </a:t>
            </a: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712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1600" dirty="0" smtClean="0">
                <a:latin typeface="Calibri" pitchFamily="34" charset="0"/>
              </a:rPr>
              <a:t>Further reading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844824"/>
            <a:ext cx="7772400" cy="482453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Alderman G. &amp; Brown R. (2005) ‘Can Quality Assurance Survive the Market? Accreditation and Audit at the Crossroads’. </a:t>
            </a:r>
            <a:r>
              <a:rPr lang="en-GB" sz="1000" i="1" dirty="0" smtClean="0">
                <a:latin typeface="Calibri" pitchFamily="34" charset="0"/>
              </a:rPr>
              <a:t>Higher Education</a:t>
            </a:r>
          </a:p>
          <a:p>
            <a:pPr>
              <a:buFont typeface="Wingdings" pitchFamily="2" charset="2"/>
              <a:buNone/>
            </a:pPr>
            <a:r>
              <a:rPr lang="en-GB" sz="1000" i="1" dirty="0" smtClean="0">
                <a:latin typeface="Calibri" pitchFamily="34" charset="0"/>
              </a:rPr>
              <a:t>Quarterly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59 No 4 pp 313-328.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Barrow M. (1999) ‘Quality-management systems and dramaturgical compliance’. </a:t>
            </a:r>
            <a:r>
              <a:rPr lang="en-GB" sz="1000" i="1" dirty="0" smtClean="0">
                <a:latin typeface="Calibri" pitchFamily="34" charset="0"/>
              </a:rPr>
              <a:t>Quality in Higher Education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5 No 1 pp 27-36.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Children, Schools &amp; Families Committee (2010) </a:t>
            </a:r>
            <a:r>
              <a:rPr lang="en-GB" sz="1000" i="1" dirty="0" smtClean="0">
                <a:latin typeface="Calibri" pitchFamily="34" charset="0"/>
              </a:rPr>
              <a:t>School Accountability</a:t>
            </a:r>
            <a:r>
              <a:rPr lang="en-GB" sz="1000" dirty="0" smtClean="0">
                <a:latin typeface="Calibri" pitchFamily="34" charset="0"/>
              </a:rPr>
              <a:t>. The Stationery Office, London. 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Coffey K.R. &amp; </a:t>
            </a:r>
            <a:r>
              <a:rPr lang="en-GB" sz="1000" dirty="0" err="1" smtClean="0">
                <a:latin typeface="Calibri" pitchFamily="34" charset="0"/>
              </a:rPr>
              <a:t>Milsaps</a:t>
            </a:r>
            <a:r>
              <a:rPr lang="en-GB" sz="1000" dirty="0" smtClean="0">
                <a:latin typeface="Calibri" pitchFamily="34" charset="0"/>
              </a:rPr>
              <a:t> E.M. (2005) </a:t>
            </a:r>
            <a:r>
              <a:rPr lang="en-GB" sz="1000" i="1" dirty="0" smtClean="0">
                <a:latin typeface="Calibri" pitchFamily="34" charset="0"/>
              </a:rPr>
              <a:t>A handbook to guide educational institutions through the accreditation process</a:t>
            </a:r>
            <a:r>
              <a:rPr lang="en-GB" sz="1000" dirty="0" smtClean="0">
                <a:latin typeface="Calibri" pitchFamily="34" charset="0"/>
              </a:rPr>
              <a:t>. Edwin </a:t>
            </a:r>
            <a:r>
              <a:rPr lang="en-GB" sz="1000" dirty="0" err="1" smtClean="0">
                <a:latin typeface="Calibri" pitchFamily="34" charset="0"/>
              </a:rPr>
              <a:t>Mellen</a:t>
            </a:r>
            <a:r>
              <a:rPr lang="en-GB" sz="1000" dirty="0">
                <a:latin typeface="Calibri" pitchFamily="34" charset="0"/>
              </a:rPr>
              <a:t> </a:t>
            </a:r>
            <a:r>
              <a:rPr lang="en-GB" sz="1000" dirty="0" smtClean="0">
                <a:latin typeface="Calibri" pitchFamily="34" charset="0"/>
              </a:rPr>
              <a:t>Press, USA.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Council of International Schools (2003) </a:t>
            </a:r>
            <a:r>
              <a:rPr lang="en-GB" sz="1000" i="1" dirty="0" smtClean="0">
                <a:latin typeface="Calibri" pitchFamily="34" charset="0"/>
              </a:rPr>
              <a:t>School Improvement through Accreditation: Guide to School Evaluation and Accreditation 7</a:t>
            </a:r>
            <a:r>
              <a:rPr lang="en-GB" sz="1000" i="1" baseline="30000" dirty="0" smtClean="0">
                <a:latin typeface="Calibri" pitchFamily="34" charset="0"/>
              </a:rPr>
              <a:t>th</a:t>
            </a:r>
            <a:r>
              <a:rPr lang="en-GB" sz="1000" i="1" dirty="0">
                <a:latin typeface="Calibri" pitchFamily="34" charset="0"/>
              </a:rPr>
              <a:t> </a:t>
            </a:r>
            <a:r>
              <a:rPr lang="en-GB" sz="1000" i="1" dirty="0" smtClean="0">
                <a:latin typeface="Calibri" pitchFamily="34" charset="0"/>
              </a:rPr>
              <a:t>Edition</a:t>
            </a:r>
            <a:r>
              <a:rPr lang="en-GB" sz="1000" dirty="0" smtClean="0">
                <a:latin typeface="Calibri" pitchFamily="34" charset="0"/>
              </a:rPr>
              <a:t>. Council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of International Schools, Petersfield. </a:t>
            </a:r>
          </a:p>
          <a:p>
            <a:pPr>
              <a:buFont typeface="Wingdings" pitchFamily="2" charset="2"/>
              <a:buNone/>
            </a:pPr>
            <a:r>
              <a:rPr lang="en-GB" sz="1000" dirty="0" err="1" smtClean="0">
                <a:latin typeface="Calibri" pitchFamily="34" charset="0"/>
              </a:rPr>
              <a:t>Crosbie</a:t>
            </a:r>
            <a:r>
              <a:rPr lang="en-GB" sz="1000" dirty="0" smtClean="0">
                <a:latin typeface="Calibri" pitchFamily="34" charset="0"/>
              </a:rPr>
              <a:t> V. (2014) ‘Capabilities for intercultural dialogue’. </a:t>
            </a:r>
            <a:r>
              <a:rPr lang="en-GB" sz="1000" i="1" dirty="0" smtClean="0">
                <a:latin typeface="Calibri" pitchFamily="34" charset="0"/>
              </a:rPr>
              <a:t>Language &amp; Intercultural Communication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14 No 1 pp 91-107.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van </a:t>
            </a:r>
            <a:r>
              <a:rPr lang="en-GB" sz="1000" dirty="0" err="1" smtClean="0">
                <a:latin typeface="Calibri" pitchFamily="34" charset="0"/>
              </a:rPr>
              <a:t>Damme</a:t>
            </a:r>
            <a:r>
              <a:rPr lang="en-GB" sz="1000" dirty="0" smtClean="0">
                <a:latin typeface="Calibri" pitchFamily="34" charset="0"/>
              </a:rPr>
              <a:t> D. (2000) ‘Internationalization and quality assurance: towards worldwide accreditation’. </a:t>
            </a:r>
            <a:r>
              <a:rPr lang="en-GB" sz="1000" i="1" dirty="0" smtClean="0">
                <a:latin typeface="Calibri" pitchFamily="34" charset="0"/>
              </a:rPr>
              <a:t>European Journal of Education Law &amp; Policy</a:t>
            </a:r>
            <a:r>
              <a:rPr lang="en-GB" sz="1000" dirty="0" smtClean="0"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4 pp 1-20. </a:t>
            </a:r>
          </a:p>
          <a:p>
            <a:pPr>
              <a:buFont typeface="Wingdings" pitchFamily="2" charset="2"/>
              <a:buNone/>
            </a:pPr>
            <a:r>
              <a:rPr lang="en-GB" sz="1000" dirty="0" err="1" smtClean="0">
                <a:latin typeface="Calibri" pitchFamily="34" charset="0"/>
              </a:rPr>
              <a:t>Devos</a:t>
            </a:r>
            <a:r>
              <a:rPr lang="en-GB" sz="1000" dirty="0" smtClean="0">
                <a:latin typeface="Calibri" pitchFamily="34" charset="0"/>
              </a:rPr>
              <a:t> G. &amp; </a:t>
            </a:r>
            <a:r>
              <a:rPr lang="en-GB" sz="1000" dirty="0" err="1" smtClean="0">
                <a:latin typeface="Calibri" pitchFamily="34" charset="0"/>
              </a:rPr>
              <a:t>Verhoeven</a:t>
            </a:r>
            <a:r>
              <a:rPr lang="en-GB" sz="1000" dirty="0" smtClean="0">
                <a:latin typeface="Calibri" pitchFamily="34" charset="0"/>
              </a:rPr>
              <a:t> J.C. (2003) ‘School self-evaluation: conditions and caveats’. </a:t>
            </a:r>
            <a:r>
              <a:rPr lang="en-GB" sz="1000" i="1" dirty="0" smtClean="0">
                <a:latin typeface="Calibri" pitchFamily="34" charset="0"/>
              </a:rPr>
              <a:t>Educational Management &amp; Administration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31 No 4 pp 402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420.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DiMaggio P.J. &amp; Powell W.W. (1983) ‘The iron cage revisited: institutional isomorphism and collective rationality in organizational fields ‘. </a:t>
            </a:r>
            <a:r>
              <a:rPr lang="en-GB" sz="1000" i="1" dirty="0" smtClean="0">
                <a:latin typeface="Calibri" pitchFamily="34" charset="0"/>
              </a:rPr>
              <a:t>American</a:t>
            </a:r>
          </a:p>
          <a:p>
            <a:pPr>
              <a:buFont typeface="Wingdings" pitchFamily="2" charset="2"/>
              <a:buNone/>
            </a:pPr>
            <a:r>
              <a:rPr lang="en-GB" sz="1000" i="1" dirty="0" smtClean="0">
                <a:latin typeface="Calibri" pitchFamily="34" charset="0"/>
              </a:rPr>
              <a:t>Sociological Review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48 pp 147-160.</a:t>
            </a:r>
          </a:p>
          <a:p>
            <a:pPr>
              <a:buFont typeface="Wingdings" pitchFamily="2" charset="2"/>
              <a:buNone/>
            </a:pPr>
            <a:r>
              <a:rPr lang="en-GB" sz="1000" dirty="0" err="1" smtClean="0">
                <a:latin typeface="Calibri" pitchFamily="34" charset="0"/>
              </a:rPr>
              <a:t>Ehren</a:t>
            </a:r>
            <a:r>
              <a:rPr lang="en-GB" sz="1000" dirty="0" smtClean="0">
                <a:latin typeface="Calibri" pitchFamily="34" charset="0"/>
              </a:rPr>
              <a:t> M.C.M., </a:t>
            </a:r>
            <a:r>
              <a:rPr lang="en-GB" sz="1000" dirty="0" err="1" smtClean="0">
                <a:latin typeface="Calibri" pitchFamily="34" charset="0"/>
              </a:rPr>
              <a:t>Altrichter</a:t>
            </a:r>
            <a:r>
              <a:rPr lang="en-GB" sz="1000" dirty="0" smtClean="0">
                <a:latin typeface="Calibri" pitchFamily="34" charset="0"/>
              </a:rPr>
              <a:t> H., McNamara G. &amp; O’Hara J. (2013) ‘Impact of school inspections on improvement of schools—describing  assumptions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on causal mechanisms in six European countries’. </a:t>
            </a:r>
            <a:r>
              <a:rPr lang="en-GB" sz="1000" i="1" dirty="0" smtClean="0">
                <a:latin typeface="Calibri" pitchFamily="34" charset="0"/>
              </a:rPr>
              <a:t>Educational Assessment, Evaluation &amp; Accountability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25 pp 3-43.</a:t>
            </a:r>
          </a:p>
          <a:p>
            <a:pPr>
              <a:buNone/>
            </a:pPr>
            <a:r>
              <a:rPr lang="en-GB" sz="1000" dirty="0" err="1" smtClean="0">
                <a:latin typeface="Calibri" pitchFamily="34" charset="0"/>
              </a:rPr>
              <a:t>Fertig</a:t>
            </a:r>
            <a:r>
              <a:rPr lang="en-GB" sz="1000" dirty="0" smtClean="0">
                <a:latin typeface="Calibri" pitchFamily="34" charset="0"/>
              </a:rPr>
              <a:t> M. (2007) ‘International school accreditation: between a rock and a hard place?’ </a:t>
            </a:r>
            <a:r>
              <a:rPr lang="en-GB" sz="1000" i="1" dirty="0" smtClean="0">
                <a:latin typeface="Calibri" pitchFamily="34" charset="0"/>
              </a:rPr>
              <a:t>Journal of Research in International Education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6 No 3</a:t>
            </a:r>
          </a:p>
          <a:p>
            <a:pPr>
              <a:buNone/>
            </a:pPr>
            <a:r>
              <a:rPr lang="en-GB" sz="1000" dirty="0" smtClean="0">
                <a:latin typeface="Calibri" pitchFamily="34" charset="0"/>
              </a:rPr>
              <a:t>pp 333-348.</a:t>
            </a:r>
          </a:p>
          <a:p>
            <a:pPr>
              <a:buNone/>
            </a:pPr>
            <a:r>
              <a:rPr lang="en-GB" sz="1000" dirty="0" err="1" smtClean="0">
                <a:latin typeface="Calibri" pitchFamily="34" charset="0"/>
              </a:rPr>
              <a:t>Gundara</a:t>
            </a:r>
            <a:r>
              <a:rPr lang="en-GB" sz="1000" dirty="0" smtClean="0">
                <a:latin typeface="Calibri" pitchFamily="34" charset="0"/>
              </a:rPr>
              <a:t> J.S. &amp; Sharma N. (2013) ‘Some issues for cooperative learning and intercultural education’. </a:t>
            </a:r>
            <a:r>
              <a:rPr lang="en-GB" sz="1000" i="1" dirty="0" smtClean="0">
                <a:latin typeface="Calibri" pitchFamily="34" charset="0"/>
              </a:rPr>
              <a:t>Intercultural Education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24 No 3 pp 237</a:t>
            </a:r>
          </a:p>
          <a:p>
            <a:pPr>
              <a:buNone/>
            </a:pPr>
            <a:r>
              <a:rPr lang="en-GB" sz="1000" dirty="0" smtClean="0">
                <a:latin typeface="Calibri" pitchFamily="34" charset="0"/>
              </a:rPr>
              <a:t>250.</a:t>
            </a:r>
          </a:p>
          <a:p>
            <a:pPr>
              <a:buNone/>
            </a:pPr>
            <a:r>
              <a:rPr lang="en-GB" sz="1000" dirty="0" smtClean="0">
                <a:latin typeface="Calibri" pitchFamily="34" charset="0"/>
              </a:rPr>
              <a:t>Harwood R. &amp; Bailey K. (2012) ‘Defining and evaluating international-mindedness in a school context’. </a:t>
            </a:r>
            <a:r>
              <a:rPr lang="en-GB" sz="1000" i="1" dirty="0" smtClean="0">
                <a:latin typeface="Calibri" pitchFamily="34" charset="0"/>
              </a:rPr>
              <a:t>International Schools Journal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XXXI No 2</a:t>
            </a:r>
          </a:p>
          <a:p>
            <a:pPr>
              <a:buNone/>
            </a:pPr>
            <a:r>
              <a:rPr lang="en-GB" sz="1000" dirty="0" smtClean="0">
                <a:latin typeface="Calibri" pitchFamily="34" charset="0"/>
              </a:rPr>
              <a:t>pp 77-86.</a:t>
            </a:r>
          </a:p>
          <a:p>
            <a:pPr>
              <a:buNone/>
            </a:pPr>
            <a:r>
              <a:rPr lang="en-GB" sz="1000" dirty="0">
                <a:latin typeface="Calibri" pitchFamily="34" charset="0"/>
              </a:rPr>
              <a:t>Hayden M. &amp; Thompson J.J. (1998) </a:t>
            </a:r>
            <a:r>
              <a:rPr lang="en-GB" sz="1000" i="1" dirty="0">
                <a:latin typeface="Calibri" pitchFamily="34" charset="0"/>
              </a:rPr>
              <a:t>International Education: Principles and Practice</a:t>
            </a:r>
            <a:r>
              <a:rPr lang="en-GB" sz="1000" dirty="0">
                <a:latin typeface="Calibri" pitchFamily="34" charset="0"/>
              </a:rPr>
              <a:t>. </a:t>
            </a:r>
            <a:r>
              <a:rPr lang="en-GB" sz="1000" dirty="0" err="1">
                <a:latin typeface="Calibri" pitchFamily="34" charset="0"/>
              </a:rPr>
              <a:t>Kogan</a:t>
            </a:r>
            <a:r>
              <a:rPr lang="en-GB" sz="1000" dirty="0">
                <a:latin typeface="Calibri" pitchFamily="34" charset="0"/>
              </a:rPr>
              <a:t> Page, London.</a:t>
            </a:r>
          </a:p>
          <a:p>
            <a:pPr>
              <a:buNone/>
            </a:pPr>
            <a:r>
              <a:rPr lang="en-GB" sz="1000" dirty="0">
                <a:latin typeface="Calibri" pitchFamily="34" charset="0"/>
              </a:rPr>
              <a:t>Hill I. (2012) ‘Evolution of education for international mindedness’. </a:t>
            </a:r>
            <a:r>
              <a:rPr lang="en-GB" sz="1000" i="1" dirty="0">
                <a:latin typeface="Calibri" pitchFamily="34" charset="0"/>
              </a:rPr>
              <a:t>Journal of Research in International Education</a:t>
            </a:r>
            <a:r>
              <a:rPr lang="en-GB" sz="1000" dirty="0">
                <a:latin typeface="Calibri" pitchFamily="34" charset="0"/>
              </a:rPr>
              <a:t>. </a:t>
            </a:r>
            <a:r>
              <a:rPr lang="en-GB" sz="1000" dirty="0" err="1">
                <a:latin typeface="Calibri" pitchFamily="34" charset="0"/>
              </a:rPr>
              <a:t>Vol</a:t>
            </a:r>
            <a:r>
              <a:rPr lang="en-GB" sz="1000" dirty="0">
                <a:latin typeface="Calibri" pitchFamily="34" charset="0"/>
              </a:rPr>
              <a:t> 11 No 3 </a:t>
            </a:r>
            <a:r>
              <a:rPr lang="en-GB" sz="1000" dirty="0" smtClean="0">
                <a:latin typeface="Calibri" pitchFamily="34" charset="0"/>
              </a:rPr>
              <a:t>pp 245-261.</a:t>
            </a:r>
            <a:endParaRPr lang="en-GB" sz="1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en-GB" sz="1000" dirty="0">
                <a:latin typeface="Calibri" pitchFamily="34" charset="0"/>
              </a:rPr>
              <a:t>Kay M. (2006) </a:t>
            </a:r>
            <a:r>
              <a:rPr lang="en-GB" sz="1000" i="1" dirty="0">
                <a:latin typeface="Calibri" pitchFamily="34" charset="0"/>
              </a:rPr>
              <a:t>The effect of the New England Association of Schools &amp; Colleges Accreditation process, including self-study, on teacher work activity</a:t>
            </a:r>
            <a:r>
              <a:rPr lang="en-GB" sz="1000" dirty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en-GB" sz="1000" dirty="0">
                <a:latin typeface="Calibri" pitchFamily="34" charset="0"/>
              </a:rPr>
              <a:t>MA Dissertation, University of Bath, Bath.</a:t>
            </a:r>
          </a:p>
          <a:p>
            <a:pPr>
              <a:buFont typeface="Wingdings" pitchFamily="2" charset="2"/>
              <a:buNone/>
            </a:pPr>
            <a:endParaRPr lang="en-GB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1600" dirty="0" smtClean="0">
                <a:latin typeface="Calibri" pitchFamily="34" charset="0"/>
              </a:rPr>
              <a:t>Further reading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824"/>
            <a:ext cx="7772400" cy="4824536"/>
          </a:xfrm>
        </p:spPr>
        <p:txBody>
          <a:bodyPr/>
          <a:lstStyle/>
          <a:p>
            <a:pPr>
              <a:buNone/>
            </a:pPr>
            <a:r>
              <a:rPr lang="en-GB" sz="1000" dirty="0" smtClean="0">
                <a:latin typeface="Calibri" pitchFamily="34" charset="0"/>
              </a:rPr>
              <a:t>van </a:t>
            </a:r>
            <a:r>
              <a:rPr lang="en-GB" sz="1000" dirty="0" err="1" smtClean="0">
                <a:latin typeface="Calibri" pitchFamily="34" charset="0"/>
              </a:rPr>
              <a:t>Kemenade</a:t>
            </a:r>
            <a:r>
              <a:rPr lang="en-GB" sz="1000" dirty="0" smtClean="0">
                <a:latin typeface="Calibri" pitchFamily="34" charset="0"/>
              </a:rPr>
              <a:t> E. &amp; </a:t>
            </a:r>
            <a:r>
              <a:rPr lang="en-GB" sz="1000" dirty="0" err="1" smtClean="0">
                <a:latin typeface="Calibri" pitchFamily="34" charset="0"/>
              </a:rPr>
              <a:t>Hardjono</a:t>
            </a:r>
            <a:r>
              <a:rPr lang="en-GB" sz="1000" dirty="0" smtClean="0">
                <a:latin typeface="Calibri" pitchFamily="34" charset="0"/>
              </a:rPr>
              <a:t> T.W. (2010) ‘A Critique of the Use of Self-evaluation in a Compulsory Accreditation System’. </a:t>
            </a:r>
            <a:r>
              <a:rPr lang="en-GB" sz="1000" i="1" dirty="0" smtClean="0">
                <a:latin typeface="Calibri" pitchFamily="34" charset="0"/>
              </a:rPr>
              <a:t>Quality in Higher</a:t>
            </a:r>
          </a:p>
          <a:p>
            <a:pPr>
              <a:buNone/>
            </a:pPr>
            <a:r>
              <a:rPr lang="en-GB" sz="1000" i="1" dirty="0" smtClean="0">
                <a:latin typeface="Calibri" pitchFamily="34" charset="0"/>
              </a:rPr>
              <a:t>Education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16 No 3 pp 257-268.</a:t>
            </a:r>
          </a:p>
          <a:p>
            <a:pPr>
              <a:buNone/>
            </a:pPr>
            <a:r>
              <a:rPr lang="en-GB" sz="1000" dirty="0" smtClean="0">
                <a:latin typeface="Calibri" pitchFamily="34" charset="0"/>
              </a:rPr>
              <a:t>Knowledge &amp; Human Development Authority (2012a) </a:t>
            </a:r>
            <a:r>
              <a:rPr lang="en-GB" sz="1000" i="1" dirty="0" smtClean="0">
                <a:latin typeface="Calibri" pitchFamily="34" charset="0"/>
              </a:rPr>
              <a:t>Inspection Handbook 2012-2013</a:t>
            </a:r>
            <a:r>
              <a:rPr lang="en-GB" sz="1000" dirty="0" smtClean="0">
                <a:latin typeface="Calibri" pitchFamily="34" charset="0"/>
              </a:rPr>
              <a:t>. Knowledge &amp; Human Development Authority, Dubai.</a:t>
            </a:r>
          </a:p>
          <a:p>
            <a:pPr>
              <a:buNone/>
            </a:pPr>
            <a:r>
              <a:rPr lang="en-GB" sz="1000" dirty="0" smtClean="0">
                <a:latin typeface="Calibri" pitchFamily="34" charset="0"/>
              </a:rPr>
              <a:t>Knowledge &amp; Human Development Authority (2012b) </a:t>
            </a:r>
            <a:r>
              <a:rPr lang="en-GB" sz="1000" i="1" dirty="0" smtClean="0">
                <a:latin typeface="Calibri" pitchFamily="34" charset="0"/>
              </a:rPr>
              <a:t>Inspection of Private Schools 2012-2013</a:t>
            </a:r>
            <a:r>
              <a:rPr lang="en-GB" sz="1000" dirty="0" smtClean="0">
                <a:latin typeface="Calibri" pitchFamily="34" charset="0"/>
              </a:rPr>
              <a:t>. Knowledge &amp; Human Development Authority,</a:t>
            </a:r>
          </a:p>
          <a:p>
            <a:pPr>
              <a:buNone/>
            </a:pPr>
            <a:r>
              <a:rPr lang="en-GB" sz="1000" dirty="0" smtClean="0">
                <a:latin typeface="Calibri" pitchFamily="34" charset="0"/>
              </a:rPr>
              <a:t>Dubai.</a:t>
            </a:r>
          </a:p>
          <a:p>
            <a:pPr>
              <a:buNone/>
            </a:pPr>
            <a:r>
              <a:rPr lang="en-GB" sz="1000" dirty="0" err="1" smtClean="0">
                <a:latin typeface="Calibri" pitchFamily="34" charset="0"/>
              </a:rPr>
              <a:t>Kyriakides</a:t>
            </a:r>
            <a:r>
              <a:rPr lang="en-GB" sz="1000" dirty="0" smtClean="0">
                <a:latin typeface="Calibri" pitchFamily="34" charset="0"/>
              </a:rPr>
              <a:t> L. &amp; Campbell R.J. (2004) ‘School self-evaluation and school improvement: a critique of values and procedures’. </a:t>
            </a:r>
            <a:r>
              <a:rPr lang="en-GB" sz="1000" i="1" dirty="0" smtClean="0">
                <a:latin typeface="Calibri" pitchFamily="34" charset="0"/>
              </a:rPr>
              <a:t>Studies in Educational</a:t>
            </a:r>
          </a:p>
          <a:p>
            <a:pPr>
              <a:buNone/>
            </a:pPr>
            <a:r>
              <a:rPr lang="en-GB" sz="1000" i="1" dirty="0" smtClean="0">
                <a:latin typeface="Calibri" pitchFamily="34" charset="0"/>
              </a:rPr>
              <a:t>Evaluation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30 pp 23-36.</a:t>
            </a:r>
          </a:p>
          <a:p>
            <a:pPr>
              <a:buNone/>
            </a:pPr>
            <a:r>
              <a:rPr lang="en-GB" sz="1000" dirty="0" smtClean="0">
                <a:latin typeface="Calibri" pitchFamily="34" charset="0"/>
              </a:rPr>
              <a:t>Lai C., Shum M.S.K. &amp; Zhang B. (2014) ‘International mindedness in an Asian context: the case of the International Baccalaureate in Hong Kong’.</a:t>
            </a:r>
          </a:p>
          <a:p>
            <a:pPr>
              <a:buNone/>
            </a:pPr>
            <a:r>
              <a:rPr lang="en-GB" sz="1000" i="1" dirty="0" smtClean="0">
                <a:latin typeface="Calibri" pitchFamily="34" charset="0"/>
              </a:rPr>
              <a:t>Educational Research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56 No 1 pp 77-96.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Meyer J.W. &amp; Rowan B. (1977) ‘Institutionalized Organizations: Formal Structures as Myth and Ceremony’. </a:t>
            </a:r>
            <a:r>
              <a:rPr lang="en-GB" sz="1000" i="1" dirty="0" smtClean="0">
                <a:latin typeface="Calibri" pitchFamily="34" charset="0"/>
              </a:rPr>
              <a:t>American Journal of Sociology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83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No 2 pp 340-363.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Ng P.T. (2010) ‘The evolution and nature of school accountability in the Singapore education  system’. </a:t>
            </a:r>
            <a:r>
              <a:rPr lang="en-GB" sz="1000" i="1" dirty="0" smtClean="0">
                <a:latin typeface="Calibri" pitchFamily="34" charset="0"/>
              </a:rPr>
              <a:t>Educational Assessment, Evaluation &amp;</a:t>
            </a:r>
          </a:p>
          <a:p>
            <a:pPr>
              <a:buFont typeface="Wingdings" pitchFamily="2" charset="2"/>
              <a:buNone/>
            </a:pPr>
            <a:r>
              <a:rPr lang="en-GB" sz="1000" i="1" dirty="0" smtClean="0">
                <a:latin typeface="Calibri" pitchFamily="34" charset="0"/>
              </a:rPr>
              <a:t>Accountability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22 pp 275-292.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Park J. (2013) </a:t>
            </a:r>
            <a:r>
              <a:rPr lang="en-GB" sz="1000" i="1" dirty="0" smtClean="0">
                <a:latin typeface="Calibri" pitchFamily="34" charset="0"/>
              </a:rPr>
              <a:t>Detoxifying School Accountability</a:t>
            </a:r>
            <a:r>
              <a:rPr lang="en-GB" sz="1000" dirty="0" smtClean="0">
                <a:latin typeface="Calibri" pitchFamily="34" charset="0"/>
              </a:rPr>
              <a:t>. Demos, London.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Perry L.B. &amp; Southwell L. (2011) ‘Developing intercultural understanding and skills: models and approaches’. </a:t>
            </a:r>
            <a:r>
              <a:rPr lang="en-GB" sz="1000" i="1" dirty="0" smtClean="0">
                <a:latin typeface="Calibri" pitchFamily="34" charset="0"/>
              </a:rPr>
              <a:t>Intercultural Education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22 No 6 pp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453-466.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Rowan B. (1982) ‘Organizational Structure and the Institutional Environment:  the Case of Public Schools’. </a:t>
            </a:r>
            <a:r>
              <a:rPr lang="en-GB" sz="1000" i="1" dirty="0" smtClean="0">
                <a:latin typeface="Calibri" pitchFamily="34" charset="0"/>
              </a:rPr>
              <a:t>Administrative Science Quarterly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27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pp 259-279.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Southern Association of Colleges &amp; Schools (2004) </a:t>
            </a:r>
            <a:r>
              <a:rPr lang="en-GB" sz="1000" i="1" dirty="0" smtClean="0">
                <a:latin typeface="Calibri" pitchFamily="34" charset="0"/>
              </a:rPr>
              <a:t>Benefits of Accreditation</a:t>
            </a:r>
            <a:r>
              <a:rPr lang="en-GB" sz="1000" dirty="0" smtClean="0">
                <a:latin typeface="Calibri" pitchFamily="34" charset="0"/>
              </a:rPr>
              <a:t>. SACS, Decatur GA.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Southern Association of Independent Schools (SAIS) (2013) </a:t>
            </a:r>
            <a:r>
              <a:rPr lang="en-GB" sz="1000" i="1" dirty="0" smtClean="0">
                <a:latin typeface="Calibri" pitchFamily="34" charset="0"/>
              </a:rPr>
              <a:t>Accreditation Guidebook</a:t>
            </a:r>
            <a:r>
              <a:rPr lang="en-GB" sz="1000" dirty="0" smtClean="0">
                <a:latin typeface="Calibri" pitchFamily="34" charset="0"/>
              </a:rPr>
              <a:t>. Atlanta GA. </a:t>
            </a:r>
          </a:p>
          <a:p>
            <a:pPr>
              <a:buFont typeface="Wingdings" pitchFamily="2" charset="2"/>
              <a:buNone/>
            </a:pPr>
            <a:r>
              <a:rPr lang="en-GB" sz="1000" dirty="0" err="1" smtClean="0">
                <a:latin typeface="Calibri" pitchFamily="34" charset="0"/>
              </a:rPr>
              <a:t>Stensaker</a:t>
            </a:r>
            <a:r>
              <a:rPr lang="en-GB" sz="1000" dirty="0" smtClean="0">
                <a:latin typeface="Calibri" pitchFamily="34" charset="0"/>
              </a:rPr>
              <a:t> B. (2008) ‘Outcomes  of quality assurance: a discussion of knowledge, methodology and validity’. </a:t>
            </a:r>
            <a:r>
              <a:rPr lang="en-GB" sz="1000" i="1" dirty="0" smtClean="0">
                <a:latin typeface="Calibri" pitchFamily="34" charset="0"/>
              </a:rPr>
              <a:t>Quality in Higher Education</a:t>
            </a:r>
            <a:r>
              <a:rPr lang="en-GB" sz="1000" dirty="0" smtClean="0">
                <a:latin typeface="Calibri" pitchFamily="34" charset="0"/>
              </a:rPr>
              <a:t>. </a:t>
            </a:r>
            <a:r>
              <a:rPr lang="en-GB" sz="1000" dirty="0" err="1" smtClean="0">
                <a:latin typeface="Calibri" pitchFamily="34" charset="0"/>
              </a:rPr>
              <a:t>Vol</a:t>
            </a:r>
            <a:r>
              <a:rPr lang="en-GB" sz="1000" dirty="0" smtClean="0">
                <a:latin typeface="Calibri" pitchFamily="34" charset="0"/>
              </a:rPr>
              <a:t> 14 No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1 pp 3-13.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Walton J., </a:t>
            </a:r>
            <a:r>
              <a:rPr lang="en-GB" sz="1000" dirty="0" err="1" smtClean="0">
                <a:latin typeface="Calibri" pitchFamily="34" charset="0"/>
              </a:rPr>
              <a:t>Paradies</a:t>
            </a:r>
            <a:r>
              <a:rPr lang="en-GB" sz="1000" dirty="0" smtClean="0">
                <a:latin typeface="Calibri" pitchFamily="34" charset="0"/>
              </a:rPr>
              <a:t> Y., Priest N. Wertheim E.H. &amp; Freeman E. (2014) ‘Fostering intercultural understanding through secondary school experiences</a:t>
            </a:r>
          </a:p>
          <a:p>
            <a:pPr>
              <a:buFont typeface="Wingdings" pitchFamily="2" charset="2"/>
              <a:buNone/>
            </a:pPr>
            <a:r>
              <a:rPr lang="en-GB" sz="1000" dirty="0" smtClean="0">
                <a:latin typeface="Calibri" pitchFamily="34" charset="0"/>
              </a:rPr>
              <a:t>of cultural immersion’. </a:t>
            </a:r>
            <a:r>
              <a:rPr lang="en-GB" sz="1000" i="1" dirty="0" smtClean="0">
                <a:latin typeface="Calibri" pitchFamily="34" charset="0"/>
              </a:rPr>
              <a:t>International Journal of Qualitative Studies in Education</a:t>
            </a:r>
            <a:r>
              <a:rPr lang="en-GB" sz="1000" dirty="0" smtClean="0">
                <a:latin typeface="Calibri" pitchFamily="34" charset="0"/>
              </a:rPr>
              <a:t>. Accessed at http://dx.doi.org/10.1080/09518398.2014.891772</a:t>
            </a:r>
          </a:p>
        </p:txBody>
      </p:sp>
    </p:spTree>
    <p:extLst>
      <p:ext uri="{BB962C8B-B14F-4D97-AF65-F5344CB8AC3E}">
        <p14:creationId xmlns:p14="http://schemas.microsoft.com/office/powerpoint/2010/main" val="398358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04813"/>
            <a:ext cx="7416800" cy="1138237"/>
          </a:xfrm>
        </p:spPr>
        <p:txBody>
          <a:bodyPr/>
          <a:lstStyle/>
          <a:p>
            <a:pPr algn="ctr" eaLnBrk="1" hangingPunct="1"/>
            <a:r>
              <a:rPr lang="en-GB" sz="3200" dirty="0" smtClean="0">
                <a:latin typeface="Calibri" pitchFamily="34" charset="0"/>
              </a:rPr>
              <a:t>Accreditation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916113"/>
            <a:ext cx="7850187" cy="43926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GB" sz="20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1. ‘By “accreditation” we mean a public and independent affirmation of the academic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standards of (such) institutions, and of the quality of the learning experience of the students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who attend them’ (Alderman &amp; Brown, 2005, p 314).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2. ‘[within national education systems] …evaluation of schools’ performance is conducted to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provide satisfactory evidence to parents and to the wider community that they use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taxpayers’ money efficiently and that they care for their students’ (</a:t>
            </a:r>
            <a:r>
              <a:rPr lang="en-GB" sz="1600" dirty="0" err="1" smtClean="0">
                <a:latin typeface="Calibri" pitchFamily="34" charset="0"/>
                <a:cs typeface="Tahoma" pitchFamily="34" charset="0"/>
              </a:rPr>
              <a:t>Kyriakides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 &amp; Campbell,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2004, p 24). 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3. ‘a symbol of quality in education’ (Southern Association of Colleges and Schools, 2004, p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1).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949950"/>
            <a:ext cx="20875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76250"/>
            <a:ext cx="7416800" cy="1081088"/>
          </a:xfrm>
        </p:spPr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Interest in Accreditation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921625" cy="439261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endParaRPr lang="en-GB" sz="2000" u="sng" dirty="0" smtClean="0">
              <a:latin typeface="Calibri" pitchFamily="34" charset="0"/>
              <a:cs typeface="Tahoma" pitchFamily="34" charset="0"/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GB" sz="2000" u="sng" dirty="0" smtClean="0">
                <a:latin typeface="Calibri" pitchFamily="34" charset="0"/>
                <a:cs typeface="Tahoma" pitchFamily="34" charset="0"/>
              </a:rPr>
              <a:t>Google hits</a:t>
            </a:r>
            <a:endParaRPr lang="en-GB" sz="2000" dirty="0" smtClean="0">
              <a:latin typeface="Calibri" pitchFamily="34" charset="0"/>
              <a:cs typeface="Tahoma" pitchFamily="34" charset="0"/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endParaRPr lang="en-GB" sz="2000" u="sng" dirty="0" smtClean="0">
              <a:latin typeface="Calibri" pitchFamily="34" charset="0"/>
              <a:cs typeface="Tahoma" pitchFamily="34" charset="0"/>
            </a:endParaRP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949950"/>
            <a:ext cx="20875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979339"/>
              </p:ext>
            </p:extLst>
          </p:nvPr>
        </p:nvGraphicFramePr>
        <p:xfrm>
          <a:off x="1403648" y="2926464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22504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2014</a:t>
                      </a:r>
                      <a:endParaRPr lang="en-GB" dirty="0"/>
                    </a:p>
                  </a:txBody>
                  <a:tcPr/>
                </a:tc>
              </a:tr>
              <a:tr h="222504">
                <a:tc>
                  <a:txBody>
                    <a:bodyPr/>
                    <a:lstStyle/>
                    <a:p>
                      <a:r>
                        <a:rPr lang="en-GB" dirty="0" smtClean="0"/>
                        <a:t>accreditation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4,220,000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20,600,000</a:t>
                      </a:r>
                      <a:endParaRPr lang="en-GB" dirty="0"/>
                    </a:p>
                  </a:txBody>
                  <a:tcPr/>
                </a:tc>
              </a:tr>
              <a:tr h="635112">
                <a:tc>
                  <a:txBody>
                    <a:bodyPr/>
                    <a:lstStyle/>
                    <a:p>
                      <a:r>
                        <a:rPr lang="en-GB" dirty="0" smtClean="0"/>
                        <a:t>school accreditation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446,000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385,000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04813"/>
            <a:ext cx="7416800" cy="1138237"/>
          </a:xfrm>
        </p:spPr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Interest in Accreditation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16113"/>
            <a:ext cx="7632700" cy="4321175"/>
          </a:xfrm>
        </p:spPr>
        <p:txBody>
          <a:bodyPr/>
          <a:lstStyle/>
          <a:p>
            <a:pPr marL="0" indent="0" eaLnBrk="1" hangingPunct="1">
              <a:buNone/>
            </a:pPr>
            <a:endParaRPr lang="en-GB" sz="2000" dirty="0" smtClean="0">
              <a:latin typeface="Calibri" pitchFamily="34" charset="0"/>
            </a:endParaRPr>
          </a:p>
          <a:p>
            <a:pPr marL="0" indent="0" eaLnBrk="1" hangingPunct="1">
              <a:buNone/>
            </a:pPr>
            <a:r>
              <a:rPr lang="en-GB" sz="2000" u="sng" dirty="0" smtClean="0">
                <a:latin typeface="Calibri" pitchFamily="34" charset="0"/>
              </a:rPr>
              <a:t>Google Scholar hits</a:t>
            </a:r>
            <a:endParaRPr lang="en-GB" sz="2000" dirty="0" smtClean="0">
              <a:latin typeface="Calibri" pitchFamily="34" charset="0"/>
            </a:endParaRPr>
          </a:p>
          <a:p>
            <a:pPr marL="0" indent="0" eaLnBrk="1" hangingPunct="1">
              <a:buNone/>
            </a:pPr>
            <a:endParaRPr lang="en-GB" sz="2000" u="sng" dirty="0">
              <a:latin typeface="Calibri" pitchFamily="34" charset="0"/>
            </a:endParaRPr>
          </a:p>
          <a:p>
            <a:pPr marL="0" indent="0" eaLnBrk="1" hangingPunct="1">
              <a:buNone/>
            </a:pPr>
            <a:endParaRPr lang="en-GB" sz="2000" u="sng" dirty="0" smtClean="0">
              <a:latin typeface="Calibri" pitchFamily="34" charset="0"/>
            </a:endParaRP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949950"/>
            <a:ext cx="20875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586780"/>
              </p:ext>
            </p:extLst>
          </p:nvPr>
        </p:nvGraphicFramePr>
        <p:xfrm>
          <a:off x="1331640" y="3212976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2013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‘accreditation’ in title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15,400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22,200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‘school accreditation’ in title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Accredited Schools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GB" sz="18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</a:rPr>
              <a:t>Council of International Schools, Accredited Schools, July 2013: 398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0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</a:rPr>
              <a:t>Council of International Schools, location of Accredited Schools, July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</a:rPr>
              <a:t>2013: 94 countries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</a:rPr>
              <a:t>[Council of International Schools (2013) </a:t>
            </a:r>
            <a:r>
              <a:rPr lang="en-GB" sz="2000" i="1" dirty="0" smtClean="0">
                <a:latin typeface="Calibri" pitchFamily="34" charset="0"/>
                <a:cs typeface="Tahoma" pitchFamily="34" charset="0"/>
              </a:rPr>
              <a:t>International Schools Directory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i="1" dirty="0" smtClean="0">
                <a:latin typeface="Calibri" pitchFamily="34" charset="0"/>
                <a:cs typeface="Tahoma" pitchFamily="34" charset="0"/>
              </a:rPr>
              <a:t>Accredited Schools</a:t>
            </a:r>
            <a:r>
              <a:rPr lang="en-GB" sz="2000" dirty="0" smtClean="0">
                <a:latin typeface="Calibri" pitchFamily="34" charset="0"/>
                <a:cs typeface="Tahoma" pitchFamily="34" charset="0"/>
              </a:rPr>
              <a:t>. Council of International Schools, Leiden, The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</a:rPr>
              <a:t>Netherlands.]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 smtClean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Accreditation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16832"/>
            <a:ext cx="7772400" cy="421568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Accreditation can be seen as part of a developing ‘evidence-based governance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regime’ (</a:t>
            </a:r>
            <a:r>
              <a:rPr lang="en-GB" sz="1800" dirty="0" err="1" smtClean="0">
                <a:latin typeface="Calibri" pitchFamily="34" charset="0"/>
              </a:rPr>
              <a:t>Ehren</a:t>
            </a:r>
            <a:r>
              <a:rPr lang="en-GB" sz="1800" dirty="0" smtClean="0">
                <a:latin typeface="Calibri" pitchFamily="34" charset="0"/>
              </a:rPr>
              <a:t> et al, 2013, p 4) within institutions. This is characterised by: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● a setting of expectations for the performance of educational organisations,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a clearer communication of these expectations</a:t>
            </a:r>
          </a:p>
          <a:p>
            <a:pPr eaLnBrk="1" hangingPunct="1">
              <a:buFont typeface="Wingdings" pitchFamily="2" charset="2"/>
              <a:buNone/>
            </a:pPr>
            <a:endParaRPr lang="en-GB" sz="18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● an increasing use of evaluation and accountability as key issues to ensure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quality provision for all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● a belief that evidence from evaluation and accountability processes will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stimulate institutional (and system) development and improvement.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76250"/>
            <a:ext cx="7632700" cy="1081088"/>
          </a:xfrm>
        </p:spPr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School Improvement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16113"/>
            <a:ext cx="7705725" cy="4392612"/>
          </a:xfrm>
        </p:spPr>
        <p:txBody>
          <a:bodyPr/>
          <a:lstStyle/>
          <a:p>
            <a:pPr marL="381000" indent="-381000" eaLnBrk="1" hangingPunct="1">
              <a:buFont typeface="Wingdings" pitchFamily="2" charset="2"/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381000" indent="-381000" eaLnBrk="1" hangingPunct="1">
              <a:buFont typeface="Wingdings" pitchFamily="2" charset="2"/>
              <a:buNone/>
            </a:pPr>
            <a:r>
              <a:rPr lang="en-GB" sz="2400" dirty="0" smtClean="0">
                <a:latin typeface="Calibri" pitchFamily="34" charset="0"/>
              </a:rPr>
              <a:t>‘…a systematic, sustained effort aimed at change in learning</a:t>
            </a:r>
          </a:p>
          <a:p>
            <a:pPr marL="381000" indent="-381000" eaLnBrk="1" hangingPunct="1">
              <a:buFont typeface="Wingdings" pitchFamily="2" charset="2"/>
              <a:buNone/>
            </a:pPr>
            <a:r>
              <a:rPr lang="en-GB" sz="2400" dirty="0" smtClean="0">
                <a:latin typeface="Calibri" pitchFamily="34" charset="0"/>
              </a:rPr>
              <a:t>conditions and other related internal conditions in one or</a:t>
            </a:r>
          </a:p>
          <a:p>
            <a:pPr marL="381000" indent="-381000" eaLnBrk="1" hangingPunct="1">
              <a:buFont typeface="Wingdings" pitchFamily="2" charset="2"/>
              <a:buNone/>
            </a:pPr>
            <a:r>
              <a:rPr lang="en-GB" sz="2400" dirty="0" smtClean="0">
                <a:latin typeface="Calibri" pitchFamily="34" charset="0"/>
              </a:rPr>
              <a:t>more schools, with the ultimate aim of accomplishing</a:t>
            </a:r>
          </a:p>
          <a:p>
            <a:pPr marL="381000" indent="-381000" eaLnBrk="1" hangingPunct="1">
              <a:buFont typeface="Wingdings" pitchFamily="2" charset="2"/>
              <a:buNone/>
            </a:pPr>
            <a:r>
              <a:rPr lang="en-GB" sz="2400" dirty="0" smtClean="0">
                <a:latin typeface="Calibri" pitchFamily="34" charset="0"/>
              </a:rPr>
              <a:t>educational aims more effectively’. </a:t>
            </a:r>
          </a:p>
          <a:p>
            <a:pPr marL="381000" indent="-381000" eaLnBrk="1" hangingPunct="1">
              <a:buFont typeface="Wingdings" pitchFamily="2" charset="2"/>
              <a:buNone/>
            </a:pPr>
            <a:endParaRPr lang="en-GB" sz="2400" dirty="0">
              <a:latin typeface="Calibri" pitchFamily="34" charset="0"/>
            </a:endParaRPr>
          </a:p>
          <a:p>
            <a:pPr marL="381000" indent="-381000" eaLnBrk="1" hangingPunct="1">
              <a:buFont typeface="Wingdings" pitchFamily="2" charset="2"/>
              <a:buNone/>
            </a:pPr>
            <a:r>
              <a:rPr lang="en-GB" sz="2400" dirty="0" smtClean="0">
                <a:latin typeface="Calibri" pitchFamily="34" charset="0"/>
              </a:rPr>
              <a:t>[van </a:t>
            </a:r>
            <a:r>
              <a:rPr lang="en-GB" sz="2400" dirty="0" err="1" smtClean="0">
                <a:latin typeface="Calibri" pitchFamily="34" charset="0"/>
              </a:rPr>
              <a:t>Velzen</a:t>
            </a:r>
            <a:r>
              <a:rPr lang="en-GB" sz="2400" dirty="0" smtClean="0">
                <a:latin typeface="Calibri" pitchFamily="34" charset="0"/>
              </a:rPr>
              <a:t> W., Miles M., </a:t>
            </a:r>
            <a:r>
              <a:rPr lang="en-GB" sz="2400" dirty="0" err="1" smtClean="0">
                <a:latin typeface="Calibri" pitchFamily="34" charset="0"/>
              </a:rPr>
              <a:t>Elholm</a:t>
            </a:r>
            <a:r>
              <a:rPr lang="en-GB" sz="2400" dirty="0" smtClean="0">
                <a:latin typeface="Calibri" pitchFamily="34" charset="0"/>
              </a:rPr>
              <a:t> M., </a:t>
            </a:r>
            <a:r>
              <a:rPr lang="en-GB" sz="2400" dirty="0" err="1" smtClean="0">
                <a:latin typeface="Calibri" pitchFamily="34" charset="0"/>
              </a:rPr>
              <a:t>Hamayer</a:t>
            </a:r>
            <a:r>
              <a:rPr lang="en-GB" sz="2400" dirty="0" smtClean="0">
                <a:latin typeface="Calibri" pitchFamily="34" charset="0"/>
              </a:rPr>
              <a:t> U. &amp; Robin D.</a:t>
            </a:r>
          </a:p>
          <a:p>
            <a:pPr marL="381000" indent="-381000" eaLnBrk="1" hangingPunct="1">
              <a:buFont typeface="Wingdings" pitchFamily="2" charset="2"/>
              <a:buNone/>
            </a:pPr>
            <a:r>
              <a:rPr lang="en-GB" sz="2400" dirty="0" smtClean="0">
                <a:latin typeface="Calibri" pitchFamily="34" charset="0"/>
              </a:rPr>
              <a:t>(1985) </a:t>
            </a:r>
            <a:r>
              <a:rPr lang="en-GB" sz="2400" i="1" dirty="0" smtClean="0">
                <a:latin typeface="Calibri" pitchFamily="34" charset="0"/>
              </a:rPr>
              <a:t>Making school improvement work: a conceptual</a:t>
            </a:r>
          </a:p>
          <a:p>
            <a:pPr marL="381000" indent="-381000" eaLnBrk="1" hangingPunct="1">
              <a:buFont typeface="Wingdings" pitchFamily="2" charset="2"/>
              <a:buNone/>
            </a:pPr>
            <a:r>
              <a:rPr lang="en-GB" sz="2400" i="1" dirty="0" smtClean="0">
                <a:latin typeface="Calibri" pitchFamily="34" charset="0"/>
              </a:rPr>
              <a:t>guide to practice</a:t>
            </a:r>
            <a:r>
              <a:rPr lang="en-GB" sz="2400" dirty="0" smtClean="0">
                <a:latin typeface="Calibri" pitchFamily="34" charset="0"/>
              </a:rPr>
              <a:t>. ACCO, Leuven.] 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949950"/>
            <a:ext cx="20875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Accreditation Process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800" dirty="0" smtClean="0">
                <a:latin typeface="Calibri" pitchFamily="34" charset="0"/>
                <a:cs typeface="Tahoma" pitchFamily="34" charset="0"/>
              </a:rPr>
              <a:t>● the ‘rock’ of self-study</a:t>
            </a:r>
          </a:p>
          <a:p>
            <a:pPr eaLnBrk="1" hangingPunct="1">
              <a:buFont typeface="Wingdings" pitchFamily="2" charset="2"/>
              <a:buNone/>
            </a:pPr>
            <a:endParaRPr lang="en-GB" sz="24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800" dirty="0" smtClean="0">
                <a:latin typeface="Calibri" pitchFamily="34" charset="0"/>
                <a:cs typeface="Tahoma" pitchFamily="34" charset="0"/>
              </a:rPr>
              <a:t>● the ‘hard place’ of standards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 smtClean="0">
                <a:latin typeface="Calibri" pitchFamily="34" charset="0"/>
              </a:rPr>
              <a:t>Self-study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2"/>
            <a:ext cx="7772400" cy="4435623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>
                <a:latin typeface="Calibri" pitchFamily="34" charset="0"/>
              </a:rPr>
              <a:t>● ‘Accurate self-evaluation is a pre-condition for school improvement. Without it, leaders do not have a realistic view of their school’s strengths and weaknesses’ (Knowledge &amp; Human Development Authority, 2012, </a:t>
            </a:r>
            <a:r>
              <a:rPr lang="en-GB" sz="1800" i="1" dirty="0" smtClean="0">
                <a:latin typeface="Calibri" pitchFamily="34" charset="0"/>
              </a:rPr>
              <a:t>Inspection Handbook 2012-2013</a:t>
            </a:r>
            <a:r>
              <a:rPr lang="en-GB" sz="1800" dirty="0" smtClean="0">
                <a:latin typeface="Calibri" pitchFamily="34" charset="0"/>
              </a:rPr>
              <a:t>, p 6).</a:t>
            </a:r>
          </a:p>
          <a:p>
            <a:pPr marL="0" indent="0">
              <a:buNone/>
            </a:pPr>
            <a:endParaRPr lang="en-GB" sz="18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alibri" pitchFamily="34" charset="0"/>
              </a:rPr>
              <a:t>● ‘Self-evaluation—as an iterative, reflexive and continuous process, embedded in the culture of the school—is a highly effective means for a school to consolidate success and secure improvement across the full range of its activities’ (Children, Schools &amp; Families Committee, 2010, </a:t>
            </a:r>
            <a:r>
              <a:rPr lang="en-GB" sz="1800" dirty="0" err="1" smtClean="0">
                <a:latin typeface="Calibri" pitchFamily="34" charset="0"/>
              </a:rPr>
              <a:t>para</a:t>
            </a:r>
            <a:r>
              <a:rPr lang="en-GB" sz="1800" dirty="0" smtClean="0">
                <a:latin typeface="Calibri" pitchFamily="34" charset="0"/>
              </a:rPr>
              <a:t> 53).</a:t>
            </a:r>
          </a:p>
          <a:p>
            <a:pPr marL="0" indent="0">
              <a:buNone/>
            </a:pPr>
            <a:endParaRPr lang="en-GB" sz="18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alibri" pitchFamily="34" charset="0"/>
              </a:rPr>
              <a:t>● ‘The key contribution of inspection to improving educational provision is to supply well-founded information about the performance of schools that can be used to increase parental choice and bring about positive changes’ (Knowledge &amp; Human Development Authority, 2012, </a:t>
            </a:r>
            <a:r>
              <a:rPr lang="en-GB" sz="1800" i="1" dirty="0" smtClean="0">
                <a:latin typeface="Calibri" pitchFamily="34" charset="0"/>
              </a:rPr>
              <a:t>Inspection Handbook 2012-2013</a:t>
            </a:r>
            <a:r>
              <a:rPr lang="en-GB" sz="1800" dirty="0" smtClean="0">
                <a:latin typeface="Calibri" pitchFamily="34" charset="0"/>
              </a:rPr>
              <a:t>, p 61).</a:t>
            </a:r>
          </a:p>
          <a:p>
            <a:pPr marL="0" indent="0">
              <a:buNone/>
            </a:pPr>
            <a:endParaRPr lang="en-GB" sz="2000" dirty="0">
              <a:latin typeface="Calibri" pitchFamily="34" charset="0"/>
            </a:endParaRPr>
          </a:p>
          <a:p>
            <a:pPr marL="0" indent="0">
              <a:buNone/>
            </a:pP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35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2482089207</TotalTime>
  <Pages>51</Pages>
  <Words>2483</Words>
  <Application>Microsoft Office PowerPoint</Application>
  <PresentationFormat>Letter Paper (8.5x11 in)</PresentationFormat>
  <Paragraphs>241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1_Blends</vt:lpstr>
      <vt:lpstr>School accreditation and inspection as vehicles for intercultural understanding</vt:lpstr>
      <vt:lpstr>Accreditation</vt:lpstr>
      <vt:lpstr>Interest in Accreditation</vt:lpstr>
      <vt:lpstr>Interest in Accreditation</vt:lpstr>
      <vt:lpstr>Accredited Schools</vt:lpstr>
      <vt:lpstr>Accreditation</vt:lpstr>
      <vt:lpstr>School Improvement</vt:lpstr>
      <vt:lpstr>Accreditation Process</vt:lpstr>
      <vt:lpstr>Self-study</vt:lpstr>
      <vt:lpstr>Self-study: emerging issues 1</vt:lpstr>
      <vt:lpstr>Self-study: emerging issues 2</vt:lpstr>
      <vt:lpstr>Standards &amp; Intercultural Understanding </vt:lpstr>
      <vt:lpstr>Five pillars of International Education</vt:lpstr>
      <vt:lpstr>Standards: Emerging Issues 1</vt:lpstr>
      <vt:lpstr>Standards: Emerging Issues 2</vt:lpstr>
      <vt:lpstr>Further reading</vt:lpstr>
      <vt:lpstr>Further reading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you do?</dc:title>
  <dc:subject>Inaugural lecture</dc:subject>
  <dc:creator>Information Systems Department</dc:creator>
  <cp:lastModifiedBy>Carolina Salter</cp:lastModifiedBy>
  <cp:revision>237</cp:revision>
  <cp:lastPrinted>2013-01-15T13:25:54Z</cp:lastPrinted>
  <dcterms:created xsi:type="dcterms:W3CDTF">1997-02-21T23:42:10Z</dcterms:created>
  <dcterms:modified xsi:type="dcterms:W3CDTF">2014-11-10T20:32:55Z</dcterms:modified>
</cp:coreProperties>
</file>