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3" r:id="rId3"/>
    <p:sldId id="257" r:id="rId4"/>
    <p:sldId id="260" r:id="rId5"/>
    <p:sldId id="271" r:id="rId6"/>
    <p:sldId id="274" r:id="rId7"/>
    <p:sldId id="258" r:id="rId8"/>
    <p:sldId id="270" r:id="rId9"/>
    <p:sldId id="268" r:id="rId10"/>
    <p:sldId id="269" r:id="rId11"/>
    <p:sldId id="275" r:id="rId12"/>
    <p:sldId id="27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124BD-88E5-4E30-B76D-E29E1D0B6E86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CA808-1CCC-44EE-B1AD-D8F16C2A4B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529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CA808-1CCC-44EE-B1AD-D8F16C2A4B53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6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22E971-174C-4B66-BB60-CC0E879BD464}" type="datetimeFigureOut">
              <a:rPr lang="tr-TR" smtClean="0"/>
              <a:t>05.10.2017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897645-31A5-49E1-BC72-1D5BD96FC6A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m.tr/url?sa=i&amp;rct=j&amp;q=&amp;esrc=s&amp;source=images&amp;cd=&amp;cad=rja&amp;uact=8&amp;ved=0ahUKEwiDzLeu_tTWAhXKBZoKHdbtA8sQjRwIBw&amp;url=https://www.redhill.staffs.sch.uk/international-primary-curriculum/&amp;psig=AOvVaw1yWuUch2DbZVcqsNpPGfGg&amp;ust=150713831184029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s://thehakearoom.files.wordpress.com/2013/08/20130819-064219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i&amp;rct=j&amp;q=&amp;esrc=s&amp;source=images&amp;cd=&amp;cad=rja&amp;uact=8&amp;ved=0ahUKEwjB9cm-v9TWAhXI0xoKHQzSCw4QjRwIBw&amp;url=http://ministry127.com/pastoral-leadership/striving-together&amp;psig=AOvVaw0H3sTIyP0BxNPm1WqHZeHd&amp;ust=150712156066764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www.google.com.tr/url?sa=i&amp;rct=j&amp;q=&amp;esrc=s&amp;source=images&amp;cd=&amp;cad=rja&amp;uact=8&amp;ved=0ahUKEwjRoPLfv9TWAhUG2RoKHROED0cQjRwIBw&amp;url=http://catchthejiffy.com/2013/12/08/day-8-struggling/&amp;psig=AOvVaw2pVt78diuZok_CW-NMrjWZ&amp;ust=1507121603904656" TargetMode="Externa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effectLst/>
              </a:rPr>
              <a:t>Striving and struggling toward international-mindedness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Akın </a:t>
            </a:r>
            <a:r>
              <a:rPr lang="en-US" dirty="0" smtClean="0"/>
              <a:t>METLI</a:t>
            </a:r>
            <a:endParaRPr lang="tr-TR" dirty="0" smtClean="0"/>
          </a:p>
          <a:p>
            <a:r>
              <a:rPr lang="en-US" dirty="0" err="1" smtClean="0"/>
              <a:t>Bilkent</a:t>
            </a:r>
            <a:r>
              <a:rPr lang="en-US" dirty="0" smtClean="0"/>
              <a:t> Erzurum Laboratory School (BELS),</a:t>
            </a:r>
          </a:p>
          <a:p>
            <a:r>
              <a:rPr lang="en-US" dirty="0" err="1" smtClean="0"/>
              <a:t>Bilkent</a:t>
            </a:r>
            <a:r>
              <a:rPr lang="en-US" dirty="0" smtClean="0"/>
              <a:t> University, Ankara, Turkey </a:t>
            </a:r>
            <a:endParaRPr lang="tr-TR" dirty="0" smtClean="0"/>
          </a:p>
          <a:p>
            <a:r>
              <a:rPr lang="tr-TR" dirty="0" smtClean="0"/>
              <a:t>06.10.2017</a:t>
            </a:r>
            <a:endParaRPr lang="tr-TR" dirty="0"/>
          </a:p>
        </p:txBody>
      </p:sp>
      <p:pic>
        <p:nvPicPr>
          <p:cNvPr id="1026" name="Picture 2" descr="international mindedness ile ilgili görsel sonucu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20" y="2060848"/>
            <a:ext cx="270278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1020" y="458664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Photo 1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203531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Thank you for listening to me. 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Questions? </a:t>
            </a:r>
          </a:p>
          <a:p>
            <a:endParaRPr lang="en-US" dirty="0"/>
          </a:p>
          <a:p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  Contact Information:</a:t>
            </a:r>
          </a:p>
          <a:p>
            <a:r>
              <a:rPr lang="en-US" dirty="0" smtClean="0"/>
              <a:t>Email: metli@bels.bilkent.edu.tr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The End…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33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/>
              <a:t>Braun, V., and Clarke, V. 2006. “Using thematic analysis in psychology”. </a:t>
            </a:r>
            <a:r>
              <a:rPr lang="en-GB" i="1" dirty="0" smtClean="0"/>
              <a:t>Qualitative Research </a:t>
            </a:r>
            <a:r>
              <a:rPr lang="en-GB" i="1" dirty="0"/>
              <a:t>Psychology</a:t>
            </a:r>
            <a:r>
              <a:rPr lang="en-GB" dirty="0"/>
              <a:t>. </a:t>
            </a:r>
            <a:r>
              <a:rPr lang="en-GB" i="1" dirty="0"/>
              <a:t>3 (2)</a:t>
            </a:r>
            <a:r>
              <a:rPr lang="en-GB" dirty="0"/>
              <a:t>, 77-101</a:t>
            </a:r>
            <a:r>
              <a:rPr lang="en-GB" dirty="0" smtClean="0"/>
              <a:t>.</a:t>
            </a:r>
          </a:p>
          <a:p>
            <a:r>
              <a:rPr lang="en-GB" dirty="0"/>
              <a:t>Brinkman, S., and </a:t>
            </a:r>
            <a:r>
              <a:rPr lang="en-GB" dirty="0" err="1"/>
              <a:t>Kvale</a:t>
            </a:r>
            <a:r>
              <a:rPr lang="en-GB" dirty="0"/>
              <a:t>, S. (2015). </a:t>
            </a:r>
            <a:r>
              <a:rPr lang="en-GB" i="1" dirty="0"/>
              <a:t>Interviews: learning the craft of qualitative research </a:t>
            </a:r>
            <a:r>
              <a:rPr lang="en-US" dirty="0"/>
              <a:t> </a:t>
            </a:r>
            <a:r>
              <a:rPr lang="en-GB" i="1" dirty="0" smtClean="0"/>
              <a:t>interviewing</a:t>
            </a:r>
            <a:r>
              <a:rPr lang="en-GB" dirty="0"/>
              <a:t>. USA: SAGE Publications</a:t>
            </a:r>
            <a:r>
              <a:rPr lang="en-GB" dirty="0" smtClean="0"/>
              <a:t>.</a:t>
            </a:r>
          </a:p>
          <a:p>
            <a:r>
              <a:rPr lang="en-GB" dirty="0"/>
              <a:t>Hacking, E, Blackmore, C, Bullock, K, </a:t>
            </a:r>
            <a:r>
              <a:rPr lang="en-GB" dirty="0" err="1"/>
              <a:t>Bunnell</a:t>
            </a:r>
            <a:r>
              <a:rPr lang="en-GB" dirty="0"/>
              <a:t>, T, Donnelly, M., and Martin, S. 2017. </a:t>
            </a:r>
            <a:r>
              <a:rPr lang="en-GB" i="1" dirty="0"/>
              <a:t>The </a:t>
            </a:r>
            <a:r>
              <a:rPr lang="en-GB" i="1" dirty="0" smtClean="0"/>
              <a:t>international </a:t>
            </a:r>
            <a:r>
              <a:rPr lang="en-GB" i="1" dirty="0"/>
              <a:t>mindedness journey: School practices for developing and assessing </a:t>
            </a:r>
            <a:r>
              <a:rPr lang="en-GB" i="1" dirty="0" smtClean="0"/>
              <a:t>international-mindedness </a:t>
            </a:r>
            <a:r>
              <a:rPr lang="en-GB" i="1" dirty="0"/>
              <a:t>across the IB continuum. </a:t>
            </a:r>
            <a:r>
              <a:rPr lang="en-GB" dirty="0"/>
              <a:t>Bethesda, MD, USA. </a:t>
            </a:r>
            <a:r>
              <a:rPr lang="en-GB" dirty="0" smtClean="0"/>
              <a:t>International </a:t>
            </a:r>
            <a:r>
              <a:rPr lang="en-GB" dirty="0"/>
              <a:t>Baccalaureate Organization</a:t>
            </a:r>
            <a:r>
              <a:rPr lang="en-GB" dirty="0" smtClean="0"/>
              <a:t>.</a:t>
            </a:r>
          </a:p>
          <a:p>
            <a:r>
              <a:rPr lang="en-GB" dirty="0"/>
              <a:t>Hammer, M. 2017. “Education Group Profile Report”, </a:t>
            </a:r>
            <a:r>
              <a:rPr lang="en-GB" i="1" dirty="0"/>
              <a:t>Intercultural Development Inventory </a:t>
            </a:r>
            <a:r>
              <a:rPr lang="en-GB" i="1" dirty="0" smtClean="0"/>
              <a:t>v.3 </a:t>
            </a:r>
            <a:r>
              <a:rPr lang="en-GB" i="1" dirty="0"/>
              <a:t>(IDI)</a:t>
            </a:r>
            <a:r>
              <a:rPr lang="en-GB" dirty="0"/>
              <a:t>, USA. </a:t>
            </a:r>
            <a:endParaRPr lang="en-GB" dirty="0" smtClean="0"/>
          </a:p>
          <a:p>
            <a:r>
              <a:rPr lang="en-US" dirty="0"/>
              <a:t>International Baccalaureate Organization. (2008). Towards a continuum of international </a:t>
            </a:r>
            <a:r>
              <a:rPr lang="en-US" dirty="0" smtClean="0"/>
              <a:t>education</a:t>
            </a:r>
            <a:r>
              <a:rPr lang="en-US" dirty="0"/>
              <a:t>. Cardiff, Wales: </a:t>
            </a:r>
            <a:r>
              <a:rPr lang="en-US" dirty="0" smtClean="0"/>
              <a:t>Author</a:t>
            </a:r>
          </a:p>
          <a:p>
            <a:r>
              <a:rPr lang="en-GB" dirty="0"/>
              <a:t>Marshall, H. 2007. “The Global Education Terminology Debate: Exploring Some of the </a:t>
            </a:r>
            <a:r>
              <a:rPr lang="en-GB" dirty="0" smtClean="0"/>
              <a:t>Issues</a:t>
            </a:r>
            <a:r>
              <a:rPr lang="en-GB" dirty="0"/>
              <a:t>” in </a:t>
            </a:r>
            <a:r>
              <a:rPr lang="en-GB" i="1" dirty="0"/>
              <a:t>The SAGE Handbook of Research in International Education,</a:t>
            </a:r>
            <a:r>
              <a:rPr lang="en-GB" dirty="0"/>
              <a:t> M. Hayden, </a:t>
            </a:r>
            <a:r>
              <a:rPr lang="en-GB" dirty="0" smtClean="0"/>
              <a:t>J</a:t>
            </a:r>
            <a:r>
              <a:rPr lang="en-GB" dirty="0"/>
              <a:t>. Levy and J. Thompson, </a:t>
            </a:r>
            <a:r>
              <a:rPr lang="en-GB" dirty="0" err="1"/>
              <a:t>eds</a:t>
            </a:r>
            <a:r>
              <a:rPr lang="en-GB" dirty="0"/>
              <a:t>, 38-50. London: SAGE </a:t>
            </a:r>
            <a:r>
              <a:rPr lang="en-GB" dirty="0" smtClean="0"/>
              <a:t>Publications</a:t>
            </a:r>
          </a:p>
          <a:p>
            <a:r>
              <a:rPr lang="en-US" dirty="0" err="1"/>
              <a:t>Morais</a:t>
            </a:r>
            <a:r>
              <a:rPr lang="en-US" dirty="0"/>
              <a:t>, D., Ogden, A. 2010. “Initial development and validation of the global citizenship </a:t>
            </a:r>
            <a:r>
              <a:rPr lang="en-US" dirty="0" smtClean="0"/>
              <a:t>scale</a:t>
            </a:r>
            <a:r>
              <a:rPr lang="en-US" dirty="0"/>
              <a:t>” Journal of Studies in International Education, 15 (5), </a:t>
            </a:r>
            <a:r>
              <a:rPr lang="en-US" dirty="0" smtClean="0"/>
              <a:t>445-466.</a:t>
            </a:r>
          </a:p>
          <a:p>
            <a:r>
              <a:rPr lang="en-GB" dirty="0" smtClean="0"/>
              <a:t>Singh</a:t>
            </a:r>
            <a:r>
              <a:rPr lang="en-GB" dirty="0"/>
              <a:t>, M., and Qi, J. 2013. </a:t>
            </a:r>
            <a:r>
              <a:rPr lang="en-GB" i="1" dirty="0"/>
              <a:t>21</a:t>
            </a:r>
            <a:r>
              <a:rPr lang="en-GB" i="1" baseline="30000" dirty="0"/>
              <a:t>st</a:t>
            </a:r>
            <a:r>
              <a:rPr lang="en-GB" i="1" dirty="0"/>
              <a:t> century international-mindedness: An exploratory study of </a:t>
            </a:r>
            <a:r>
              <a:rPr lang="en-GB" i="1" dirty="0" smtClean="0"/>
              <a:t>its </a:t>
            </a:r>
            <a:r>
              <a:rPr lang="en-GB" i="1" dirty="0"/>
              <a:t>conceptualization and assessment</a:t>
            </a:r>
            <a:r>
              <a:rPr lang="en-GB" dirty="0"/>
              <a:t>. The Hague: International Baccalaureate </a:t>
            </a:r>
            <a:r>
              <a:rPr lang="en-GB" dirty="0" smtClean="0"/>
              <a:t>Organization.</a:t>
            </a:r>
          </a:p>
          <a:p>
            <a:r>
              <a:rPr lang="en-GB" dirty="0" err="1"/>
              <a:t>Sriprakash</a:t>
            </a:r>
            <a:r>
              <a:rPr lang="en-GB" dirty="0"/>
              <a:t>, A., Singh, M., and Jing, Q. 2014. </a:t>
            </a:r>
            <a:r>
              <a:rPr lang="en-GB" i="1" dirty="0"/>
              <a:t>A comparative study of international </a:t>
            </a:r>
            <a:r>
              <a:rPr lang="en-GB" i="1" dirty="0" smtClean="0"/>
              <a:t>mindedness </a:t>
            </a:r>
            <a:r>
              <a:rPr lang="en-GB" i="1" dirty="0"/>
              <a:t>in the IB Diploma Programme in Australia, China and India</a:t>
            </a:r>
            <a:r>
              <a:rPr lang="en-GB" dirty="0"/>
              <a:t>. Bethesda, </a:t>
            </a:r>
            <a:r>
              <a:rPr lang="en-GB" dirty="0" smtClean="0"/>
              <a:t>MD</a:t>
            </a:r>
            <a:r>
              <a:rPr lang="en-GB" dirty="0"/>
              <a:t>, USA: International Baccalaureate Organization.</a:t>
            </a:r>
            <a:endParaRPr lang="tr-TR" dirty="0"/>
          </a:p>
          <a:p>
            <a:r>
              <a:rPr lang="en-US" dirty="0"/>
              <a:t>Yin, R. K. 2003. </a:t>
            </a:r>
            <a:r>
              <a:rPr lang="en-US" i="1" dirty="0"/>
              <a:t>Case study research: Design and methods</a:t>
            </a:r>
            <a:r>
              <a:rPr lang="en-US" dirty="0"/>
              <a:t>. Thousand Oaks, Calif: </a:t>
            </a:r>
            <a:r>
              <a:rPr lang="en-US" dirty="0" smtClean="0"/>
              <a:t>Sage Publications.</a:t>
            </a:r>
          </a:p>
          <a:p>
            <a:endParaRPr lang="tr-TR" dirty="0"/>
          </a:p>
          <a:p>
            <a:endParaRPr lang="en-US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273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Pictures </a:t>
            </a:r>
            <a:r>
              <a:rPr lang="en-US" dirty="0"/>
              <a:t>retrieved </a:t>
            </a:r>
            <a:r>
              <a:rPr lang="en-US" dirty="0" smtClean="0"/>
              <a:t>from the following websites (accessed on 03.10.2017);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Photo 1</a:t>
            </a:r>
            <a:r>
              <a:rPr lang="en-US" dirty="0"/>
              <a:t>: </a:t>
            </a:r>
            <a:r>
              <a:rPr lang="tr-TR" dirty="0"/>
              <a:t>https://www.google.com.tr/search?q=international+mindedness&amp;source=lnms&amp;tbm=isch&amp;sa=X&amp;ved=0ahUKEwjVyN-d4dbWAhXSh7QKHQ_uApkQ_AUICigB&amp;biw=1366&amp;bih=620#imgrc=KHmrE5ct3RTIUM:&amp;spf=1507112944029</a:t>
            </a:r>
            <a:endParaRPr lang="en-US" dirty="0"/>
          </a:p>
          <a:p>
            <a:r>
              <a:rPr lang="en-US" b="1" dirty="0"/>
              <a:t>Photo </a:t>
            </a:r>
            <a:r>
              <a:rPr lang="en-US" b="1" dirty="0" smtClean="0"/>
              <a:t>2, 3 and 4: </a:t>
            </a:r>
          </a:p>
          <a:p>
            <a:r>
              <a:rPr lang="en-US" dirty="0"/>
              <a:t>https://thehakearoom.wordpress.com/2013/08/19/international-mindedness-2/</a:t>
            </a:r>
          </a:p>
          <a:p>
            <a:r>
              <a:rPr lang="en-US" b="1" dirty="0" smtClean="0"/>
              <a:t>Photo </a:t>
            </a:r>
            <a:r>
              <a:rPr lang="en-US" b="1" dirty="0"/>
              <a:t>5: </a:t>
            </a:r>
            <a:r>
              <a:rPr lang="tr-TR" dirty="0"/>
              <a:t>https://www.google.com.tr/search?biw=1366&amp;bih=620&amp;tbm=isch&amp;sa=1&amp;q=striving&amp;oq=striving&amp;gs_l=psy-ab.3..0j0i30k1l3.68310.69352.0.69541.8.8.0.0.0.0.182.616.0j4.4.0....0...1.1.64.psy-ab..4.4.611....0.klmq5w8SnbU#imgrc=Ru1yHj71KM4jyM:&amp;spf=1507113016863</a:t>
            </a:r>
            <a:endParaRPr lang="en-US" dirty="0"/>
          </a:p>
          <a:p>
            <a:r>
              <a:rPr lang="en-US" b="1" dirty="0"/>
              <a:t>Photo 6: </a:t>
            </a:r>
            <a:r>
              <a:rPr lang="en-US" dirty="0"/>
              <a:t>https://www.google.com.tr/</a:t>
            </a:r>
            <a:r>
              <a:rPr lang="en-US" dirty="0" err="1"/>
              <a:t>search?biw</a:t>
            </a:r>
            <a:r>
              <a:rPr lang="en-US" dirty="0"/>
              <a:t>=1366&amp;bih=620&amp;tbm=</a:t>
            </a:r>
            <a:r>
              <a:rPr lang="en-US" dirty="0" err="1"/>
              <a:t>isch&amp;sa</a:t>
            </a:r>
            <a:r>
              <a:rPr lang="en-US" dirty="0"/>
              <a:t>=1&amp;q=</a:t>
            </a:r>
            <a:r>
              <a:rPr lang="en-US" dirty="0" err="1"/>
              <a:t>struggling&amp;oq</a:t>
            </a:r>
            <a:r>
              <a:rPr lang="en-US" dirty="0"/>
              <a:t>=</a:t>
            </a:r>
            <a:r>
              <a:rPr lang="en-US" dirty="0" err="1"/>
              <a:t>struggling&amp;gs_l</a:t>
            </a:r>
            <a:r>
              <a:rPr lang="en-US" dirty="0"/>
              <a:t>=psy-ab.3..0l4.46916.53778.0.53981.24.17.3.0.0.0.645.1985.0j6j2j5-1.9.0....0...1.1.64.psy-ab..13.11.1411...0i67k1j0i13k1j0i13i30k1.0._25weWpw10w#imgrc=iaeeTFDxj0fJXM:&amp;</a:t>
            </a:r>
            <a:r>
              <a:rPr lang="en-US" dirty="0" err="1"/>
              <a:t>spf</a:t>
            </a:r>
            <a:r>
              <a:rPr lang="en-US" dirty="0"/>
              <a:t>=1507113072885</a:t>
            </a:r>
            <a:endParaRPr lang="tr-TR" dirty="0"/>
          </a:p>
          <a:p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588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I’m IM.</a:t>
            </a:r>
            <a:endParaRPr lang="tr-TR" dirty="0">
              <a:solidFill>
                <a:srgbClr val="0070C0"/>
              </a:solidFill>
            </a:endParaRPr>
          </a:p>
        </p:txBody>
      </p:sp>
      <p:pic>
        <p:nvPicPr>
          <p:cNvPr id="4" name="Picture 2" descr="https://thehakearoom.files.wordpress.com/2013/08/20130819-0642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296" y="548680"/>
            <a:ext cx="4499992" cy="2617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4" descr="https://thehakearoom.files.wordpress.com/2013/08/20130819-064246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284984"/>
            <a:ext cx="4286250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20130819-064219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4984"/>
            <a:ext cx="4286250" cy="2870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64288" y="288951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Photo 2</a:t>
            </a:r>
            <a:endParaRPr lang="tr-TR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422154" y="622348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Photo 3</a:t>
            </a:r>
            <a:endParaRPr lang="tr-TR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7780312" y="6197729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Photo 4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69263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International-mindedness (IM) as </a:t>
            </a:r>
            <a:r>
              <a:rPr lang="en-GB" dirty="0"/>
              <a:t>a contested term </a:t>
            </a:r>
          </a:p>
          <a:p>
            <a:r>
              <a:rPr lang="en-GB" dirty="0" smtClean="0"/>
              <a:t>IB: IM </a:t>
            </a:r>
            <a:r>
              <a:rPr lang="en-GB" dirty="0"/>
              <a:t>through reducing ethnocentrism, increasing intercultural understanding and promoting global </a:t>
            </a:r>
            <a:r>
              <a:rPr lang="en-GB" dirty="0" smtClean="0"/>
              <a:t>awareness </a:t>
            </a:r>
          </a:p>
          <a:p>
            <a:r>
              <a:rPr lang="en-GB" dirty="0"/>
              <a:t>Prior research on the conceptualization, </a:t>
            </a:r>
            <a:r>
              <a:rPr lang="en-GB" dirty="0" smtClean="0"/>
              <a:t>assessment </a:t>
            </a:r>
            <a:r>
              <a:rPr lang="en-GB" dirty="0"/>
              <a:t>and practices of IM</a:t>
            </a:r>
            <a:endParaRPr lang="tr-TR" dirty="0"/>
          </a:p>
          <a:p>
            <a:r>
              <a:rPr lang="en-GB" dirty="0" smtClean="0"/>
              <a:t>Conceptual Framework: Pillars of IM – Multilingualism (ML), Intercultural Understanding (IU) and Global Engagement (GE)</a:t>
            </a:r>
            <a:endParaRPr lang="tr-TR" dirty="0" smtClean="0"/>
          </a:p>
          <a:p>
            <a:r>
              <a:rPr lang="tr-TR" dirty="0" smtClean="0"/>
              <a:t>Research </a:t>
            </a:r>
            <a:r>
              <a:rPr lang="en-US" dirty="0" smtClean="0"/>
              <a:t>Aim: </a:t>
            </a:r>
            <a:r>
              <a:rPr lang="en-GB" dirty="0"/>
              <a:t>t</a:t>
            </a:r>
            <a:r>
              <a:rPr lang="en-GB" dirty="0" smtClean="0"/>
              <a:t>o </a:t>
            </a:r>
            <a:r>
              <a:rPr lang="en-GB" dirty="0"/>
              <a:t>investigate the practices and implementation of IM </a:t>
            </a:r>
            <a:r>
              <a:rPr lang="tr-TR" dirty="0" smtClean="0"/>
              <a:t>through student and teacher perspect</a:t>
            </a:r>
            <a:r>
              <a:rPr lang="en-US" dirty="0" err="1" smtClean="0"/>
              <a:t>ives</a:t>
            </a:r>
            <a:r>
              <a:rPr lang="en-US" smtClean="0"/>
              <a:t> </a:t>
            </a:r>
            <a:r>
              <a:rPr lang="en-GB" smtClean="0"/>
              <a:t>on </a:t>
            </a:r>
            <a:r>
              <a:rPr lang="en-GB" dirty="0"/>
              <a:t>supports, practices and challenges of IM and its pillars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Introduction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73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900000"/>
          </a:xfrm>
        </p:spPr>
        <p:txBody>
          <a:bodyPr>
            <a:normAutofit fontScale="92500"/>
          </a:bodyPr>
          <a:lstStyle/>
          <a:p>
            <a:r>
              <a:rPr lang="en-US" u="sng" dirty="0" smtClean="0"/>
              <a:t>Multi-case </a:t>
            </a:r>
            <a:r>
              <a:rPr lang="tr-TR" u="sng" dirty="0" smtClean="0"/>
              <a:t>study </a:t>
            </a:r>
            <a:r>
              <a:rPr lang="tr-TR" dirty="0" smtClean="0"/>
              <a:t>- </a:t>
            </a:r>
            <a:r>
              <a:rPr lang="en-GB" dirty="0" smtClean="0"/>
              <a:t>mixed </a:t>
            </a:r>
            <a:r>
              <a:rPr lang="en-GB" dirty="0"/>
              <a:t>methods approach </a:t>
            </a:r>
            <a:endParaRPr lang="tr-TR" dirty="0" smtClean="0"/>
          </a:p>
          <a:p>
            <a:r>
              <a:rPr lang="tr-TR" u="sng" dirty="0"/>
              <a:t>IM </a:t>
            </a:r>
            <a:r>
              <a:rPr lang="en-GB" u="sng" dirty="0"/>
              <a:t>conceptual framework</a:t>
            </a:r>
            <a:r>
              <a:rPr lang="en-US" dirty="0"/>
              <a:t>: </a:t>
            </a:r>
            <a:r>
              <a:rPr lang="en-US" dirty="0" smtClean="0"/>
              <a:t>ML, IU, GE </a:t>
            </a:r>
            <a:endParaRPr lang="en-US" dirty="0"/>
          </a:p>
          <a:p>
            <a:r>
              <a:rPr lang="en-US" u="sng" dirty="0"/>
              <a:t>Participants</a:t>
            </a:r>
            <a:r>
              <a:rPr lang="en-US" dirty="0"/>
              <a:t>: Students, teachers and administrators </a:t>
            </a:r>
            <a:r>
              <a:rPr lang="en-US" dirty="0" smtClean="0"/>
              <a:t>from a NS and IS </a:t>
            </a:r>
            <a:r>
              <a:rPr lang="en-GB" dirty="0" smtClean="0"/>
              <a:t>(IB continuum schools)</a:t>
            </a:r>
            <a:endParaRPr lang="tr-TR" dirty="0" smtClean="0"/>
          </a:p>
          <a:p>
            <a:r>
              <a:rPr lang="en-GB" u="sng" dirty="0" smtClean="0"/>
              <a:t>Instrumentation</a:t>
            </a:r>
            <a:r>
              <a:rPr lang="en-GB" dirty="0" smtClean="0"/>
              <a:t>: Surveys (DS, IDI, GCS), interviews</a:t>
            </a:r>
            <a:r>
              <a:rPr lang="en-GB" dirty="0"/>
              <a:t>, focus groups, </a:t>
            </a:r>
            <a:r>
              <a:rPr lang="en-GB" dirty="0" smtClean="0"/>
              <a:t>document review, </a:t>
            </a:r>
            <a:r>
              <a:rPr lang="tr-TR" dirty="0" smtClean="0"/>
              <a:t>classroom</a:t>
            </a:r>
            <a:r>
              <a:rPr lang="en-GB" dirty="0" smtClean="0"/>
              <a:t>/school culture observations</a:t>
            </a:r>
          </a:p>
          <a:p>
            <a:r>
              <a:rPr lang="en-GB" u="sng" dirty="0" smtClean="0"/>
              <a:t>Data Collection</a:t>
            </a:r>
            <a:r>
              <a:rPr lang="en-GB" dirty="0" smtClean="0"/>
              <a:t>:</a:t>
            </a:r>
            <a:r>
              <a:rPr lang="en-GB" dirty="0"/>
              <a:t> </a:t>
            </a:r>
            <a:r>
              <a:rPr lang="en-GB" dirty="0" smtClean="0"/>
              <a:t>Two-day </a:t>
            </a:r>
            <a:r>
              <a:rPr lang="en-GB" dirty="0"/>
              <a:t>visits to each case school three times in </a:t>
            </a:r>
            <a:r>
              <a:rPr lang="en-GB" dirty="0" smtClean="0"/>
              <a:t>the 2016-2017 academic year</a:t>
            </a:r>
          </a:p>
          <a:p>
            <a:r>
              <a:rPr lang="en-GB" u="sng" dirty="0" smtClean="0"/>
              <a:t>Data Analysis</a:t>
            </a:r>
            <a:r>
              <a:rPr lang="en-GB" dirty="0" smtClean="0"/>
              <a:t>:</a:t>
            </a:r>
            <a:r>
              <a:rPr lang="en-GB" dirty="0"/>
              <a:t> </a:t>
            </a:r>
            <a:r>
              <a:rPr lang="en-GB" dirty="0" smtClean="0"/>
              <a:t>Thematic </a:t>
            </a:r>
            <a:r>
              <a:rPr lang="en-GB" dirty="0"/>
              <a:t>content analysis </a:t>
            </a:r>
            <a:r>
              <a:rPr lang="en-GB" dirty="0" smtClean="0"/>
              <a:t>of transcripts, descriptive statistics for IDI and GCS</a:t>
            </a:r>
          </a:p>
          <a:p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Research Design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8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ML shows </a:t>
            </a:r>
            <a:r>
              <a:rPr lang="en-US" dirty="0"/>
              <a:t>the greatest differences </a:t>
            </a:r>
            <a:r>
              <a:rPr lang="en-US" dirty="0" smtClean="0"/>
              <a:t>among schools</a:t>
            </a:r>
            <a:endParaRPr lang="en-GB" dirty="0" smtClean="0"/>
          </a:p>
          <a:p>
            <a:r>
              <a:rPr lang="en-GB" dirty="0" smtClean="0"/>
              <a:t>IU easily </a:t>
            </a:r>
            <a:r>
              <a:rPr lang="en-GB" dirty="0"/>
              <a:t>discussed and </a:t>
            </a:r>
            <a:r>
              <a:rPr lang="en-GB" dirty="0" smtClean="0"/>
              <a:t>understood </a:t>
            </a:r>
          </a:p>
          <a:p>
            <a:r>
              <a:rPr lang="en-GB" dirty="0"/>
              <a:t>Struggled in defining, interpreting and</a:t>
            </a:r>
            <a:r>
              <a:rPr lang="en-US" dirty="0"/>
              <a:t> giving examples on GE</a:t>
            </a:r>
            <a:endParaRPr lang="tr-TR" dirty="0"/>
          </a:p>
          <a:p>
            <a:r>
              <a:rPr lang="en-GB" dirty="0" smtClean="0"/>
              <a:t>Similar </a:t>
            </a:r>
            <a:r>
              <a:rPr lang="en-GB" dirty="0"/>
              <a:t>measures of IU </a:t>
            </a:r>
            <a:r>
              <a:rPr lang="en-GB" dirty="0" smtClean="0"/>
              <a:t>(IDI - slightly </a:t>
            </a:r>
            <a:r>
              <a:rPr lang="en-US" dirty="0" smtClean="0"/>
              <a:t>stronger </a:t>
            </a:r>
            <a:r>
              <a:rPr lang="en-US" dirty="0"/>
              <a:t>developmental </a:t>
            </a:r>
            <a:r>
              <a:rPr lang="en-US" dirty="0" smtClean="0"/>
              <a:t>score </a:t>
            </a:r>
            <a:r>
              <a:rPr lang="en-US" dirty="0"/>
              <a:t>in the </a:t>
            </a:r>
            <a:r>
              <a:rPr lang="en-US" dirty="0" smtClean="0"/>
              <a:t>IS) </a:t>
            </a:r>
            <a:r>
              <a:rPr lang="en-GB" dirty="0" smtClean="0"/>
              <a:t>and GE (GCS)</a:t>
            </a:r>
          </a:p>
          <a:p>
            <a:endParaRPr lang="en-US" dirty="0" smtClean="0"/>
          </a:p>
          <a:p>
            <a:endParaRPr lang="en-US" dirty="0"/>
          </a:p>
          <a:p>
            <a:endParaRPr lang="en-GB" dirty="0" smtClean="0"/>
          </a:p>
          <a:p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General Findings on IM Pillars (ML, IU, GE)</a:t>
            </a:r>
            <a:endParaRPr lang="tr-T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99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b="1" dirty="0"/>
              <a:t>What do the two schools have in common</a:t>
            </a:r>
            <a:r>
              <a:rPr lang="en-US" b="1" dirty="0" smtClean="0"/>
              <a:t>?</a:t>
            </a:r>
            <a:endParaRPr lang="tr-TR" b="1" dirty="0" smtClean="0"/>
          </a:p>
          <a:p>
            <a:pPr>
              <a:buFontTx/>
              <a:buChar char="-"/>
            </a:pPr>
            <a:r>
              <a:rPr lang="en-US" dirty="0" smtClean="0"/>
              <a:t>school cultures </a:t>
            </a:r>
            <a:r>
              <a:rPr lang="en-US" dirty="0"/>
              <a:t>demonstrating features fostering </a:t>
            </a:r>
            <a:r>
              <a:rPr lang="en-US" dirty="0" smtClean="0"/>
              <a:t>IM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pPr marL="109728" indent="0">
              <a:buNone/>
            </a:pPr>
            <a:r>
              <a:rPr lang="en-US" b="1" dirty="0" smtClean="0"/>
              <a:t>How </a:t>
            </a:r>
            <a:r>
              <a:rPr lang="en-US" b="1" dirty="0"/>
              <a:t>are the two schools different in terms of their IM supports? </a:t>
            </a:r>
            <a:endParaRPr lang="tr-TR" b="1" dirty="0" smtClean="0"/>
          </a:p>
          <a:p>
            <a:r>
              <a:rPr lang="tr-TR" dirty="0" smtClean="0"/>
              <a:t>IS</a:t>
            </a:r>
            <a:r>
              <a:rPr lang="en-US" dirty="0" smtClean="0"/>
              <a:t>: community-based supports, extracurricular activities</a:t>
            </a:r>
          </a:p>
          <a:p>
            <a:r>
              <a:rPr lang="en-US" dirty="0" smtClean="0"/>
              <a:t>NS: </a:t>
            </a:r>
            <a:r>
              <a:rPr lang="en-US" dirty="0"/>
              <a:t>a wide range of service </a:t>
            </a:r>
            <a:r>
              <a:rPr lang="en-US" dirty="0" smtClean="0"/>
              <a:t>activities, TOK supports, clubs, </a:t>
            </a:r>
            <a:r>
              <a:rPr lang="en-US" dirty="0"/>
              <a:t>workshops, conferences </a:t>
            </a:r>
            <a:endParaRPr lang="tr-TR" dirty="0"/>
          </a:p>
          <a:p>
            <a:endParaRPr lang="tr-T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i="1" dirty="0" smtClean="0">
                <a:effectLst/>
              </a:rPr>
              <a:t/>
            </a:r>
            <a:br>
              <a:rPr lang="tr-TR" i="1" dirty="0" smtClean="0">
                <a:effectLst/>
              </a:rPr>
            </a:br>
            <a:r>
              <a:rPr lang="en-US" sz="2700" i="1" dirty="0" smtClean="0">
                <a:solidFill>
                  <a:srgbClr val="0070C0"/>
                </a:solidFill>
                <a:effectLst/>
              </a:rPr>
              <a:t>What </a:t>
            </a:r>
            <a:r>
              <a:rPr lang="en-US" sz="2700" i="1" dirty="0">
                <a:solidFill>
                  <a:srgbClr val="0070C0"/>
                </a:solidFill>
                <a:effectLst/>
              </a:rPr>
              <a:t>are the assets of each school for supporting IM? </a:t>
            </a:r>
            <a:r>
              <a:rPr lang="tr-TR" dirty="0">
                <a:effectLst/>
              </a:rPr>
              <a:t/>
            </a:r>
            <a:br>
              <a:rPr lang="tr-TR" dirty="0">
                <a:effectLst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542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424936" cy="4900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What do the two schools have in common for IM challenges</a:t>
            </a:r>
            <a:r>
              <a:rPr lang="en-US" b="1" dirty="0" smtClean="0"/>
              <a:t>?</a:t>
            </a:r>
          </a:p>
          <a:p>
            <a:pPr marL="109728" indent="0">
              <a:buNone/>
            </a:pPr>
            <a:r>
              <a:rPr lang="en-US" b="1" dirty="0" smtClean="0"/>
              <a:t>- </a:t>
            </a:r>
            <a:r>
              <a:rPr lang="en-US" dirty="0" smtClean="0"/>
              <a:t>Conceptualizing IM</a:t>
            </a:r>
          </a:p>
          <a:p>
            <a:pPr>
              <a:buFontTx/>
              <a:buChar char="-"/>
            </a:pPr>
            <a:r>
              <a:rPr lang="en-US" dirty="0" smtClean="0"/>
              <a:t>Varied perspectives </a:t>
            </a:r>
            <a:r>
              <a:rPr lang="tr-TR" dirty="0" smtClean="0"/>
              <a:t>on assessment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/>
              <a:t>I</a:t>
            </a:r>
            <a:r>
              <a:rPr lang="en-US" dirty="0" smtClean="0"/>
              <a:t>ntercultural understanding: not </a:t>
            </a:r>
            <a:r>
              <a:rPr lang="en-US" dirty="0"/>
              <a:t>well addressed </a:t>
            </a:r>
            <a:endParaRPr lang="en-US" dirty="0" smtClean="0"/>
          </a:p>
          <a:p>
            <a:pPr marL="109728" indent="0">
              <a:buNone/>
            </a:pPr>
            <a:endParaRPr lang="tr-TR" dirty="0"/>
          </a:p>
          <a:p>
            <a:r>
              <a:rPr lang="en-US" b="1" dirty="0"/>
              <a:t>How are the two schools different in terms of their IM challenges? 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dirty="0" smtClean="0"/>
              <a:t>IM </a:t>
            </a:r>
            <a:r>
              <a:rPr lang="en-US" dirty="0"/>
              <a:t>as </a:t>
            </a:r>
            <a:r>
              <a:rPr lang="en-US" dirty="0" smtClean="0"/>
              <a:t>developmental (NS) vs IM as a </a:t>
            </a:r>
            <a:r>
              <a:rPr lang="en-US" dirty="0"/>
              <a:t>fixed </a:t>
            </a:r>
            <a:r>
              <a:rPr lang="en-US" dirty="0" smtClean="0"/>
              <a:t>trait (IS)</a:t>
            </a:r>
          </a:p>
          <a:p>
            <a:pPr>
              <a:buFontTx/>
              <a:buChar char="-"/>
            </a:pPr>
            <a:r>
              <a:rPr lang="en-GB" dirty="0" smtClean="0"/>
              <a:t>IS: </a:t>
            </a:r>
            <a:r>
              <a:rPr lang="en-US" dirty="0" smtClean="0"/>
              <a:t>lack </a:t>
            </a:r>
            <a:r>
              <a:rPr lang="en-US" dirty="0"/>
              <a:t>of explicit teaching/learning </a:t>
            </a:r>
            <a:r>
              <a:rPr lang="en-US" dirty="0" smtClean="0"/>
              <a:t>strategies</a:t>
            </a:r>
            <a:r>
              <a:rPr lang="en-GB" dirty="0" smtClean="0"/>
              <a:t>, taking IM for </a:t>
            </a:r>
            <a:r>
              <a:rPr lang="tr-TR" dirty="0" smtClean="0"/>
              <a:t>granted</a:t>
            </a:r>
          </a:p>
          <a:p>
            <a:pPr>
              <a:buFontTx/>
              <a:buChar char="-"/>
            </a:pPr>
            <a:r>
              <a:rPr lang="en-GB" dirty="0" smtClean="0"/>
              <a:t>NS: </a:t>
            </a:r>
            <a:r>
              <a:rPr lang="tr-TR" dirty="0"/>
              <a:t>S</a:t>
            </a:r>
            <a:r>
              <a:rPr lang="en-GB" dirty="0" err="1" smtClean="0"/>
              <a:t>ocio</a:t>
            </a:r>
            <a:r>
              <a:rPr lang="en-GB" dirty="0" smtClean="0"/>
              <a:t>-political environment, bureaucracy, </a:t>
            </a:r>
            <a:r>
              <a:rPr lang="en-GB" dirty="0" err="1" smtClean="0"/>
              <a:t>MoNE</a:t>
            </a:r>
            <a:r>
              <a:rPr lang="en-GB" dirty="0" smtClean="0"/>
              <a:t>, </a:t>
            </a:r>
            <a:r>
              <a:rPr lang="en-GB" dirty="0"/>
              <a:t>budget and </a:t>
            </a:r>
            <a:r>
              <a:rPr lang="en-GB" dirty="0" smtClean="0"/>
              <a:t>time, university</a:t>
            </a:r>
            <a:r>
              <a:rPr lang="tr-TR" dirty="0"/>
              <a:t> </a:t>
            </a:r>
            <a:r>
              <a:rPr lang="en-GB" dirty="0" smtClean="0"/>
              <a:t>examinations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en-US" sz="3200" i="1" dirty="0" smtClean="0">
                <a:solidFill>
                  <a:srgbClr val="0070C0"/>
                </a:solidFill>
                <a:effectLst/>
              </a:rPr>
              <a:t>What are the unique challenges for IM? </a:t>
            </a:r>
            <a:r>
              <a:rPr lang="tr-TR" sz="3600" dirty="0" smtClean="0">
                <a:effectLst/>
              </a:rPr>
              <a:t/>
            </a:r>
            <a:br>
              <a:rPr lang="tr-TR" sz="3600" dirty="0" smtClean="0">
                <a:effectLst/>
              </a:rPr>
            </a:br>
            <a:r>
              <a:rPr lang="tr-TR" sz="3600" dirty="0" smtClean="0">
                <a:effectLst/>
              </a:rPr>
              <a:t/>
            </a:r>
            <a:br>
              <a:rPr lang="tr-TR" sz="3600" dirty="0" smtClean="0">
                <a:effectLst/>
              </a:rPr>
            </a:b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9934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features </a:t>
            </a:r>
            <a:r>
              <a:rPr lang="en-US" dirty="0" smtClean="0"/>
              <a:t>tell </a:t>
            </a:r>
            <a:r>
              <a:rPr lang="en-US" dirty="0"/>
              <a:t>the story of the “struggling/striving” contrasts</a:t>
            </a:r>
            <a:r>
              <a:rPr lang="en-US" dirty="0" smtClean="0"/>
              <a:t>?</a:t>
            </a:r>
            <a:endParaRPr lang="tr-TR" dirty="0" smtClean="0"/>
          </a:p>
          <a:p>
            <a:r>
              <a:rPr lang="en-US" dirty="0"/>
              <a:t>What counter evidence shows how sometimes the struggling school was also striving, and vice versa?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Striving and Struggling for IM</a:t>
            </a:r>
            <a:endParaRPr lang="tr-TR" dirty="0">
              <a:solidFill>
                <a:srgbClr val="0070C0"/>
              </a:solidFill>
            </a:endParaRPr>
          </a:p>
        </p:txBody>
      </p:sp>
      <p:pic>
        <p:nvPicPr>
          <p:cNvPr id="1026" name="Picture 2" descr="striving ile ilgili görsel sonucu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06185"/>
            <a:ext cx="449999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truggling ile ilgili görsel sonucu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709" y="3606185"/>
            <a:ext cx="4499992" cy="291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635896" y="651926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Photo 5</a:t>
            </a:r>
            <a:endParaRPr lang="tr-TR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8100392" y="654270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Photo 6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418349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intended to be generalizable to the entire international education </a:t>
            </a:r>
            <a:r>
              <a:rPr lang="en-US" dirty="0" smtClean="0"/>
              <a:t>contexts </a:t>
            </a:r>
          </a:p>
          <a:p>
            <a:r>
              <a:rPr lang="en-US" dirty="0"/>
              <a:t>Utilizing the research findings for reflection </a:t>
            </a:r>
            <a:r>
              <a:rPr lang="en-US" dirty="0" smtClean="0"/>
              <a:t>on </a:t>
            </a:r>
            <a:r>
              <a:rPr lang="en-US" dirty="0"/>
              <a:t>the perception of supports, practices and challenges of IM </a:t>
            </a: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/>
              <a:t>the IM framework </a:t>
            </a:r>
            <a:r>
              <a:rPr lang="tr-TR" dirty="0" smtClean="0"/>
              <a:t>for </a:t>
            </a:r>
            <a:r>
              <a:rPr lang="en-US" dirty="0" smtClean="0"/>
              <a:t>self-evaluation on the pillars of IM and developing an action plan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Conclusion </a:t>
            </a:r>
            <a:endParaRPr lang="tr-T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480</TotalTime>
  <Words>894</Words>
  <Application>Microsoft Office PowerPoint</Application>
  <PresentationFormat>On-screen Show (4:3)</PresentationFormat>
  <Paragraphs>91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Striving and struggling toward international-mindedness </vt:lpstr>
      <vt:lpstr>I’m IM.</vt:lpstr>
      <vt:lpstr>Introduction</vt:lpstr>
      <vt:lpstr>Research Design</vt:lpstr>
      <vt:lpstr>General Findings on IM Pillars (ML, IU, GE)</vt:lpstr>
      <vt:lpstr> What are the assets of each school for supporting IM?  </vt:lpstr>
      <vt:lpstr>  What are the unique challenges for IM?   </vt:lpstr>
      <vt:lpstr>Striving and Struggling for IM</vt:lpstr>
      <vt:lpstr>Conclusion </vt:lpstr>
      <vt:lpstr>The End…</vt:lpstr>
      <vt:lpstr>References 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Striving and struggling toward international-mindedness </dc:title>
  <dc:creator>FJAH532</dc:creator>
  <cp:lastModifiedBy>FJAH532</cp:lastModifiedBy>
  <cp:revision>47</cp:revision>
  <dcterms:created xsi:type="dcterms:W3CDTF">2017-09-28T04:57:21Z</dcterms:created>
  <dcterms:modified xsi:type="dcterms:W3CDTF">2017-10-05T19:52:50Z</dcterms:modified>
</cp:coreProperties>
</file>