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01" r:id="rId1"/>
  </p:sldMasterIdLst>
  <p:notesMasterIdLst>
    <p:notesMasterId r:id="rId22"/>
  </p:notesMasterIdLst>
  <p:handoutMasterIdLst>
    <p:handoutMasterId r:id="rId23"/>
  </p:handoutMasterIdLst>
  <p:sldIdLst>
    <p:sldId id="256" r:id="rId2"/>
    <p:sldId id="275" r:id="rId3"/>
    <p:sldId id="271" r:id="rId4"/>
    <p:sldId id="270" r:id="rId5"/>
    <p:sldId id="281" r:id="rId6"/>
    <p:sldId id="257" r:id="rId7"/>
    <p:sldId id="258" r:id="rId8"/>
    <p:sldId id="259" r:id="rId9"/>
    <p:sldId id="268" r:id="rId10"/>
    <p:sldId id="267" r:id="rId11"/>
    <p:sldId id="282" r:id="rId12"/>
    <p:sldId id="285" r:id="rId13"/>
    <p:sldId id="284" r:id="rId14"/>
    <p:sldId id="280" r:id="rId15"/>
    <p:sldId id="286" r:id="rId16"/>
    <p:sldId id="279" r:id="rId17"/>
    <p:sldId id="288" r:id="rId18"/>
    <p:sldId id="287" r:id="rId19"/>
    <p:sldId id="276" r:id="rId20"/>
    <p:sldId id="274" r:id="rId21"/>
  </p:sldIdLst>
  <p:sldSz cx="9144000" cy="5143500" type="screen16x9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33"/>
    <a:srgbClr val="FFFFFF"/>
    <a:srgbClr val="800000"/>
    <a:srgbClr val="FFFF66"/>
    <a:srgbClr val="C2C4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8" autoAdjust="0"/>
    <p:restoredTop sz="50000" autoAdjust="0"/>
  </p:normalViewPr>
  <p:slideViewPr>
    <p:cSldViewPr snapToGrid="0" snapToObjects="1">
      <p:cViewPr varScale="1">
        <p:scale>
          <a:sx n="59" d="100"/>
          <a:sy n="59" d="100"/>
        </p:scale>
        <p:origin x="744" y="6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63" d="100"/>
          <a:sy n="163" d="100"/>
        </p:scale>
        <p:origin x="-1808" y="-9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4085D2-D8C6-4AC1-BC21-466F86020FF9}" type="datetimeFigureOut">
              <a:rPr lang="en-GB" smtClean="0"/>
              <a:t>16/11/2017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452FF1-9D26-46F0-B990-D85DE4F8FE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51238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9F89EC-C880-B54A-A21A-B43DF73F455A}" type="datetimeFigureOut">
              <a:rPr lang="en-US" smtClean="0"/>
              <a:t>11/16/2017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AB0E47-F2DB-584A-B7DA-87224F5BA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199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3159" y="514350"/>
            <a:ext cx="6000750" cy="2228851"/>
          </a:xfrm>
        </p:spPr>
        <p:txBody>
          <a:bodyPr anchor="b">
            <a:normAutofit/>
          </a:bodyPr>
          <a:lstStyle>
            <a:lvl1pPr algn="l">
              <a:defRPr sz="36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3159" y="2882900"/>
            <a:ext cx="4800600" cy="1460500"/>
          </a:xfrm>
        </p:spPr>
        <p:txBody>
          <a:bodyPr anchor="t">
            <a:normAutofit/>
          </a:bodyPr>
          <a:lstStyle>
            <a:lvl1pPr marL="0" indent="0" algn="l">
              <a:buNone/>
              <a:defRPr sz="1575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6171009" y="6350"/>
            <a:ext cx="2857500" cy="28575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581128" y="68659"/>
            <a:ext cx="4560491" cy="456049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426869" y="171450"/>
            <a:ext cx="3714750" cy="37147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501878" y="24209"/>
            <a:ext cx="3639742" cy="363974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884070" y="457201"/>
            <a:ext cx="3257549" cy="325754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1148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14350" y="400050"/>
            <a:ext cx="8114109" cy="234315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2882900"/>
            <a:ext cx="6228158" cy="3429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20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208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514350"/>
            <a:ext cx="7543800" cy="2057400"/>
          </a:xfrm>
        </p:spPr>
        <p:txBody>
          <a:bodyPr anchor="ctr">
            <a:normAutofit/>
          </a:bodyPr>
          <a:lstStyle>
            <a:lvl1pPr algn="l">
              <a:defRPr sz="24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3086100"/>
            <a:ext cx="6401991" cy="1409700"/>
          </a:xfrm>
        </p:spPr>
        <p:txBody>
          <a:bodyPr anchor="ctr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4630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9" y="514350"/>
            <a:ext cx="6858001" cy="2057400"/>
          </a:xfrm>
        </p:spPr>
        <p:txBody>
          <a:bodyPr anchor="ctr">
            <a:normAutofit/>
          </a:bodyPr>
          <a:lstStyle>
            <a:lvl1pPr algn="l">
              <a:defRPr sz="24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84659" y="2571750"/>
            <a:ext cx="6400800" cy="28575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3225801"/>
            <a:ext cx="6400800" cy="1263649"/>
          </a:xfrm>
        </p:spPr>
        <p:txBody>
          <a:bodyPr anchor="ctr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98859" y="60916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14059" y="2076451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649150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2571750"/>
            <a:ext cx="6400800" cy="1273050"/>
          </a:xfrm>
        </p:spPr>
        <p:txBody>
          <a:bodyPr anchor="b">
            <a:normAutofit/>
          </a:bodyPr>
          <a:lstStyle>
            <a:lvl1pPr algn="l">
              <a:defRPr sz="24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8" y="3849736"/>
            <a:ext cx="6401993" cy="64530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648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514350"/>
            <a:ext cx="6858000" cy="2057400"/>
          </a:xfrm>
        </p:spPr>
        <p:txBody>
          <a:bodyPr anchor="ctr">
            <a:normAutofit/>
          </a:bodyPr>
          <a:lstStyle>
            <a:lvl1pPr algn="l">
              <a:defRPr sz="24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59" y="2946400"/>
            <a:ext cx="6400801" cy="7874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8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3733800"/>
            <a:ext cx="6400801" cy="76200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98859" y="60916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14059" y="2076451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140478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514350"/>
            <a:ext cx="7543800" cy="20574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59" y="2946401"/>
            <a:ext cx="6400800" cy="62865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8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3575049"/>
            <a:ext cx="6400801" cy="92075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4626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9928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909" y="514350"/>
            <a:ext cx="1543050" cy="3429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514350"/>
            <a:ext cx="5867400" cy="398145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3389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4"/>
            <a:ext cx="9144000" cy="5139506"/>
          </a:xfrm>
          <a:prstGeom prst="rect">
            <a:avLst/>
          </a:prstGeom>
        </p:spPr>
      </p:pic>
      <p:pic>
        <p:nvPicPr>
          <p:cNvPr id="12" name="Picture 11" descr="Title bgrd.psd"/>
          <p:cNvPicPr>
            <a:picLocks noChangeAspect="1"/>
          </p:cNvPicPr>
          <p:nvPr userDrawn="1"/>
        </p:nvPicPr>
        <p:blipFill>
          <a:blip r:embed="rId3">
            <a:alphaModFix amt="8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6362"/>
            <a:ext cx="6480048" cy="1167384"/>
          </a:xfrm>
          <a:prstGeom prst="rect">
            <a:avLst/>
          </a:prstGeom>
        </p:spPr>
      </p:pic>
      <p:sp>
        <p:nvSpPr>
          <p:cNvPr id="8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39297" y="1146362"/>
            <a:ext cx="6038637" cy="61525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139700" y="1761613"/>
            <a:ext cx="6038234" cy="5513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345" y="306376"/>
            <a:ext cx="2209800" cy="9271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558"/>
            <a:ext cx="6480048" cy="59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2767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39506"/>
          </a:xfrm>
          <a:prstGeom prst="rect">
            <a:avLst/>
          </a:prstGeom>
        </p:spPr>
      </p:pic>
      <p:pic>
        <p:nvPicPr>
          <p:cNvPr id="11" name="Picture 10" descr="Small bgrd grey.psd"/>
          <p:cNvPicPr>
            <a:picLocks noChangeAspect="1"/>
          </p:cNvPicPr>
          <p:nvPr userDrawn="1"/>
        </p:nvPicPr>
        <p:blipFill>
          <a:blip r:embed="rId3">
            <a:alphaModFix amt="8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6092"/>
            <a:ext cx="6480048" cy="2161032"/>
          </a:xfrm>
          <a:prstGeom prst="rect">
            <a:avLst/>
          </a:prstGeom>
        </p:spPr>
      </p:pic>
      <p:sp>
        <p:nvSpPr>
          <p:cNvPr id="8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39297" y="1156092"/>
            <a:ext cx="6038637" cy="123642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39700" y="2392516"/>
            <a:ext cx="6038234" cy="92460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text style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345" y="306376"/>
            <a:ext cx="2209800" cy="9271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558"/>
            <a:ext cx="6480048" cy="59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871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0111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27971" y="2116863"/>
            <a:ext cx="7177088" cy="2514902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80000"/>
              </a:lnSpc>
              <a:buFontTx/>
              <a:buNone/>
              <a:defRPr sz="2400">
                <a:latin typeface="Arial"/>
                <a:cs typeface="Arial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427971" y="1220104"/>
            <a:ext cx="6038637" cy="61525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345" y="306376"/>
            <a:ext cx="2209800" cy="927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558"/>
            <a:ext cx="6480048" cy="59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04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1504950"/>
            <a:ext cx="6400801" cy="1711200"/>
          </a:xfrm>
        </p:spPr>
        <p:txBody>
          <a:bodyPr anchor="b">
            <a:normAutofit/>
          </a:bodyPr>
          <a:lstStyle>
            <a:lvl1pPr algn="l">
              <a:defRPr sz="27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3371850"/>
            <a:ext cx="6400800" cy="112395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2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3159" y="514351"/>
            <a:ext cx="3703241" cy="271145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6100" y="514351"/>
            <a:ext cx="3700859" cy="271145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145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061" y="514350"/>
            <a:ext cx="3487340" cy="432197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159" y="952897"/>
            <a:ext cx="3703241" cy="227290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9299" y="514350"/>
            <a:ext cx="3498851" cy="432197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4909" y="946546"/>
            <a:ext cx="3696891" cy="227290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989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448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11/16/2017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800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3759" y="514350"/>
            <a:ext cx="2743200" cy="1028700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159" y="514350"/>
            <a:ext cx="4457701" cy="398145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3759" y="1657350"/>
            <a:ext cx="2743200" cy="156845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944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2109" y="1085850"/>
            <a:ext cx="4514850" cy="857250"/>
          </a:xfrm>
        </p:spPr>
        <p:txBody>
          <a:bodyPr anchor="b">
            <a:normAutofit/>
          </a:bodyPr>
          <a:lstStyle>
            <a:lvl1pPr algn="l">
              <a:defRPr sz="21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1759" y="685800"/>
            <a:ext cx="2460731" cy="3429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42109" y="2082800"/>
            <a:ext cx="4516041" cy="1536700"/>
          </a:xfrm>
        </p:spPr>
        <p:txBody>
          <a:bodyPr anchor="t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523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905227" y="2222500"/>
            <a:ext cx="2236394" cy="2406650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3159" y="3365499"/>
            <a:ext cx="6400800" cy="11303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514351"/>
            <a:ext cx="6400800" cy="2711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8309" y="4629150"/>
            <a:ext cx="120015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75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11/16/2017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3159" y="4629150"/>
            <a:ext cx="565785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75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2400" y="4183857"/>
            <a:ext cx="856684" cy="50244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4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634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02" r:id="rId1"/>
    <p:sldLayoutId id="2147484003" r:id="rId2"/>
    <p:sldLayoutId id="2147484004" r:id="rId3"/>
    <p:sldLayoutId id="2147484005" r:id="rId4"/>
    <p:sldLayoutId id="2147484006" r:id="rId5"/>
    <p:sldLayoutId id="2147484007" r:id="rId6"/>
    <p:sldLayoutId id="2147484008" r:id="rId7"/>
    <p:sldLayoutId id="2147484009" r:id="rId8"/>
    <p:sldLayoutId id="2147484010" r:id="rId9"/>
    <p:sldLayoutId id="2147484011" r:id="rId10"/>
    <p:sldLayoutId id="2147484012" r:id="rId11"/>
    <p:sldLayoutId id="2147484013" r:id="rId12"/>
    <p:sldLayoutId id="2147484014" r:id="rId13"/>
    <p:sldLayoutId id="2147484015" r:id="rId14"/>
    <p:sldLayoutId id="2147484016" r:id="rId15"/>
    <p:sldLayoutId id="2147484017" r:id="rId16"/>
    <p:sldLayoutId id="2147484018" r:id="rId17"/>
    <p:sldLayoutId id="2147484019" r:id="rId18"/>
    <p:sldLayoutId id="2147484020" r:id="rId19"/>
    <p:sldLayoutId id="2147484021" r:id="rId20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3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9001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2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1572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15001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20.xml"/><Relationship Id="rId1" Type="http://schemas.openxmlformats.org/officeDocument/2006/relationships/themeOverride" Target="../theme/themeOverr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20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20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20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Layout" Target="../slideLayouts/slideLayout20.xml"/><Relationship Id="rId1" Type="http://schemas.openxmlformats.org/officeDocument/2006/relationships/themeOverride" Target="../theme/themeOverrid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slideLayout" Target="../slideLayouts/slideLayout20.xml"/><Relationship Id="rId1" Type="http://schemas.openxmlformats.org/officeDocument/2006/relationships/themeOverride" Target="../theme/themeOverride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quyenscasblog.wordpress.com/2015/05/23/cas-project-his-playground-project-dien-bien-phu/amp/" TargetMode="Externa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themeOverride" Target="../theme/themeOverr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0.xml"/><Relationship Id="rId4" Type="http://schemas.openxmlformats.org/officeDocument/2006/relationships/hyperlink" Target="http://ibo.org/contentassets/d1c0accb5b804676ae9e782b78c8bc1c/cas-summary-2017-en.pdf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Internationalizing students: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39700" y="1859267"/>
            <a:ext cx="6038234" cy="551375"/>
          </a:xfrm>
        </p:spPr>
        <p:txBody>
          <a:bodyPr/>
          <a:lstStyle/>
          <a:p>
            <a:r>
              <a:rPr lang="en-US" sz="1800" dirty="0">
                <a:solidFill>
                  <a:schemeClr val="tx1">
                    <a:lumMod val="95000"/>
                  </a:schemeClr>
                </a:solidFill>
              </a:rPr>
              <a:t>International perspectives from localized experiences</a:t>
            </a:r>
          </a:p>
        </p:txBody>
      </p:sp>
    </p:spTree>
    <p:extLst>
      <p:ext uri="{BB962C8B-B14F-4D97-AF65-F5344CB8AC3E}">
        <p14:creationId xmlns:p14="http://schemas.microsoft.com/office/powerpoint/2010/main" val="6084137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Through creativity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sz="2400" dirty="0"/>
              <a:t>Developing an international perspective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333" y="2488489"/>
            <a:ext cx="2581275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125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…through Creativity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502" y="2336089"/>
            <a:ext cx="4010025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8878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Through activity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sz="2800" dirty="0"/>
              <a:t>Developing an international perspective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548" y="3452485"/>
            <a:ext cx="2347245" cy="13701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087" y="2696325"/>
            <a:ext cx="2272398" cy="15123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548" y="1692985"/>
            <a:ext cx="2091519" cy="156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3079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342900" lvl="1" indent="0">
              <a:buNone/>
            </a:pPr>
            <a:r>
              <a:rPr lang="en-GB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 Activity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71" y="2116864"/>
            <a:ext cx="2317687" cy="13906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710" y="3217959"/>
            <a:ext cx="2094349" cy="14138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62" y="2636189"/>
            <a:ext cx="2624443" cy="147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7158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through service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Developing an international perspective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584" y="2750426"/>
            <a:ext cx="30384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1163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Through Service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611" y="2108927"/>
            <a:ext cx="2623356" cy="17489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594" y="3083897"/>
            <a:ext cx="2747465" cy="154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1690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2800" dirty="0"/>
              <a:t>through CAS projects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Developing an international perspective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0931" y="2116863"/>
            <a:ext cx="3454128" cy="229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7022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Just a memorable experience?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Can internationalising begin at home?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9"/>
          <a:stretch/>
        </p:blipFill>
        <p:spPr>
          <a:xfrm>
            <a:off x="5763676" y="2116863"/>
            <a:ext cx="1841383" cy="237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8078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06" y="103026"/>
            <a:ext cx="9012321" cy="5163942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66095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27970" y="1220104"/>
            <a:ext cx="7602125" cy="615251"/>
          </a:xfrm>
        </p:spPr>
        <p:txBody>
          <a:bodyPr/>
          <a:lstStyle/>
          <a:p>
            <a:pPr algn="ctr"/>
            <a:r>
              <a:rPr lang="en-GB" sz="2800" dirty="0"/>
              <a:t>Internationalising intentionally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876" y="1835355"/>
            <a:ext cx="3796078" cy="2514902"/>
          </a:xfrm>
          <a:prstGeom prst="rect">
            <a:avLst/>
          </a:prstGeom>
        </p:spPr>
      </p:pic>
      <p:sp>
        <p:nvSpPr>
          <p:cNvPr id="5" name="Text Placeholder 4"/>
          <p:cNvSpPr txBox="1">
            <a:spLocks/>
          </p:cNvSpPr>
          <p:nvPr/>
        </p:nvSpPr>
        <p:spPr>
          <a:xfrm>
            <a:off x="580371" y="2269263"/>
            <a:ext cx="7177088" cy="2514902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20000"/>
              </a:spcBef>
              <a:buFontTx/>
              <a:buNone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							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sz="1800" dirty="0"/>
              <a:t>												</a:t>
            </a:r>
            <a:r>
              <a:rPr lang="en-GB" sz="900" dirty="0" err="1"/>
              <a:t>Dr.</a:t>
            </a:r>
            <a:r>
              <a:rPr lang="en-GB" sz="900" dirty="0"/>
              <a:t> Shona McIntosh</a:t>
            </a:r>
            <a:br>
              <a:rPr lang="en-GB" sz="900" dirty="0"/>
            </a:br>
            <a:r>
              <a:rPr lang="en-GB" sz="900" dirty="0"/>
              <a:t>												Department of Education</a:t>
            </a:r>
          </a:p>
          <a:p>
            <a:r>
              <a:rPr lang="en-GB" sz="900" dirty="0"/>
              <a:t>												University of Bath</a:t>
            </a:r>
          </a:p>
          <a:p>
            <a:r>
              <a:rPr lang="en-GB" sz="900" dirty="0"/>
              <a:t>				</a:t>
            </a:r>
            <a:endParaRPr lang="en-GB" sz="1050" dirty="0"/>
          </a:p>
          <a:p>
            <a:r>
              <a:rPr lang="en-GB" sz="1050" dirty="0"/>
              <a:t>												</a:t>
            </a:r>
            <a:r>
              <a:rPr lang="en-GB" sz="800" dirty="0"/>
              <a:t>s.p.mcintosh@bath.ac.uk</a:t>
            </a:r>
          </a:p>
        </p:txBody>
      </p:sp>
    </p:spTree>
    <p:extLst>
      <p:ext uri="{BB962C8B-B14F-4D97-AF65-F5344CB8AC3E}">
        <p14:creationId xmlns:p14="http://schemas.microsoft.com/office/powerpoint/2010/main" val="2581408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  <a:alpha val="41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GB" sz="1800" dirty="0">
                <a:solidFill>
                  <a:schemeClr val="tx1">
                    <a:lumMod val="95000"/>
                  </a:schemeClr>
                </a:solidFill>
              </a:rPr>
              <a:t>The Impact of Creativity, Activity, Service (CAS) on students and communities (2017)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742005" y="2055657"/>
            <a:ext cx="2771336" cy="1376860"/>
          </a:xfrm>
        </p:spPr>
        <p:txBody>
          <a:bodyPr>
            <a:normAutofit fontScale="47500" lnSpcReduction="20000"/>
          </a:bodyPr>
          <a:lstStyle/>
          <a:p>
            <a:r>
              <a:rPr lang="en-GB" sz="1600" dirty="0"/>
              <a:t>	</a:t>
            </a:r>
            <a:r>
              <a:rPr lang="en-GB" sz="2500" dirty="0">
                <a:solidFill>
                  <a:schemeClr val="tx1">
                    <a:lumMod val="95000"/>
                  </a:schemeClr>
                </a:solidFill>
              </a:rPr>
              <a:t>Professor Mary Hayden, </a:t>
            </a:r>
          </a:p>
          <a:p>
            <a:r>
              <a:rPr lang="en-GB" sz="2500" dirty="0">
                <a:solidFill>
                  <a:schemeClr val="tx1">
                    <a:lumMod val="95000"/>
                  </a:schemeClr>
                </a:solidFill>
              </a:rPr>
              <a:t>	Anthony Hemmens, </a:t>
            </a:r>
          </a:p>
          <a:p>
            <a:r>
              <a:rPr lang="en-GB" sz="2500" dirty="0">
                <a:solidFill>
                  <a:schemeClr val="tx1">
                    <a:lumMod val="95000"/>
                  </a:schemeClr>
                </a:solidFill>
              </a:rPr>
              <a:t>	Dr. Shona McIntosh, </a:t>
            </a:r>
          </a:p>
          <a:p>
            <a:r>
              <a:rPr lang="en-GB" sz="2500" dirty="0">
                <a:solidFill>
                  <a:schemeClr val="tx1">
                    <a:lumMod val="95000"/>
                  </a:schemeClr>
                </a:solidFill>
              </a:rPr>
              <a:t>	Dr. Andrés Sandoval-Hernández, </a:t>
            </a:r>
          </a:p>
          <a:p>
            <a:r>
              <a:rPr lang="en-GB" sz="2500" dirty="0">
                <a:solidFill>
                  <a:schemeClr val="tx1">
                    <a:lumMod val="95000"/>
                  </a:schemeClr>
                </a:solidFill>
              </a:rPr>
              <a:t>	Professor Jeff Thompson</a:t>
            </a:r>
          </a:p>
        </p:txBody>
      </p:sp>
    </p:spTree>
    <p:extLst>
      <p:ext uri="{BB962C8B-B14F-4D97-AF65-F5344CB8AC3E}">
        <p14:creationId xmlns:p14="http://schemas.microsoft.com/office/powerpoint/2010/main" val="398056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sz="1800" dirty="0"/>
              <a:t>Barratt Hacking E, Blackmore C, Bullock K, et al. (2016) The international mindedness journey: School practices for developing and assessing international mindedness across the IB continuum. International Baccalaureate Organization.</a:t>
            </a:r>
          </a:p>
          <a:p>
            <a:r>
              <a:rPr lang="en-GB" sz="1800" dirty="0"/>
              <a:t>Hayden M, Hemmens A, McIntosh S, et al. (2017) The Impact of Creativity, Activity, Service (CAS) on Students and Communities. http://ibo.org/contentassets/d1c0accb5b804676ae9e782b78c8bc1c/cas-finalreport-2017-en.pdf: University of Bath, Department of Education.</a:t>
            </a:r>
          </a:p>
          <a:p>
            <a:r>
              <a:rPr lang="en-GB" sz="1800" u="sng" dirty="0">
                <a:hlinkClick r:id="rId2"/>
              </a:rPr>
              <a:t>https://quyenscasblog.wordpress.com/2015/05/23/cas-project-his-playground-project-dien-bien-phu/amp/</a:t>
            </a:r>
            <a:endParaRPr lang="en-GB" sz="1800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Thankyou </a:t>
            </a:r>
            <a:r>
              <a:rPr lang="en-GB"/>
              <a:t>for listening!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879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27971" y="1891780"/>
            <a:ext cx="7331610" cy="2514902"/>
          </a:xfrm>
        </p:spPr>
        <p:txBody>
          <a:bodyPr>
            <a:normAutofit fontScale="92500"/>
          </a:bodyPr>
          <a:lstStyle/>
          <a:p>
            <a:endParaRPr lang="en-GB" dirty="0"/>
          </a:p>
          <a:p>
            <a:r>
              <a:rPr lang="en-GB" dirty="0"/>
              <a:t>International Baccalaureate Diploma Programme (IBDP)</a:t>
            </a:r>
            <a:br>
              <a:rPr lang="en-GB" dirty="0"/>
            </a:br>
            <a:endParaRPr lang="en-GB" dirty="0"/>
          </a:p>
          <a:p>
            <a:r>
              <a:rPr lang="en-GB" dirty="0"/>
              <a:t>CAS: experience-based learning</a:t>
            </a:r>
          </a:p>
          <a:p>
            <a:endParaRPr lang="en-GB" dirty="0"/>
          </a:p>
          <a:p>
            <a:r>
              <a:rPr lang="en-GB" dirty="0"/>
              <a:t>Potential to personally experience international issues?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sz="2800" dirty="0"/>
              <a:t>Creativity, Activity, Service (CAS)</a:t>
            </a:r>
          </a:p>
        </p:txBody>
      </p:sp>
    </p:spTree>
    <p:extLst>
      <p:ext uri="{BB962C8B-B14F-4D97-AF65-F5344CB8AC3E}">
        <p14:creationId xmlns:p14="http://schemas.microsoft.com/office/powerpoint/2010/main" val="737727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571" y="423023"/>
            <a:ext cx="4447734" cy="444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691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GB" dirty="0"/>
              <a:t>“a range of </a:t>
            </a:r>
            <a:r>
              <a:rPr lang="en-GB" b="1" dirty="0"/>
              <a:t>enjoyable</a:t>
            </a:r>
            <a:r>
              <a:rPr lang="en-GB" dirty="0"/>
              <a:t> and </a:t>
            </a:r>
            <a:r>
              <a:rPr lang="en-GB" b="1" dirty="0"/>
              <a:t>significant</a:t>
            </a:r>
            <a:r>
              <a:rPr lang="en-GB" dirty="0"/>
              <a:t> experiences, as well as a CAS project...”</a:t>
            </a:r>
          </a:p>
          <a:p>
            <a:pPr algn="just"/>
            <a:r>
              <a:rPr lang="en-GB" dirty="0"/>
              <a:t>     </a:t>
            </a:r>
            <a:r>
              <a:rPr lang="en-GB" sz="1800" i="1" dirty="0"/>
              <a:t>[p3, current, 2015, CAS Guide published by the IB]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27972" y="1220104"/>
            <a:ext cx="6218488" cy="615251"/>
          </a:xfrm>
        </p:spPr>
        <p:txBody>
          <a:bodyPr>
            <a:normAutofit/>
          </a:bodyPr>
          <a:lstStyle/>
          <a:p>
            <a:r>
              <a:rPr lang="en-GB" sz="2800" dirty="0"/>
              <a:t>CAS and internationalisation?</a:t>
            </a:r>
          </a:p>
        </p:txBody>
      </p:sp>
    </p:spTree>
    <p:extLst>
      <p:ext uri="{BB962C8B-B14F-4D97-AF65-F5344CB8AC3E}">
        <p14:creationId xmlns:p14="http://schemas.microsoft.com/office/powerpoint/2010/main" val="18149599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46317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461" y="4596148"/>
            <a:ext cx="1797138" cy="54735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78096" y="3860324"/>
            <a:ext cx="723473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hlinkClick r:id="rId4"/>
              </a:rPr>
              <a:t>http://ibo.org/contentassets/d1c0accb5b804676ae9e782b78c8bc1c/cas-summary-2017-en.pdf</a:t>
            </a:r>
            <a:r>
              <a:rPr lang="en-GB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10801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04883" y="1277934"/>
            <a:ext cx="1981943" cy="3353831"/>
          </a:xfrm>
        </p:spPr>
        <p:txBody>
          <a:bodyPr>
            <a:normAutofit/>
          </a:bodyPr>
          <a:lstStyle/>
          <a:p>
            <a:r>
              <a:rPr lang="en-GB" sz="2800" dirty="0"/>
              <a:t>CAS</a:t>
            </a:r>
          </a:p>
          <a:p>
            <a:r>
              <a:rPr lang="en-GB" sz="2800" dirty="0"/>
              <a:t>Activities	</a:t>
            </a:r>
          </a:p>
          <a:p>
            <a:r>
              <a:rPr lang="en-GB" sz="2800" dirty="0"/>
              <a:t>by</a:t>
            </a:r>
          </a:p>
          <a:p>
            <a:r>
              <a:rPr lang="en-GB" sz="2800" dirty="0"/>
              <a:t>theme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7400191"/>
              </p:ext>
            </p:extLst>
          </p:nvPr>
        </p:nvGraphicFramePr>
        <p:xfrm>
          <a:off x="2583180" y="1386998"/>
          <a:ext cx="6240781" cy="3527901"/>
        </p:xfrm>
        <a:graphic>
          <a:graphicData uri="http://schemas.openxmlformats.org/drawingml/2006/table">
            <a:tbl>
              <a:tblPr firstRow="1" firstCol="1" bandRow="1">
                <a:tableStyleId>{1FECB4D8-DB02-4DC6-A0A2-4F2EBAE1DC90}</a:tableStyleId>
              </a:tblPr>
              <a:tblGrid>
                <a:gridCol w="13506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49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23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28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9740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Creativity Themes</a:t>
                      </a:r>
                      <a:endParaRPr lang="en-GB" sz="11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Action Themes</a:t>
                      </a:r>
                      <a:endParaRPr lang="en-GB" sz="11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Service Themes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Volunteering/helping…</a:t>
                      </a:r>
                      <a:endParaRPr lang="en-GB" sz="11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Project Themes</a:t>
                      </a:r>
                      <a:endParaRPr lang="en-GB" sz="11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508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Performing</a:t>
                      </a:r>
                      <a:endParaRPr lang="en-GB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Sport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At school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marL="381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Charity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508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Making</a:t>
                      </a:r>
                      <a:endParaRPr lang="en-GB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Exercise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With/for charity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School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508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Organising</a:t>
                      </a:r>
                      <a:endParaRPr lang="en-GB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Other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In the </a:t>
                      </a:r>
                      <a:r>
                        <a:rPr lang="en-GB" sz="1100" kern="1200" dirty="0">
                          <a:effectLst/>
                        </a:rPr>
                        <a:t>wider</a:t>
                      </a:r>
                      <a:r>
                        <a:rPr lang="en-GB" sz="1100" dirty="0">
                          <a:effectLst/>
                        </a:rPr>
                        <a:t> community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Educational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508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Communicating</a:t>
                      </a:r>
                      <a:endParaRPr lang="en-GB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Other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Other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508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Giving</a:t>
                      </a:r>
                      <a:endParaRPr lang="en-GB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508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Other</a:t>
                      </a:r>
                      <a:endParaRPr lang="en-GB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4266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27971" y="2116863"/>
            <a:ext cx="7177088" cy="2597180"/>
          </a:xfrm>
        </p:spPr>
        <p:txBody>
          <a:bodyPr>
            <a:normAutofit fontScale="92500" lnSpcReduction="20000"/>
          </a:bodyPr>
          <a:lstStyle/>
          <a:p>
            <a:endParaRPr lang="en-GB" dirty="0">
              <a:solidFill>
                <a:srgbClr val="FF0000"/>
              </a:solidFill>
            </a:endParaRPr>
          </a:p>
          <a:p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Learner</a:t>
            </a:r>
          </a:p>
          <a:p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Profile</a:t>
            </a:r>
          </a:p>
          <a:p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Attributes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GB" sz="2400" dirty="0"/>
              <a:t>Impact of CAS on students’ attributes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3451" y="1835355"/>
            <a:ext cx="5284876" cy="317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554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dirty="0"/>
              <a:t>Well-being: </a:t>
            </a:r>
            <a:br>
              <a:rPr lang="en-GB" dirty="0"/>
            </a:br>
            <a:r>
              <a:rPr lang="en-GB" dirty="0"/>
              <a:t>   feeling fitter </a:t>
            </a:r>
            <a:br>
              <a:rPr lang="en-GB" dirty="0"/>
            </a:br>
            <a:r>
              <a:rPr lang="en-GB" dirty="0"/>
              <a:t>   involvement with people </a:t>
            </a:r>
            <a:br>
              <a:rPr lang="en-GB" dirty="0"/>
            </a:br>
            <a:r>
              <a:rPr lang="en-GB" dirty="0"/>
              <a:t>   “stress-buster”</a:t>
            </a:r>
            <a:br>
              <a:rPr lang="en-GB" dirty="0"/>
            </a:br>
            <a:endParaRPr lang="en-GB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dirty="0"/>
              <a:t>Having fun</a:t>
            </a:r>
            <a:br>
              <a:rPr lang="en-GB" dirty="0"/>
            </a:br>
            <a:endParaRPr lang="en-GB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dirty="0"/>
              <a:t>Balance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Emergent benefits of CAS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791" y="2299910"/>
            <a:ext cx="3225731" cy="214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398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lice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ppt/theme/themeOverride2.xml><?xml version="1.0" encoding="utf-8"?>
<a:themeOverride xmlns:a="http://schemas.openxmlformats.org/drawingml/2006/main">
  <a:clrScheme name="Slice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ppt/theme/themeOverride3.xml><?xml version="1.0" encoding="utf-8"?>
<a:themeOverride xmlns:a="http://schemas.openxmlformats.org/drawingml/2006/main">
  <a:clrScheme name="Slice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ppt/theme/themeOverride4.xml><?xml version="1.0" encoding="utf-8"?>
<a:themeOverride xmlns:a="http://schemas.openxmlformats.org/drawingml/2006/main">
  <a:clrScheme name="Slice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ppt/theme/themeOverride5.xml><?xml version="1.0" encoding="utf-8"?>
<a:themeOverride xmlns:a="http://schemas.openxmlformats.org/drawingml/2006/main">
  <a:clrScheme name="Slice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ppt/theme/themeOverride6.xml><?xml version="1.0" encoding="utf-8"?>
<a:themeOverride xmlns:a="http://schemas.openxmlformats.org/drawingml/2006/main">
  <a:clrScheme name="Slice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ppt/theme/themeOverride7.xml><?xml version="1.0" encoding="utf-8"?>
<a:themeOverride xmlns:a="http://schemas.openxmlformats.org/drawingml/2006/main">
  <a:clrScheme name="Slice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1706</TotalTime>
  <Words>297</Words>
  <Application>Microsoft Office PowerPoint</Application>
  <PresentationFormat>On-screen Show (16:9)</PresentationFormat>
  <Paragraphs>96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Century Gothic</vt:lpstr>
      <vt:lpstr>Times New Roman</vt:lpstr>
      <vt:lpstr>Wingdings</vt:lpstr>
      <vt:lpstr>Wingdings 3</vt:lpstr>
      <vt:lpstr>Slice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Bath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Shona Mcintosh</dc:creator>
  <cp:lastModifiedBy>V H</cp:lastModifiedBy>
  <cp:revision>72</cp:revision>
  <cp:lastPrinted>2017-10-04T15:10:49Z</cp:lastPrinted>
  <dcterms:created xsi:type="dcterms:W3CDTF">2017-06-12T08:26:51Z</dcterms:created>
  <dcterms:modified xsi:type="dcterms:W3CDTF">2017-11-16T14:44:24Z</dcterms:modified>
</cp:coreProperties>
</file>