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58" r:id="rId5"/>
    <p:sldId id="260" r:id="rId6"/>
    <p:sldId id="280" r:id="rId7"/>
    <p:sldId id="277" r:id="rId8"/>
    <p:sldId id="270" r:id="rId9"/>
    <p:sldId id="269" r:id="rId10"/>
    <p:sldId id="271" r:id="rId11"/>
    <p:sldId id="281" r:id="rId12"/>
    <p:sldId id="278" r:id="rId13"/>
    <p:sldId id="274" r:id="rId14"/>
    <p:sldId id="272" r:id="rId15"/>
    <p:sldId id="273" r:id="rId16"/>
    <p:sldId id="282" r:id="rId17"/>
    <p:sldId id="285" r:id="rId18"/>
    <p:sldId id="286" r:id="rId19"/>
    <p:sldId id="275" r:id="rId20"/>
    <p:sldId id="276" r:id="rId21"/>
    <p:sldId id="287" r:id="rId22"/>
    <p:sldId id="284" r:id="rId23"/>
    <p:sldId id="262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56" d="100"/>
          <a:sy n="56" d="100"/>
        </p:scale>
        <p:origin x="-870" y="24"/>
      </p:cViewPr>
      <p:guideLst>
        <p:guide orient="horz" pos="1800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4053-273F-41BD-96AB-F63CF7BECD16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6B8F7-27B8-4260-A43F-1DEFD1A51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2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ecilia Roman"/>
              <a:ea typeface="+mn-e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67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5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5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99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45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91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90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9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3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2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7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86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9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3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B8F7-27B8-4260-A43F-1DEFD1A51E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8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607600"/>
            <a:ext cx="8229600" cy="857255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88665"/>
            <a:ext cx="8229600" cy="80963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6" name="Picture 5" descr="201402228_03-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3951"/>
            <a:ext cx="3602662" cy="22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8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0" name="Picture 9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3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19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2" name="Picture 11" descr="201402228_03-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17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1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0" name="Picture 9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48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446316"/>
          </a:xfrm>
        </p:spPr>
        <p:txBody>
          <a:bodyPr>
            <a:noAutofit/>
          </a:bodyPr>
          <a:lstStyle>
            <a:lvl1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446316"/>
          </a:xfrm>
        </p:spPr>
        <p:txBody>
          <a:bodyPr>
            <a:noAutofit/>
          </a:bodyPr>
          <a:lstStyle>
            <a:lvl1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441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446316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1pPr>
            <a:lvl2pPr marL="0" indent="0">
              <a:spcAft>
                <a:spcPts val="600"/>
              </a:spcAft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0" indent="0"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0" indent="0"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0" indent="0"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842" y="1339042"/>
            <a:ext cx="3528000" cy="1944000"/>
          </a:xfrm>
        </p:spPr>
        <p:txBody>
          <a:bodyPr>
            <a:noAutofit/>
          </a:bodyPr>
          <a:lstStyle>
            <a:lvl1pPr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2" y="2678905"/>
            <a:ext cx="1893600" cy="2100913"/>
          </a:xfrm>
        </p:spPr>
        <p:txBody>
          <a:bodyPr>
            <a:noAutofit/>
          </a:bodyPr>
          <a:lstStyle>
            <a:lvl1pPr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1pPr>
            <a:lvl2pPr marL="0" indent="0">
              <a:spcAft>
                <a:spcPts val="600"/>
              </a:spcAft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838" y="1339043"/>
            <a:ext cx="1641073" cy="1220799"/>
          </a:xfrm>
        </p:spPr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2573615" y="2678905"/>
            <a:ext cx="1893600" cy="2100913"/>
          </a:xfrm>
        </p:spPr>
        <p:txBody>
          <a:bodyPr>
            <a:noAutofit/>
          </a:bodyPr>
          <a:lstStyle>
            <a:lvl1pPr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1pPr>
            <a:lvl2pPr marL="0" indent="0">
              <a:spcAft>
                <a:spcPts val="600"/>
              </a:spcAft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573615" y="1339043"/>
            <a:ext cx="1641073" cy="1220799"/>
          </a:xfrm>
        </p:spPr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4683408" y="2678905"/>
            <a:ext cx="1893600" cy="2100913"/>
          </a:xfrm>
        </p:spPr>
        <p:txBody>
          <a:bodyPr>
            <a:noAutofit/>
          </a:bodyPr>
          <a:lstStyle>
            <a:lvl1pPr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1pPr>
            <a:lvl2pPr marL="0" indent="0">
              <a:spcAft>
                <a:spcPts val="600"/>
              </a:spcAft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683408" y="1339043"/>
            <a:ext cx="1641073" cy="1220799"/>
          </a:xfrm>
        </p:spPr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6793200" y="2678905"/>
            <a:ext cx="1893600" cy="2100913"/>
          </a:xfrm>
        </p:spPr>
        <p:txBody>
          <a:bodyPr>
            <a:noAutofit/>
          </a:bodyPr>
          <a:lstStyle>
            <a:lvl1pPr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1pPr>
            <a:lvl2pPr marL="0" indent="0">
              <a:spcAft>
                <a:spcPts val="600"/>
              </a:spcAft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0" indent="0">
              <a:buNone/>
              <a:defRPr sz="900" b="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794216" y="1339043"/>
            <a:ext cx="1641073" cy="1220799"/>
          </a:xfrm>
        </p:spPr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16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</p:spPr>
        <p:txBody>
          <a:bodyPr>
            <a:noAutofit/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874" y="1333500"/>
            <a:ext cx="4038600" cy="3446318"/>
          </a:xfrm>
        </p:spPr>
        <p:txBody>
          <a:bodyPr>
            <a:noAutofit/>
          </a:bodyPr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53477" y="1333500"/>
            <a:ext cx="4033323" cy="3445737"/>
          </a:xfrm>
        </p:spPr>
        <p:txBody>
          <a:bodyPr>
            <a:noAutofit/>
          </a:bodyPr>
          <a:lstStyle>
            <a:lvl1pPr>
              <a:defRPr sz="1800"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249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Text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86517"/>
            <a:ext cx="5043494" cy="4046981"/>
          </a:xfrm>
        </p:spPr>
        <p:txBody>
          <a:bodyPr/>
          <a:lstStyle>
            <a:lvl1pPr>
              <a:spcAft>
                <a:spcPts val="1200"/>
              </a:spcAft>
              <a:defRPr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0" indent="0"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0" indent="0"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0" indent="0">
              <a:buNone/>
              <a:defRPr sz="1800" b="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52622" y="988337"/>
            <a:ext cx="3034177" cy="3655113"/>
          </a:xfrm>
        </p:spPr>
        <p:txBody>
          <a:bodyPr/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pic>
        <p:nvPicPr>
          <p:cNvPr id="9" name="Picture 8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0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607600"/>
            <a:ext cx="8229600" cy="857255"/>
          </a:xfrm>
        </p:spPr>
        <p:txBody>
          <a:bodyPr>
            <a:noAutofit/>
          </a:bodyPr>
          <a:lstStyle>
            <a:lvl1pPr>
              <a:defRPr sz="28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88665"/>
            <a:ext cx="8229600" cy="80963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4" name="Picture 3" descr="201402228_05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503950"/>
            <a:ext cx="3602662" cy="22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84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6702" y="357170"/>
            <a:ext cx="8250596" cy="4422648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070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</p:spPr>
        <p:txBody>
          <a:bodyPr>
            <a:noAutofit/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702" y="1369209"/>
            <a:ext cx="2043098" cy="3155178"/>
          </a:xfrm>
        </p:spPr>
        <p:txBody>
          <a:bodyPr>
            <a:noAutofit/>
          </a:bodyPr>
          <a:lstStyle>
            <a:lvl1pPr>
              <a:defRPr sz="9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369218"/>
            <a:ext cx="2880000" cy="1500000"/>
          </a:xfrm>
        </p:spPr>
        <p:txBody>
          <a:bodyPr>
            <a:noAutofit/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550451" y="1369208"/>
            <a:ext cx="2880000" cy="1500000"/>
          </a:xfrm>
        </p:spPr>
        <p:txBody>
          <a:bodyPr>
            <a:noAutofit/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" y="3024387"/>
            <a:ext cx="2880000" cy="1500000"/>
          </a:xfrm>
        </p:spPr>
        <p:txBody>
          <a:bodyPr>
            <a:noAutofit/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550451" y="3024377"/>
            <a:ext cx="2880000" cy="1500000"/>
          </a:xfrm>
        </p:spPr>
        <p:txBody>
          <a:bodyPr>
            <a:noAutofit/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681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446316"/>
          </a:xfrm>
        </p:spPr>
        <p:txBody>
          <a:bodyPr>
            <a:noAutofit/>
          </a:bodyPr>
          <a:lstStyle>
            <a:lvl1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1pPr>
            <a:lvl2pPr marL="0" indent="0">
              <a:spcAft>
                <a:spcPts val="600"/>
              </a:spcAft>
              <a:buNone/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271463" indent="-271463"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533400" indent="-261938"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806450" indent="-273050"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446316"/>
          </a:xfrm>
        </p:spPr>
        <p:txBody>
          <a:bodyPr>
            <a:noAutofit/>
          </a:bodyPr>
          <a:lstStyle>
            <a:lvl1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1pPr>
            <a:lvl2pPr marL="0" indent="0">
              <a:buNone/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2pPr>
            <a:lvl3pPr marL="271463" indent="-271463"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3pPr>
            <a:lvl4pPr marL="533400" indent="-261938"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4pPr>
            <a:lvl5pPr marL="806450" indent="-273050"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05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AIE CONFERENCE 2014 – INTERCULTRAL UNDERSTANDING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19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AIE CONFERENCE 2014 – INTERCULTRAL UNDERSTANDING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39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en-GB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0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Lead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1" name="Picture 10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ar Abroa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2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 Abroa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52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3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607600"/>
            <a:ext cx="8229600" cy="857255"/>
          </a:xfrm>
        </p:spPr>
        <p:txBody>
          <a:bodyPr>
            <a:noAutofit/>
          </a:bodyPr>
          <a:lstStyle>
            <a:lvl1pPr>
              <a:defRPr sz="28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88665"/>
            <a:ext cx="8229600" cy="80963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7" name="Picture 6" descr="201402228_04-14-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503950"/>
            <a:ext cx="3602662" cy="22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69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85A6F62-C266-4AD8-A4B2-8CF8416B5C3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4829"/>
            <a:ext cx="8229600" cy="1789911"/>
          </a:xfrm>
        </p:spPr>
        <p:txBody>
          <a:bodyPr anchor="b" anchorCtr="0">
            <a:noAutofit/>
          </a:bodyPr>
          <a:lstStyle>
            <a:lvl1pPr algn="l">
              <a:defRPr sz="2800" b="1" cap="none" baseline="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11"/>
            <a:ext cx="8229600" cy="192230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8" name="Picture 7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5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7" name="Picture 6" descr="201402228_03-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17" cy="472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28740"/>
            <a:ext cx="8229600" cy="1214445"/>
          </a:xfrm>
        </p:spPr>
        <p:txBody>
          <a:bodyPr anchor="b" anchorCtr="0">
            <a:noAutofit/>
          </a:bodyPr>
          <a:lstStyle>
            <a:lvl1pPr>
              <a:defRPr sz="280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192231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150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28740"/>
            <a:ext cx="8229600" cy="1214445"/>
          </a:xfr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192231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6" name="Picture 5" descr="201402228_05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2" y="4918365"/>
            <a:ext cx="761998" cy="4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5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428740"/>
            <a:ext cx="8229600" cy="1214445"/>
          </a:xfrm>
        </p:spPr>
        <p:txBody>
          <a:bodyPr anchor="b" anchorCtr="0">
            <a:noAutofit/>
          </a:bodyPr>
          <a:lstStyle>
            <a:lvl1pPr>
              <a:defRPr sz="28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57500"/>
            <a:ext cx="8229600" cy="192231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6" name="Picture 5" descr="201402228_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1" y="4918363"/>
            <a:ext cx="771239" cy="4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9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smtClean="0"/>
              <a:t>PRESENTATION TITLE &amp; DATE (GO HEADER &amp; FOOTER TO EDIT TEXT)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76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iograph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2"/>
            <a:ext cx="6257940" cy="3446316"/>
          </a:xfrm>
        </p:spPr>
        <p:txBody>
          <a:bodyPr/>
          <a:lstStyle>
            <a:lvl1pPr>
              <a:defRPr sz="1800"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58017" y="1332933"/>
            <a:ext cx="1828783" cy="1500000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7" y="2976569"/>
            <a:ext cx="1828783" cy="1803250"/>
          </a:xfrm>
        </p:spPr>
        <p:txBody>
          <a:bodyPr lIns="0" rIns="0">
            <a:noAutofit/>
          </a:bodyPr>
          <a:lstStyle>
            <a:lvl1pPr>
              <a:defRPr sz="900">
                <a:solidFill>
                  <a:schemeClr val="tx2"/>
                </a:solidFill>
                <a:latin typeface="Helvetica"/>
                <a:cs typeface="Helvetica"/>
              </a:defRPr>
            </a:lvl1pPr>
            <a:lvl2pPr>
              <a:defRPr sz="900">
                <a:solidFill>
                  <a:schemeClr val="tx2"/>
                </a:solidFill>
                <a:latin typeface="Helvetica"/>
                <a:cs typeface="Helvetica"/>
              </a:defRPr>
            </a:lvl2pPr>
            <a:lvl3pPr>
              <a:defRPr sz="900">
                <a:solidFill>
                  <a:schemeClr val="tx2"/>
                </a:solidFill>
                <a:latin typeface="Helvetica"/>
                <a:cs typeface="Helvetica"/>
              </a:defRPr>
            </a:lvl3pPr>
            <a:lvl4pPr>
              <a:defRPr sz="900">
                <a:solidFill>
                  <a:schemeClr val="tx2"/>
                </a:solidFill>
                <a:latin typeface="Helvetica"/>
                <a:cs typeface="Helvetica"/>
              </a:defRPr>
            </a:lvl4pPr>
            <a:lvl5pPr>
              <a:defRPr sz="900">
                <a:solidFill>
                  <a:schemeClr val="tx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pPr defTabSz="914400"/>
            <a:r>
              <a:rPr lang="en-GB" dirty="0" smtClean="0"/>
              <a:t>AIE CONFERENCE 2014 – INTERCULTRAL UNDERSTANDING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236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398"/>
            <a:ext cx="8229600" cy="3053420"/>
          </a:xfrm>
        </p:spPr>
        <p:txBody>
          <a:bodyPr>
            <a:noAutofit/>
          </a:bodyPr>
          <a:lstStyle>
            <a:lvl1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3pPr>
            <a:lvl4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4pPr>
            <a:lvl5pPr>
              <a:defRPr sz="1800">
                <a:solidFill>
                  <a:srgbClr val="4E4E5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AIE CONFERENCE 2014 – INTERCULTRAL UNDERSTANDING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378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2228_05-12.png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42" y="4918365"/>
            <a:ext cx="761998" cy="4672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44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116676"/>
            <a:ext cx="3849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4E4E56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AIE CONFERENCE 2014 – INTERCULTRAL UNDERSTANDING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5373" y="5116676"/>
            <a:ext cx="293255" cy="3042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7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914400"/>
            <a:fld id="{785A6F62-C266-4AD8-A4B2-8CF8416B5C31}" type="slidenum">
              <a:rPr lang="en-GB" smtClean="0"/>
              <a:pPr defTabSz="91440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8" r:id="rId3"/>
    <p:sldLayoutId id="2147483662" r:id="rId4"/>
    <p:sldLayoutId id="2147483689" r:id="rId5"/>
    <p:sldLayoutId id="2147483690" r:id="rId6"/>
    <p:sldLayoutId id="2147483663" r:id="rId7"/>
    <p:sldLayoutId id="2147483664" r:id="rId8"/>
    <p:sldLayoutId id="2147483665" r:id="rId9"/>
    <p:sldLayoutId id="2147483666" r:id="rId10"/>
    <p:sldLayoutId id="2147483684" r:id="rId11"/>
    <p:sldLayoutId id="2147483683" r:id="rId12"/>
    <p:sldLayoutId id="2147483686" r:id="rId13"/>
    <p:sldLayoutId id="2147483685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67" r:id="rId25"/>
    <p:sldLayoutId id="2147483668" r:id="rId26"/>
    <p:sldLayoutId id="2147483669" r:id="rId27"/>
    <p:sldLayoutId id="2147483670" r:id="rId28"/>
    <p:sldLayoutId id="2147483671" r:id="rId29"/>
    <p:sldLayoutId id="2147483682" r:id="rId30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i="0" kern="1200">
          <a:solidFill>
            <a:srgbClr val="4E4E56"/>
          </a:solidFill>
          <a:latin typeface="Helvetica"/>
          <a:ea typeface="+mn-ea"/>
          <a:cs typeface="Helvetica"/>
        </a:defRPr>
      </a:lvl1pPr>
      <a:lvl2pPr marL="271463" indent="-27146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0" kern="1200">
          <a:solidFill>
            <a:srgbClr val="4E4E56"/>
          </a:solidFill>
          <a:latin typeface="Helvetica"/>
          <a:ea typeface="+mn-ea"/>
          <a:cs typeface="Helvetica"/>
        </a:defRPr>
      </a:lvl2pPr>
      <a:lvl3pPr marL="533400" indent="-261938" algn="l" defTabSz="914400" rtl="0" eaLnBrk="1" latinLnBrk="0" hangingPunct="1">
        <a:spcBef>
          <a:spcPct val="20000"/>
        </a:spcBef>
        <a:buFont typeface="Arial" pitchFamily="34" charset="0"/>
        <a:buChar char="•"/>
        <a:tabLst/>
        <a:defRPr sz="1800" i="0" kern="1200">
          <a:solidFill>
            <a:srgbClr val="4E4E56"/>
          </a:solidFill>
          <a:latin typeface="Helvetica"/>
          <a:ea typeface="+mn-ea"/>
          <a:cs typeface="Helvetica"/>
        </a:defRPr>
      </a:lvl3pPr>
      <a:lvl4pPr marL="806450" indent="-2730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0" kern="1200">
          <a:solidFill>
            <a:srgbClr val="4E4E56"/>
          </a:solidFill>
          <a:latin typeface="Helvetica"/>
          <a:ea typeface="+mn-ea"/>
          <a:cs typeface="Helvetica"/>
        </a:defRPr>
      </a:lvl4pPr>
      <a:lvl5pPr marL="1077913" indent="-27146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0" kern="1200">
          <a:solidFill>
            <a:srgbClr val="4E4E56"/>
          </a:solidFill>
          <a:latin typeface="Helvetica"/>
          <a:ea typeface="+mn-ea"/>
          <a:cs typeface="Helvetic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Intercultural Understanding Beyond the Classroom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359410">
              <a:spcAft>
                <a:spcPts val="0"/>
              </a:spcAft>
            </a:pPr>
            <a:r>
              <a:rPr lang="en-GB" dirty="0" smtClean="0"/>
              <a:t>Melanie Hilton</a:t>
            </a:r>
          </a:p>
          <a:p>
            <a:pPr marR="359410">
              <a:spcAft>
                <a:spcPts val="0"/>
              </a:spcAft>
            </a:pPr>
            <a:r>
              <a:rPr lang="en-GB" dirty="0" smtClean="0"/>
              <a:t>AIE 2014 Conference - </a:t>
            </a:r>
            <a:r>
              <a:rPr lang="en-US" dirty="0" err="1">
                <a:latin typeface="Helvetica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École</a:t>
            </a:r>
            <a:r>
              <a:rPr lang="en-US" dirty="0">
                <a:latin typeface="Helvetica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Mondiale</a:t>
            </a:r>
            <a:r>
              <a:rPr lang="en-US" dirty="0">
                <a:latin typeface="Helvetica" panose="020B06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World School</a:t>
            </a:r>
            <a:endParaRPr lang="en-GB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297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2529962" y="602046"/>
            <a:ext cx="1974025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the Classroom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14348"/>
            <a:ext cx="8520544" cy="2679278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Future Leaders, Cambridge, 2014:</a:t>
            </a:r>
          </a:p>
          <a:p>
            <a:endParaRPr lang="en-GB" sz="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New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to working together, and with teachers who were themselves new.  </a:t>
            </a:r>
            <a:endParaRPr lang="en-GB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They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were unfamiliar with the learning platform used to record their progress on the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programme.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he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curriculum content was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new.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style of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assessment,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leading to a qualification of the Institute of Leadership and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</a:rPr>
              <a:t>Management,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was being experienced by them for the first time.  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10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6" b="38543"/>
          <a:stretch/>
        </p:blipFill>
        <p:spPr>
          <a:xfrm>
            <a:off x="1226494" y="3573345"/>
            <a:ext cx="6691011" cy="147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1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909" r="29445" b="4625"/>
          <a:stretch/>
        </p:blipFill>
        <p:spPr>
          <a:xfrm>
            <a:off x="0" y="7257"/>
            <a:ext cx="9144000" cy="5720259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2771788" y="597005"/>
            <a:ext cx="984054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Study Pass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908" y="1608213"/>
            <a:ext cx="6257940" cy="3446316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We provide </a:t>
            </a:r>
            <a:r>
              <a:rPr lang="en-GB" dirty="0"/>
              <a:t>international learning experiences for </a:t>
            </a:r>
            <a:r>
              <a:rPr lang="en-GB" dirty="0" smtClean="0"/>
              <a:t>students, equipping them with </a:t>
            </a:r>
            <a:r>
              <a:rPr lang="en-GB" dirty="0"/>
              <a:t>skills that stand out in the eyes of universities and employers. </a:t>
            </a:r>
            <a:endParaRPr lang="en-GB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We believe </a:t>
            </a:r>
            <a:r>
              <a:rPr lang="en-GB" dirty="0"/>
              <a:t>that capabilities such as entrepreneurialism, creativity, leadership, and collaborative problem-solving will become increasingly important in a global economy. </a:t>
            </a:r>
            <a:endParaRPr lang="en-GB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We </a:t>
            </a:r>
            <a:r>
              <a:rPr lang="en-GB" dirty="0"/>
              <a:t>have designed a range of accredited programmes, delivered </a:t>
            </a:r>
            <a:r>
              <a:rPr lang="en-GB" dirty="0" smtClean="0"/>
              <a:t>in collaboration with schools </a:t>
            </a:r>
            <a:r>
              <a:rPr lang="en-GB" dirty="0"/>
              <a:t>across the globe, that enhance and enrich existing </a:t>
            </a:r>
            <a:r>
              <a:rPr lang="en-GB" dirty="0" smtClean="0"/>
              <a:t>curricula and areas </a:t>
            </a:r>
            <a:r>
              <a:rPr lang="en-GB" dirty="0"/>
              <a:t>of education and develop ‘global citizens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11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76" y="4688113"/>
            <a:ext cx="1209450" cy="73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55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1230154" y="602046"/>
            <a:ext cx="2291420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Programmes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503" y="1114349"/>
            <a:ext cx="5995344" cy="34463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Our Short </a:t>
            </a:r>
            <a:r>
              <a:rPr lang="en-GB" dirty="0"/>
              <a:t>Programmes run for </a:t>
            </a:r>
            <a:r>
              <a:rPr lang="en-GB" dirty="0" smtClean="0"/>
              <a:t>2-3 weeks at </a:t>
            </a:r>
            <a:r>
              <a:rPr lang="en-GB" dirty="0"/>
              <a:t>a range of exciting locations across the world and focus on important aspects </a:t>
            </a:r>
            <a:r>
              <a:rPr lang="en-GB" dirty="0" smtClean="0"/>
              <a:t>of 21</a:t>
            </a:r>
            <a:r>
              <a:rPr lang="en-GB" baseline="30000" dirty="0" smtClean="0"/>
              <a:t>st</a:t>
            </a:r>
            <a:r>
              <a:rPr lang="en-GB" dirty="0" smtClean="0"/>
              <a:t> Century Skills.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operate </a:t>
            </a:r>
            <a:r>
              <a:rPr lang="en-GB" dirty="0"/>
              <a:t>a model of blended learning, </a:t>
            </a:r>
            <a:r>
              <a:rPr lang="en-GB" dirty="0" smtClean="0"/>
              <a:t>combining </a:t>
            </a:r>
            <a:r>
              <a:rPr lang="en-GB" dirty="0"/>
              <a:t>face-to-face teaching and real life experiences with online delivery.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Future </a:t>
            </a:r>
            <a:r>
              <a:rPr lang="en-GB" dirty="0"/>
              <a:t>Leaders </a:t>
            </a:r>
            <a:r>
              <a:rPr lang="en-GB" dirty="0" smtClean="0"/>
              <a:t>explores </a:t>
            </a:r>
            <a:r>
              <a:rPr lang="en-GB" dirty="0"/>
              <a:t>the key </a:t>
            </a:r>
            <a:r>
              <a:rPr lang="en-GB" dirty="0" smtClean="0"/>
              <a:t>hallmarks </a:t>
            </a:r>
            <a:r>
              <a:rPr lang="en-GB" dirty="0"/>
              <a:t>of effective leadership in the 21st Century, and core leadership behaviours endorsed by </a:t>
            </a:r>
            <a:r>
              <a:rPr lang="en-GB" dirty="0" smtClean="0"/>
              <a:t>UNESCO and others.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Living Leadership model </a:t>
            </a:r>
            <a:r>
              <a:rPr lang="en-GB" dirty="0" smtClean="0"/>
              <a:t>(</a:t>
            </a:r>
            <a:r>
              <a:rPr lang="en-GB" dirty="0" err="1" smtClean="0"/>
              <a:t>Ashridge</a:t>
            </a:r>
            <a:r>
              <a:rPr lang="en-GB" dirty="0" smtClean="0"/>
              <a:t> Business School) underpins </a:t>
            </a:r>
            <a:r>
              <a:rPr lang="en-GB" dirty="0"/>
              <a:t>the </a:t>
            </a:r>
            <a:r>
              <a:rPr lang="en-GB" dirty="0" smtClean="0"/>
              <a:t>programme, giving </a:t>
            </a:r>
            <a:r>
              <a:rPr lang="en-GB" dirty="0"/>
              <a:t>students </a:t>
            </a:r>
            <a:r>
              <a:rPr lang="en-GB" dirty="0" smtClean="0"/>
              <a:t>early </a:t>
            </a:r>
            <a:r>
              <a:rPr lang="en-GB" dirty="0"/>
              <a:t>insight into leading with integrity and situational awareness</a:t>
            </a:r>
            <a:r>
              <a:rPr lang="en-GB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9" t="9223" r="74975" b="5253"/>
          <a:stretch/>
        </p:blipFill>
        <p:spPr>
          <a:xfrm>
            <a:off x="556182" y="1016107"/>
            <a:ext cx="2135274" cy="41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39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1691133" y="597005"/>
            <a:ext cx="2276305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Our Programmes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6" y="1181365"/>
            <a:ext cx="5539298" cy="3446316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The Enterprise Programme is designed to develop the broad range of skills key to success in employment, education or as an entrepreneur in the 21st Century.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Students complete project-based activities, group work, challenges, presentations and quizzes, improving creativity, collaborative problem-solving and critical thinking.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We also offer the opportunity for young people to study abroad for extended </a:t>
            </a:r>
            <a:r>
              <a:rPr lang="en-GB" dirty="0" smtClean="0"/>
              <a:t>periods, from four weeks to two years in a host school in a wide range of locations around the world.</a:t>
            </a:r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GB" dirty="0" smtClean="0"/>
              <a:t>AIE CONFERENCE 2014 – INTERCULTURAL UNDERSTANDING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13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6658" r="75138" b="5478"/>
          <a:stretch/>
        </p:blipFill>
        <p:spPr>
          <a:xfrm>
            <a:off x="6203130" y="705115"/>
            <a:ext cx="2563017" cy="39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2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3217652" y="597005"/>
            <a:ext cx="3047122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Leaders, Cambridge,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GB" dirty="0" smtClean="0"/>
              <a:t>AIE CONFERENCE 2014 – INTERCULTURAL UNDERSTANDING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1" y="974749"/>
            <a:ext cx="7569232" cy="387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6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3217652" y="597005"/>
            <a:ext cx="3047122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E4E56"/>
                </a:solidFill>
              </a:rPr>
              <a:t>Future Leaders, Cambridge,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Twenty young </a:t>
            </a:r>
            <a:r>
              <a:rPr lang="en-GB" dirty="0"/>
              <a:t>p</a:t>
            </a:r>
            <a:r>
              <a:rPr lang="en-GB" dirty="0" smtClean="0"/>
              <a:t>eople from nine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 week residential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140 Guided Learning Hours - Accredited by the Institute of Leadership and Management (ILM).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Mix of discussion, debate, </a:t>
            </a:r>
            <a:r>
              <a:rPr lang="en-GB" dirty="0"/>
              <a:t>project-based activities, group work, challenges, presentations and </a:t>
            </a:r>
            <a:r>
              <a:rPr lang="en-GB" dirty="0" smtClean="0"/>
              <a:t>quizzes.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Comprised of ten units.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Included cultural activities.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Developed </a:t>
            </a:r>
            <a:r>
              <a:rPr lang="en-GB" dirty="0"/>
              <a:t>creativity, collaborative problem-solving </a:t>
            </a:r>
            <a:endParaRPr lang="en-GB" dirty="0" smtClean="0"/>
          </a:p>
          <a:p>
            <a:pPr lvl="0"/>
            <a:r>
              <a:rPr lang="en-GB" dirty="0"/>
              <a:t> </a:t>
            </a:r>
            <a:r>
              <a:rPr lang="en-GB" dirty="0" smtClean="0"/>
              <a:t>    and </a:t>
            </a:r>
            <a:r>
              <a:rPr lang="en-GB" dirty="0"/>
              <a:t>critical thinking.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GB" dirty="0" smtClean="0"/>
              <a:t>AIE CONFERENCE 2014 – INTERCULTURAL UNDERSTANDING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15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471" y="534400"/>
            <a:ext cx="1653329" cy="2161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91" y="2972510"/>
            <a:ext cx="2710623" cy="18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1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2629846" y="597005"/>
            <a:ext cx="2675185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Intercultural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1149"/>
            <a:ext cx="8361848" cy="20431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programme immersed participants in a multicultural environment;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provided them with tools to understand life’s complexities;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programme developed self-awareness and social skills; and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demonstrated to participants, the inherent values within </a:t>
            </a:r>
            <a:r>
              <a:rPr lang="en-GB" sz="2000" dirty="0"/>
              <a:t>human rights, </a:t>
            </a:r>
            <a:r>
              <a:rPr lang="en-GB" sz="2000" dirty="0" smtClean="0"/>
              <a:t>democracy, </a:t>
            </a:r>
            <a:r>
              <a:rPr lang="en-GB" sz="2000" dirty="0"/>
              <a:t>intercultural </a:t>
            </a:r>
            <a:r>
              <a:rPr lang="en-GB" sz="2000" dirty="0" smtClean="0"/>
              <a:t>understanding, respect for others. </a:t>
            </a:r>
            <a:endParaRPr lang="en-GB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AIE CONFERENCE 2014 – INTERCULTURAL 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48623"/>
          <a:stretch/>
        </p:blipFill>
        <p:spPr>
          <a:xfrm>
            <a:off x="562920" y="1014306"/>
            <a:ext cx="7984076" cy="2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9" t="1851" r="3977"/>
          <a:stretch/>
        </p:blipFill>
        <p:spPr>
          <a:xfrm>
            <a:off x="5704112" y="597005"/>
            <a:ext cx="2729497" cy="4101153"/>
          </a:xfrm>
          <a:prstGeom prst="rect">
            <a:avLst/>
          </a:prstGeom>
        </p:spPr>
      </p:pic>
      <p:sp>
        <p:nvSpPr>
          <p:cNvPr id="9" name="Parallelogram 8"/>
          <p:cNvSpPr/>
          <p:nvPr/>
        </p:nvSpPr>
        <p:spPr>
          <a:xfrm>
            <a:off x="2357792" y="597005"/>
            <a:ext cx="1020198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went well?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210" y="1329888"/>
            <a:ext cx="4665711" cy="3446316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Authenticity of </a:t>
            </a:r>
            <a:r>
              <a:rPr lang="en-GB" sz="2400" dirty="0" smtClean="0"/>
              <a:t>programme; </a:t>
            </a:r>
            <a:endParaRPr lang="en-GB" sz="24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Qualification </a:t>
            </a:r>
            <a:r>
              <a:rPr lang="en-GB" sz="2400" dirty="0" smtClean="0"/>
              <a:t>framework; </a:t>
            </a:r>
            <a:r>
              <a:rPr lang="en-GB" sz="2400" dirty="0"/>
              <a:t> 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Enthusiasm and energy of </a:t>
            </a:r>
            <a:r>
              <a:rPr lang="en-GB" sz="2400" dirty="0" smtClean="0"/>
              <a:t>students;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Sharing of perceptions, expectations and ideas.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AIE CONFERENCE 2014 – INTERCULTURAL 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19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3022810" y="597005"/>
            <a:ext cx="1148668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were the risks?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031" y="1491203"/>
            <a:ext cx="3849255" cy="3446316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There is a need for reflective time in a busy programme; and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Careful design of the social programme is crucial.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AIE CONFERENCE 2014 – INTERCULTURAL 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t="4363" r="43211" b="3736"/>
          <a:stretch/>
        </p:blipFill>
        <p:spPr>
          <a:xfrm>
            <a:off x="812334" y="1145158"/>
            <a:ext cx="3245788" cy="39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8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1917844" y="597005"/>
            <a:ext cx="1807769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0" y="1085869"/>
            <a:ext cx="4757147" cy="2020687"/>
          </a:xfrm>
        </p:spPr>
        <p:txBody>
          <a:bodyPr/>
          <a:lstStyle/>
          <a:p>
            <a:pPr lvl="0" algn="r"/>
            <a:r>
              <a:rPr lang="en-GB" sz="1900" dirty="0" smtClean="0"/>
              <a:t>“This </a:t>
            </a:r>
            <a:r>
              <a:rPr lang="en-GB" sz="1900" dirty="0"/>
              <a:t>was one of the greatest trips of my life.  I have met so many interesting people that I hope to stay friends with forever.  I have learned important skills I will use for the rest of my life.  It was an overall great experience</a:t>
            </a:r>
            <a:r>
              <a:rPr lang="en-GB" sz="1900" dirty="0" smtClean="0"/>
              <a:t>!”</a:t>
            </a:r>
          </a:p>
          <a:p>
            <a:pPr lvl="0" algn="ctr"/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GB" dirty="0" smtClean="0"/>
              <a:t>AIE CONFERENCE 2014 – INTERCULTURAL UNDERSTANDING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19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38" y="1015110"/>
            <a:ext cx="3078823" cy="2052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5" y="3173173"/>
            <a:ext cx="3006375" cy="200450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604701" y="3276225"/>
            <a:ext cx="4995193" cy="190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0" kern="1200">
                <a:solidFill>
                  <a:srgbClr val="4E4E56"/>
                </a:solidFill>
                <a:latin typeface="Helvetica"/>
                <a:ea typeface="+mn-ea"/>
                <a:cs typeface="Helvetica"/>
              </a:defRPr>
            </a:lvl1pPr>
            <a:lvl2pPr marL="271463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rgbClr val="4E4E56"/>
                </a:solidFill>
                <a:latin typeface="Helvetica"/>
                <a:ea typeface="+mn-ea"/>
                <a:cs typeface="Helvetica"/>
              </a:defRPr>
            </a:lvl2pPr>
            <a:lvl3pPr marL="533400" indent="-2619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1800" i="0" kern="1200">
                <a:solidFill>
                  <a:srgbClr val="4E4E56"/>
                </a:solidFill>
                <a:latin typeface="Helvetica"/>
                <a:ea typeface="+mn-ea"/>
                <a:cs typeface="Helvetica"/>
              </a:defRPr>
            </a:lvl3pPr>
            <a:lvl4pPr marL="806450" indent="-2730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rgbClr val="4E4E56"/>
                </a:solidFill>
                <a:latin typeface="Helvetica"/>
                <a:ea typeface="+mn-ea"/>
                <a:cs typeface="Helvetica"/>
              </a:defRPr>
            </a:lvl4pPr>
            <a:lvl5pPr marL="1077913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0" kern="1200">
                <a:solidFill>
                  <a:srgbClr val="4E4E5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“This experience was wonderful. It opened my eyes and I have learnt a lot about the world and leadership. However, the teachers and my peers deserve the most credit as it was the people who made the experience so enjoyable.”</a:t>
            </a:r>
          </a:p>
          <a:p>
            <a:pPr algn="ctr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81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2720530" y="597005"/>
            <a:ext cx="1768343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World is Changing </a:t>
            </a:r>
            <a:r>
              <a:rPr lang="en-GB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49" y="1333502"/>
            <a:ext cx="4541772" cy="35029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world is evolving rapidly.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Increased transnational migration is making communities more heterogeneous or “</a:t>
            </a:r>
            <a:r>
              <a:rPr lang="en-GB" sz="2000" dirty="0" err="1" smtClean="0"/>
              <a:t>glocalised</a:t>
            </a:r>
            <a:r>
              <a:rPr lang="en-GB" sz="2000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Caecilia Roman"/>
              </a:rPr>
              <a:t>According to the OECD, today</a:t>
            </a:r>
            <a:r>
              <a:rPr lang="en-GB" sz="2000" dirty="0">
                <a:solidFill>
                  <a:srgbClr val="000000"/>
                </a:solidFill>
                <a:latin typeface="Caecilia Roman"/>
              </a:rPr>
              <a:t>, most goods and a growing share of services are “made in the world</a:t>
            </a:r>
            <a:r>
              <a:rPr lang="en-GB" sz="2000" dirty="0" smtClean="0">
                <a:solidFill>
                  <a:srgbClr val="000000"/>
                </a:solidFill>
                <a:latin typeface="Caecilia Roman"/>
              </a:rPr>
              <a:t>” (Interconnected Economies, 2013)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168" y="1333502"/>
            <a:ext cx="3630988" cy="337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07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44376"/>
            <a:ext cx="8229600" cy="1214445"/>
          </a:xfrm>
        </p:spPr>
        <p:txBody>
          <a:bodyPr/>
          <a:lstStyle/>
          <a:p>
            <a:pPr algn="ctr"/>
            <a:r>
              <a:rPr lang="en-GB" dirty="0" smtClean="0"/>
              <a:t>www.globalstudypass.com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537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4753370" y="597005"/>
            <a:ext cx="1860669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And we Communicate Differently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402" y="1181215"/>
            <a:ext cx="4953630" cy="2445010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000000"/>
                </a:solidFill>
                <a:latin typeface="Caecilia Roman"/>
              </a:rPr>
              <a:t>In </a:t>
            </a:r>
            <a:r>
              <a:rPr lang="en-GB" sz="1900" dirty="0">
                <a:solidFill>
                  <a:srgbClr val="000000"/>
                </a:solidFill>
                <a:latin typeface="Caecilia Roman"/>
              </a:rPr>
              <a:t>2006, the US postal service delivered 250 million pieces of mail. By 2012, it had dropped to 50 </a:t>
            </a:r>
            <a:r>
              <a:rPr lang="en-GB" sz="1900" dirty="0" smtClean="0">
                <a:solidFill>
                  <a:srgbClr val="000000"/>
                </a:solidFill>
                <a:latin typeface="Caecilia Roman"/>
              </a:rPr>
              <a:t>million (USPS)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000000"/>
                </a:solidFill>
                <a:latin typeface="Caecilia Roman"/>
              </a:rPr>
              <a:t>The </a:t>
            </a:r>
            <a:r>
              <a:rPr lang="en-GB" sz="1900" dirty="0">
                <a:solidFill>
                  <a:srgbClr val="000000"/>
                </a:solidFill>
                <a:latin typeface="Caecilia Roman"/>
              </a:rPr>
              <a:t>number of mobile phones in the world is now more than the number of </a:t>
            </a:r>
            <a:r>
              <a:rPr lang="en-GB" sz="1900" dirty="0" smtClean="0">
                <a:solidFill>
                  <a:srgbClr val="000000"/>
                </a:solidFill>
                <a:latin typeface="Caecilia Roman"/>
              </a:rPr>
              <a:t>people</a:t>
            </a:r>
            <a:r>
              <a:rPr lang="en-GB" sz="1900" dirty="0">
                <a:solidFill>
                  <a:srgbClr val="000000"/>
                </a:solidFill>
                <a:latin typeface="Caecilia Roman"/>
              </a:rPr>
              <a:t> </a:t>
            </a:r>
            <a:r>
              <a:rPr lang="en-GB" sz="1900" dirty="0" smtClean="0">
                <a:solidFill>
                  <a:srgbClr val="000000"/>
                </a:solidFill>
                <a:latin typeface="Caecilia Roman"/>
              </a:rPr>
              <a:t>and Hans </a:t>
            </a:r>
            <a:r>
              <a:rPr lang="en-GB" sz="1900" dirty="0" err="1" smtClean="0">
                <a:solidFill>
                  <a:srgbClr val="000000"/>
                </a:solidFill>
                <a:latin typeface="Caecilia Roman"/>
              </a:rPr>
              <a:t>Vestberg</a:t>
            </a:r>
            <a:r>
              <a:rPr lang="en-GB" sz="1900" dirty="0" smtClean="0">
                <a:solidFill>
                  <a:srgbClr val="000000"/>
                </a:solidFill>
                <a:latin typeface="Caecilia Roman"/>
              </a:rPr>
              <a:t>, CEO of Ericsson, has predicted that by 2020, 50 billion devices will be connected to the internet.</a:t>
            </a:r>
            <a:endParaRPr lang="en-GB" sz="1900" dirty="0">
              <a:solidFill>
                <a:srgbClr val="000000"/>
              </a:solidFill>
              <a:latin typeface="Caecilia Roman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/>
              <a:t>It therefore falls to us as educators to prepare </a:t>
            </a:r>
            <a:r>
              <a:rPr lang="en-GB" sz="1900" dirty="0" smtClean="0"/>
              <a:t>young people </a:t>
            </a:r>
            <a:r>
              <a:rPr lang="en-GB" sz="1900" dirty="0"/>
              <a:t>for tomorrow’s </a:t>
            </a:r>
            <a:r>
              <a:rPr lang="en-GB" sz="1900" dirty="0" smtClean="0"/>
              <a:t>challenges.</a:t>
            </a:r>
            <a:endParaRPr lang="en-GB" sz="1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GB" dirty="0" smtClean="0"/>
              <a:t>AIE CONFERENCE 2014 – INTERCULTURAL UNDERSTANDING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3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722" r="15620"/>
          <a:stretch/>
        </p:blipFill>
        <p:spPr>
          <a:xfrm>
            <a:off x="457200" y="1244290"/>
            <a:ext cx="349890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8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4948210" y="597005"/>
            <a:ext cx="3115135" cy="234298"/>
          </a:xfrm>
          <a:prstGeom prst="parallelogram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solidFill>
                <a:srgbClr val="818387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only certainty is that nothing is certain”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2"/>
            <a:ext cx="4560664" cy="34463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"</a:t>
            </a:r>
            <a:r>
              <a:rPr lang="en-GB" dirty="0"/>
              <a:t>I think there is a world market for maybe five </a:t>
            </a:r>
            <a:r>
              <a:rPr lang="en-GB" dirty="0" smtClean="0"/>
              <a:t>computers” (Attributed to Thomas J Watson, CEO of IBM, 1943).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So, first and foremost, we must prepare our young people to be flexible, adaptable and tolerant.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They must have skills that enable them to utilise technology to maximum advantage and address challenges and solve problems using all of the resources at their disposal – particularly each other.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71" y="1333502"/>
            <a:ext cx="3446316" cy="34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2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CIE Global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775"/>
            <a:ext cx="5744725" cy="34463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Cambridge </a:t>
            </a:r>
            <a:r>
              <a:rPr lang="en-GB" dirty="0" smtClean="0"/>
              <a:t>International’s Global </a:t>
            </a:r>
            <a:r>
              <a:rPr lang="en-GB" dirty="0"/>
              <a:t>Perspectives prepares learners for positive engagement with our rapidly changing world.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Learners </a:t>
            </a:r>
            <a:r>
              <a:rPr lang="en-GB" dirty="0"/>
              <a:t>broaden their outlook through the critical analysis of - and reflection on - issues of global significance.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smtClean="0"/>
              <a:t>syllabus </a:t>
            </a:r>
            <a:r>
              <a:rPr lang="en-GB" dirty="0"/>
              <a:t>is based on </a:t>
            </a:r>
            <a:r>
              <a:rPr lang="en-GB" i="1" dirty="0" smtClean="0"/>
              <a:t>skills</a:t>
            </a:r>
            <a:r>
              <a:rPr lang="en-GB" dirty="0" smtClean="0"/>
              <a:t>: Learners </a:t>
            </a:r>
            <a:r>
              <a:rPr lang="en-GB" dirty="0"/>
              <a:t>develop research, thinking, reasoning and communication skills by following an approach to analysing and evaluating arguments and perspectives called the Critical Path.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skills gained </a:t>
            </a:r>
            <a:r>
              <a:rPr lang="en-GB" dirty="0" smtClean="0"/>
              <a:t>enable </a:t>
            </a:r>
            <a:r>
              <a:rPr lang="en-GB" dirty="0"/>
              <a:t>students to meet the demands of twenty first century </a:t>
            </a:r>
            <a:r>
              <a:rPr lang="en-GB" dirty="0" smtClean="0"/>
              <a:t>learning.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>
                <a:solidFill>
                  <a:srgbClr val="4E4E56"/>
                </a:solidFill>
              </a:rPr>
              <a:pPr defTabSz="914400"/>
              <a:t>5</a:t>
            </a:fld>
            <a:endParaRPr lang="en-GB">
              <a:solidFill>
                <a:srgbClr val="4E4E5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925" y="705115"/>
            <a:ext cx="2637274" cy="1766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702" r="15047"/>
          <a:stretch/>
        </p:blipFill>
        <p:spPr>
          <a:xfrm>
            <a:off x="6012870" y="2312289"/>
            <a:ext cx="2826329" cy="24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8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 Capstone (AP Seminar/AP Research)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260" y="1130033"/>
            <a:ext cx="6094740" cy="34463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 </a:t>
            </a:r>
            <a:r>
              <a:rPr lang="en-GB" dirty="0"/>
              <a:t>Seminar </a:t>
            </a:r>
            <a:r>
              <a:rPr lang="en-GB" dirty="0" smtClean="0"/>
              <a:t>strengthens </a:t>
            </a:r>
            <a:r>
              <a:rPr lang="en-GB" dirty="0"/>
              <a:t>analytic and inquiry </a:t>
            </a:r>
            <a:r>
              <a:rPr lang="en-GB" dirty="0" smtClean="0"/>
              <a:t>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Students learn to consider an issue from multiple perspectives, evaluate the strength of an argument, and make logical, fact-based decisions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AP Research allows </a:t>
            </a:r>
            <a:r>
              <a:rPr lang="en-GB" dirty="0"/>
              <a:t>students to design, plan, and conduct a year-long research-based investigation on a topic of individual interest.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Through </a:t>
            </a:r>
            <a:r>
              <a:rPr lang="en-GB" dirty="0"/>
              <a:t>this inquiry and investigation, students demonstrate the ability to apply scholarly understanding to real-world problems and issues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cultivates </a:t>
            </a:r>
            <a:r>
              <a:rPr lang="en-GB" dirty="0" smtClean="0"/>
              <a:t>“curious</a:t>
            </a:r>
            <a:r>
              <a:rPr lang="en-GB" dirty="0"/>
              <a:t>, independent, and collaborative scholars and prepares them to make logical, evidence-based decisions</a:t>
            </a:r>
            <a:r>
              <a:rPr lang="en-GB" dirty="0" smtClean="0"/>
              <a:t>.”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>
                <a:solidFill>
                  <a:srgbClr val="4E4E56"/>
                </a:solidFill>
              </a:rPr>
              <a:pPr defTabSz="914400"/>
              <a:t>6</a:t>
            </a:fld>
            <a:endParaRPr lang="en-GB">
              <a:solidFill>
                <a:srgbClr val="4E4E5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11" y="4479835"/>
            <a:ext cx="2667249" cy="557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074" r="39818"/>
          <a:stretch/>
        </p:blipFill>
        <p:spPr>
          <a:xfrm>
            <a:off x="483841" y="1352172"/>
            <a:ext cx="246359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7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UNESCO - Citizenship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2"/>
            <a:ext cx="4808174" cy="3446316"/>
          </a:xfrm>
        </p:spPr>
        <p:txBody>
          <a:bodyPr/>
          <a:lstStyle/>
          <a:p>
            <a:r>
              <a:rPr lang="en-GB" dirty="0" smtClean="0"/>
              <a:t>A module to embed within existing curriculum models to encourage and develop sustainable, international citizenship: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develop an understanding of the nature and scope of educating for active citizenship;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provide examples of some school initiatives in active citizenship;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develop skills for planning across-the-curriculum learning experiences in citizenship education in school, community and settings.</a:t>
            </a:r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081" b="6081"/>
          <a:stretch>
            <a:fillRect/>
          </a:stretch>
        </p:blipFill>
        <p:spPr>
          <a:xfrm>
            <a:off x="5265374" y="1333502"/>
            <a:ext cx="1828783" cy="1500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01514" y="2976569"/>
            <a:ext cx="3185287" cy="1803250"/>
          </a:xfrm>
        </p:spPr>
        <p:txBody>
          <a:bodyPr/>
          <a:lstStyle/>
          <a:p>
            <a:pPr algn="ctr"/>
            <a:r>
              <a:rPr lang="en-GB" sz="1600" i="1" dirty="0" smtClean="0">
                <a:solidFill>
                  <a:srgbClr val="C00000"/>
                </a:solidFill>
              </a:rPr>
              <a:t>“It </a:t>
            </a:r>
            <a:r>
              <a:rPr lang="en-GB" sz="1600" i="1" dirty="0">
                <a:solidFill>
                  <a:srgbClr val="C00000"/>
                </a:solidFill>
              </a:rPr>
              <a:t>is necessary to introduce, at all levels, true education for citizenship which includes an </a:t>
            </a:r>
            <a:r>
              <a:rPr lang="en-GB" sz="1600" i="1" dirty="0" smtClean="0">
                <a:solidFill>
                  <a:srgbClr val="C00000"/>
                </a:solidFill>
              </a:rPr>
              <a:t>international </a:t>
            </a:r>
            <a:r>
              <a:rPr lang="en-GB" sz="1600" i="1" dirty="0">
                <a:solidFill>
                  <a:srgbClr val="C00000"/>
                </a:solidFill>
              </a:rPr>
              <a:t>dimension</a:t>
            </a:r>
            <a:r>
              <a:rPr lang="en-GB" sz="1600" i="1" dirty="0" smtClean="0">
                <a:solidFill>
                  <a:srgbClr val="C00000"/>
                </a:solidFill>
              </a:rPr>
              <a:t>.”</a:t>
            </a:r>
          </a:p>
          <a:p>
            <a:pPr algn="ctr"/>
            <a:endParaRPr lang="en-GB" sz="1000" i="1" dirty="0">
              <a:solidFill>
                <a:srgbClr val="C00000"/>
              </a:solidFill>
            </a:endParaRPr>
          </a:p>
          <a:p>
            <a:pPr algn="r"/>
            <a:r>
              <a:rPr lang="en-GB" sz="1100" dirty="0"/>
              <a:t>UNESCO Declaration and Integrated Framework of Action on Education for Peace, Human Rights and Democracy, 1995.</a:t>
            </a:r>
            <a:endParaRPr lang="en-GB" sz="1100" i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7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61" y="1203654"/>
            <a:ext cx="1679438" cy="162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1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 </a:t>
            </a:r>
            <a:r>
              <a:rPr lang="en-GB" smtClean="0"/>
              <a:t>for International </a:t>
            </a:r>
            <a:r>
              <a:rPr lang="en-GB" dirty="0" smtClean="0"/>
              <a:t>Student Assessment (PISA)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961"/>
            <a:ext cx="5548923" cy="3446316"/>
          </a:xfrm>
        </p:spPr>
        <p:txBody>
          <a:bodyPr/>
          <a:lstStyle/>
          <a:p>
            <a:r>
              <a:rPr lang="en-GB" sz="3200" dirty="0" smtClean="0">
                <a:latin typeface="Vijaya" panose="020B0604020202020204" pitchFamily="34" charset="0"/>
                <a:cs typeface="Vijaya" panose="020B0604020202020204" pitchFamily="34" charset="0"/>
              </a:rPr>
              <a:t>      Collaborative </a:t>
            </a:r>
            <a:r>
              <a:rPr lang="en-GB" sz="3200" dirty="0">
                <a:latin typeface="Vijaya" panose="020B0604020202020204" pitchFamily="34" charset="0"/>
                <a:cs typeface="Vijaya" panose="020B0604020202020204" pitchFamily="34" charset="0"/>
              </a:rPr>
              <a:t>problem solving competency is the capacity of an individual to effectively engage in a process whereby two or more agents attempt to solve a problem by sharing the understanding and effort required to come to a </a:t>
            </a:r>
            <a:r>
              <a:rPr lang="en-GB" sz="3200" dirty="0" smtClean="0">
                <a:latin typeface="Vijaya" panose="020B0604020202020204" pitchFamily="34" charset="0"/>
                <a:cs typeface="Vijaya" panose="020B0604020202020204" pitchFamily="34" charset="0"/>
              </a:rPr>
              <a:t>solution. </a:t>
            </a:r>
          </a:p>
          <a:p>
            <a:pPr algn="r"/>
            <a:r>
              <a:rPr lang="en-GB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(www.pisa.oecd.org)</a:t>
            </a:r>
            <a:endParaRPr lang="en-GB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/>
            <a:r>
              <a:rPr lang="en-GB" dirty="0" smtClean="0"/>
              <a:t>AIE CONFERENCE 2014 – INTERCULTURAL UNDERSTANDING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424" t="13306" r="19954" b="57074"/>
          <a:stretch/>
        </p:blipFill>
        <p:spPr>
          <a:xfrm>
            <a:off x="777939" y="1431482"/>
            <a:ext cx="251362" cy="16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189" t="57030" r="20659" b="12997"/>
          <a:stretch/>
        </p:blipFill>
        <p:spPr>
          <a:xfrm>
            <a:off x="3091086" y="4385126"/>
            <a:ext cx="281150" cy="189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48" y="1286220"/>
            <a:ext cx="3238451" cy="24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90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&amp; Teaching of 21st Century </a:t>
            </a:r>
            <a:r>
              <a:rPr lang="en-GB" dirty="0" err="1" smtClean="0"/>
              <a:t>Skills</a:t>
            </a:r>
            <a:r>
              <a:rPr lang="en-GB" baseline="30000" dirty="0" err="1" smtClean="0"/>
              <a:t>TM</a:t>
            </a:r>
            <a:r>
              <a:rPr lang="en-GB" baseline="30000" dirty="0" smtClean="0"/>
              <a:t> </a:t>
            </a:r>
            <a:r>
              <a:rPr lang="en-GB" dirty="0" smtClean="0"/>
              <a:t>(ATC21S)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98700"/>
            <a:ext cx="7973015" cy="364359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project team </a:t>
            </a:r>
            <a:r>
              <a:rPr lang="en-GB" sz="2000" dirty="0" smtClean="0"/>
              <a:t>believed that curricula </a:t>
            </a:r>
            <a:r>
              <a:rPr lang="en-GB" sz="2000" dirty="0"/>
              <a:t>must go further to include skills such as collaboration and digital literacy that will prepare students for 21st-century employment. </a:t>
            </a:r>
            <a:endParaRPr lang="en-GB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ATC21S has devised a developmental learning approach to assessment and instruction of 21st-century curricula, with an emphasis </a:t>
            </a:r>
            <a:r>
              <a:rPr lang="en-GB" sz="2000" dirty="0" smtClean="0"/>
              <a:t>on:</a:t>
            </a:r>
          </a:p>
          <a:p>
            <a:pPr marL="1092200" lvl="3" indent="-285750">
              <a:spcBef>
                <a:spcPts val="600"/>
              </a:spcBef>
            </a:pPr>
            <a:r>
              <a:rPr lang="en-GB" sz="2000" dirty="0" smtClean="0"/>
              <a:t>digital fluency, </a:t>
            </a:r>
          </a:p>
          <a:p>
            <a:pPr marL="1092200" lvl="3" indent="-285750">
              <a:spcBef>
                <a:spcPts val="600"/>
              </a:spcBef>
            </a:pPr>
            <a:r>
              <a:rPr lang="en-GB" sz="2000" dirty="0" smtClean="0"/>
              <a:t>problem-solving</a:t>
            </a:r>
            <a:r>
              <a:rPr lang="en-GB" sz="2000" dirty="0"/>
              <a:t>, </a:t>
            </a:r>
            <a:endParaRPr lang="en-GB" sz="2000" dirty="0" smtClean="0"/>
          </a:p>
          <a:p>
            <a:pPr marL="1092200" lvl="3" indent="-285750">
              <a:spcBef>
                <a:spcPts val="600"/>
              </a:spcBef>
            </a:pPr>
            <a:r>
              <a:rPr lang="en-GB" sz="2000" dirty="0" smtClean="0"/>
              <a:t>citizenship</a:t>
            </a:r>
            <a:r>
              <a:rPr lang="en-GB" sz="2000" dirty="0"/>
              <a:t>, and </a:t>
            </a:r>
            <a:endParaRPr lang="en-GB" sz="2000" dirty="0" smtClean="0"/>
          </a:p>
          <a:p>
            <a:pPr marL="1092200" lvl="3" indent="-285750">
              <a:spcBef>
                <a:spcPts val="600"/>
              </a:spcBef>
            </a:pPr>
            <a:r>
              <a:rPr lang="en-GB" sz="2000" dirty="0"/>
              <a:t>communication and </a:t>
            </a:r>
            <a:r>
              <a:rPr lang="en-GB" sz="2000" dirty="0" smtClean="0"/>
              <a:t>collaboration.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AIE CONFERENCE 2014 – </a:t>
            </a:r>
            <a:r>
              <a:rPr lang="en-GB" dirty="0" smtClean="0"/>
              <a:t>INTERCULTURAL </a:t>
            </a:r>
            <a:r>
              <a:rPr lang="en-GB" dirty="0"/>
              <a:t>UNDERSTANDING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85A6F62-C266-4AD8-A4B2-8CF8416B5C31}" type="slidenum">
              <a:rPr lang="en-GB" smtClean="0"/>
              <a:pPr defTabSz="914400"/>
              <a:t>9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2550" b="24954"/>
          <a:stretch/>
        </p:blipFill>
        <p:spPr>
          <a:xfrm>
            <a:off x="4691653" y="3060596"/>
            <a:ext cx="3810000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6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StudyPass_PPT_Template">
  <a:themeElements>
    <a:clrScheme name="Global Study Pass">
      <a:dk1>
        <a:srgbClr val="6BE1CC"/>
      </a:dk1>
      <a:lt1>
        <a:srgbClr val="4E4E56"/>
      </a:lt1>
      <a:dk2>
        <a:srgbClr val="9B9BAC"/>
      </a:dk2>
      <a:lt2>
        <a:srgbClr val="FFFFFF"/>
      </a:lt2>
      <a:accent1>
        <a:srgbClr val="00FF73"/>
      </a:accent1>
      <a:accent2>
        <a:srgbClr val="51E2FF"/>
      </a:accent2>
      <a:accent3>
        <a:srgbClr val="FF45FF"/>
      </a:accent3>
      <a:accent4>
        <a:srgbClr val="FFC225"/>
      </a:accent4>
      <a:accent5>
        <a:srgbClr val="E5FF2D"/>
      </a:accent5>
      <a:accent6>
        <a:srgbClr val="B35FFF"/>
      </a:accent6>
      <a:hlink>
        <a:srgbClr val="0000FF"/>
      </a:hlink>
      <a:folHlink>
        <a:srgbClr val="800080"/>
      </a:folHlink>
    </a:clrScheme>
    <a:fontScheme name="Custom 7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  <a:latin typeface="Helvetica"/>
            <a:cs typeface="Helvetic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BE1CC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6CF0E6397F964C80711F753AD17093" ma:contentTypeVersion="0" ma:contentTypeDescription="Create a new document." ma:contentTypeScope="" ma:versionID="7e0cc58dee3c6616ec051c3e90cbe0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2efb2a9ddaf7dd76d267378286429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372FB7-1F7C-4C26-814E-16A9BBE118B2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19404D-BC31-4267-9184-D661E56C39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62391-F572-4A46-ABCA-41F444CFA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GlobalStudyPass_PPT_Template.thmx</Template>
  <TotalTime>3160</TotalTime>
  <Words>1314</Words>
  <Application>Microsoft Office PowerPoint</Application>
  <PresentationFormat>On-screen Show (16:10)</PresentationFormat>
  <Paragraphs>145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GlobalStudyPass_PPT_Template</vt:lpstr>
      <vt:lpstr>Intercultural Understanding Beyond the Classroom</vt:lpstr>
      <vt:lpstr>The World is Changing ….</vt:lpstr>
      <vt:lpstr>… And we Communicate Differently </vt:lpstr>
      <vt:lpstr>“The only certainty is that nothing is certain”</vt:lpstr>
      <vt:lpstr>CIE Global Perspectives</vt:lpstr>
      <vt:lpstr>AP Capstone (AP Seminar/AP Research)</vt:lpstr>
      <vt:lpstr>UNESCO - Citizenship</vt:lpstr>
      <vt:lpstr>Programme for International Student Assessment (PISA) 2015</vt:lpstr>
      <vt:lpstr>Assessment &amp; Teaching of 21st Century SkillsTM (ATC21S)</vt:lpstr>
      <vt:lpstr>Beyond the Classroom …</vt:lpstr>
      <vt:lpstr>Global Study Pass</vt:lpstr>
      <vt:lpstr>Our Programmes …</vt:lpstr>
      <vt:lpstr>… Our Programmes</vt:lpstr>
      <vt:lpstr>Future Leaders, Cambridge, 2014</vt:lpstr>
      <vt:lpstr>Future Leaders, Cambridge, 2014</vt:lpstr>
      <vt:lpstr>Intercultural Understanding</vt:lpstr>
      <vt:lpstr>What went well?</vt:lpstr>
      <vt:lpstr>What were the risks?</vt:lpstr>
      <vt:lpstr>Student Feedback</vt:lpstr>
      <vt:lpstr>www.globalstudypass.com</vt:lpstr>
    </vt:vector>
  </TitlesOfParts>
  <Company>BrandCap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Turner</dc:creator>
  <cp:lastModifiedBy>Carolina Salter</cp:lastModifiedBy>
  <cp:revision>85</cp:revision>
  <dcterms:created xsi:type="dcterms:W3CDTF">2014-02-28T15:50:04Z</dcterms:created>
  <dcterms:modified xsi:type="dcterms:W3CDTF">2014-12-02T20:24:01Z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0x010100446CF0E6397F964C80711F753AD17093</vt:lpwstr>
  </property>
</Properties>
</file>