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3" r:id="rId1"/>
    <p:sldMasterId id="2147484035" r:id="rId2"/>
  </p:sldMasterIdLst>
  <p:notesMasterIdLst>
    <p:notesMasterId r:id="rId31"/>
  </p:notesMasterIdLst>
  <p:sldIdLst>
    <p:sldId id="256" r:id="rId3"/>
    <p:sldId id="257" r:id="rId4"/>
    <p:sldId id="258" r:id="rId5"/>
    <p:sldId id="283" r:id="rId6"/>
    <p:sldId id="303" r:id="rId7"/>
    <p:sldId id="298" r:id="rId8"/>
    <p:sldId id="299" r:id="rId9"/>
    <p:sldId id="302" r:id="rId10"/>
    <p:sldId id="264" r:id="rId11"/>
    <p:sldId id="265" r:id="rId12"/>
    <p:sldId id="261" r:id="rId13"/>
    <p:sldId id="269" r:id="rId14"/>
    <p:sldId id="270" r:id="rId15"/>
    <p:sldId id="274" r:id="rId16"/>
    <p:sldId id="284" r:id="rId17"/>
    <p:sldId id="287" r:id="rId18"/>
    <p:sldId id="288" r:id="rId19"/>
    <p:sldId id="290" r:id="rId20"/>
    <p:sldId id="292" r:id="rId21"/>
    <p:sldId id="293" r:id="rId22"/>
    <p:sldId id="291" r:id="rId23"/>
    <p:sldId id="294" r:id="rId24"/>
    <p:sldId id="296" r:id="rId25"/>
    <p:sldId id="295" r:id="rId26"/>
    <p:sldId id="304" r:id="rId27"/>
    <p:sldId id="297" r:id="rId28"/>
    <p:sldId id="300" r:id="rId29"/>
    <p:sldId id="301"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284ECC-9992-934C-B91E-6EA2C8BB1B46}" type="datetimeFigureOut">
              <a:rPr lang="en-US" smtClean="0"/>
              <a:pPr/>
              <a:t>10/21/2012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4A73B9-0972-2843-AF4E-5FC322AF9214}" type="slidenum">
              <a:rPr lang="en-US" smtClean="0"/>
              <a:pPr/>
              <a:t>‹#›</a:t>
            </a:fld>
            <a:endParaRPr lang="en-US"/>
          </a:p>
        </p:txBody>
      </p:sp>
    </p:spTree>
    <p:extLst>
      <p:ext uri="{BB962C8B-B14F-4D97-AF65-F5344CB8AC3E}">
        <p14:creationId xmlns:p14="http://schemas.microsoft.com/office/powerpoint/2010/main" val="28755290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A4A73B9-0972-2843-AF4E-5FC322AF9214}" type="slidenum">
              <a:rPr lang="en-US" smtClean="0"/>
              <a:pPr/>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While all of the factor scores increased from pretest to posttest, two of the factors revealed statistically significant differences: Interaction Confidence (</a:t>
            </a:r>
            <a:r>
              <a:rPr lang="en-US" sz="1200" kern="1200" dirty="0" err="1" smtClean="0">
                <a:solidFill>
                  <a:schemeClr val="tx1"/>
                </a:solidFill>
                <a:latin typeface="+mn-lt"/>
                <a:ea typeface="+mn-ea"/>
                <a:cs typeface="+mn-cs"/>
              </a:rPr>
              <a:t>t</a:t>
            </a:r>
            <a:r>
              <a:rPr lang="en-US" sz="1200" kern="1200" dirty="0" smtClean="0">
                <a:solidFill>
                  <a:schemeClr val="tx1"/>
                </a:solidFill>
                <a:latin typeface="+mn-lt"/>
                <a:ea typeface="+mn-ea"/>
                <a:cs typeface="+mn-cs"/>
              </a:rPr>
              <a:t>=7.071, </a:t>
            </a:r>
            <a:r>
              <a:rPr lang="en-US" sz="1200" kern="1200" dirty="0" err="1" smtClean="0">
                <a:solidFill>
                  <a:schemeClr val="tx1"/>
                </a:solidFill>
                <a:latin typeface="+mn-lt"/>
                <a:ea typeface="+mn-ea"/>
                <a:cs typeface="+mn-cs"/>
              </a:rPr>
              <a:t>p</a:t>
            </a:r>
            <a:r>
              <a:rPr lang="en-US" sz="1200" kern="1200" dirty="0" smtClean="0">
                <a:solidFill>
                  <a:schemeClr val="tx1"/>
                </a:solidFill>
                <a:latin typeface="+mn-lt"/>
                <a:ea typeface="+mn-ea"/>
                <a:cs typeface="+mn-cs"/>
              </a:rPr>
              <a:t>=.000) and Interaction Attentiveness (</a:t>
            </a:r>
            <a:r>
              <a:rPr lang="en-US" sz="1200" kern="1200" dirty="0" err="1" smtClean="0">
                <a:solidFill>
                  <a:schemeClr val="tx1"/>
                </a:solidFill>
                <a:latin typeface="+mn-lt"/>
                <a:ea typeface="+mn-ea"/>
                <a:cs typeface="+mn-cs"/>
              </a:rPr>
              <a:t>t</a:t>
            </a:r>
            <a:r>
              <a:rPr lang="en-US" sz="1200" kern="1200" dirty="0" smtClean="0">
                <a:solidFill>
                  <a:schemeClr val="tx1"/>
                </a:solidFill>
                <a:latin typeface="+mn-lt"/>
                <a:ea typeface="+mn-ea"/>
                <a:cs typeface="+mn-cs"/>
              </a:rPr>
              <a:t>=2.635, </a:t>
            </a:r>
            <a:r>
              <a:rPr lang="en-US" sz="1200" kern="1200" dirty="0" err="1" smtClean="0">
                <a:solidFill>
                  <a:schemeClr val="tx1"/>
                </a:solidFill>
                <a:latin typeface="+mn-lt"/>
                <a:ea typeface="+mn-ea"/>
                <a:cs typeface="+mn-cs"/>
              </a:rPr>
              <a:t>p</a:t>
            </a:r>
            <a:r>
              <a:rPr lang="en-US" sz="1200" kern="1200" dirty="0" smtClean="0">
                <a:solidFill>
                  <a:schemeClr val="tx1"/>
                </a:solidFill>
                <a:latin typeface="+mn-lt"/>
                <a:ea typeface="+mn-ea"/>
                <a:cs typeface="+mn-cs"/>
              </a:rPr>
              <a:t>=.039). It is important to note that the change in Interaction Confidence is extremely significant at the .000 level. The change in Interaction Attentiveness was also significant the .05 level, </a:t>
            </a:r>
          </a:p>
          <a:p>
            <a:r>
              <a:rPr lang="en-US" sz="1200" kern="1200" dirty="0" smtClean="0">
                <a:solidFill>
                  <a:schemeClr val="tx1"/>
                </a:solidFill>
                <a:latin typeface="+mn-lt"/>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20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smtClean="0">
                <a:solidFill>
                  <a:schemeClr val="tx1"/>
                </a:solidFill>
                <a:latin typeface="+mn-lt"/>
                <a:ea typeface="+mn-ea"/>
                <a:cs typeface="+mn-cs"/>
              </a:rPr>
              <a:t>“Ability to communicate effectively and appropriately in intercultural situations based on one’s intercultural knowledge, skills, and attitudes” (</a:t>
            </a:r>
            <a:r>
              <a:rPr lang="en-US" sz="1200" kern="1200" dirty="0" err="1" smtClean="0">
                <a:solidFill>
                  <a:schemeClr val="tx1"/>
                </a:solidFill>
                <a:latin typeface="+mn-lt"/>
                <a:ea typeface="+mn-ea"/>
                <a:cs typeface="+mn-cs"/>
              </a:rPr>
              <a:t>Deardorff</a:t>
            </a:r>
            <a:r>
              <a:rPr lang="en-US" sz="1200" kern="1200" dirty="0" smtClean="0">
                <a:solidFill>
                  <a:schemeClr val="tx1"/>
                </a:solidFill>
                <a:latin typeface="+mn-lt"/>
                <a:ea typeface="+mn-ea"/>
                <a:cs typeface="+mn-cs"/>
              </a:rPr>
              <a:t>, 2004, </a:t>
            </a:r>
            <a:r>
              <a:rPr lang="en-US" sz="1200" kern="1200" dirty="0" err="1" smtClean="0">
                <a:solidFill>
                  <a:schemeClr val="tx1"/>
                </a:solidFill>
                <a:latin typeface="+mn-lt"/>
                <a:ea typeface="+mn-ea"/>
                <a:cs typeface="+mn-cs"/>
              </a:rPr>
              <a:t>p</a:t>
            </a:r>
            <a:r>
              <a:rPr lang="en-US" sz="1200" kern="1200" dirty="0" smtClean="0">
                <a:solidFill>
                  <a:schemeClr val="tx1"/>
                </a:solidFill>
                <a:latin typeface="+mn-lt"/>
                <a:ea typeface="+mn-ea"/>
                <a:cs typeface="+mn-cs"/>
              </a:rPr>
              <a:t> 184). </a:t>
            </a:r>
            <a:r>
              <a:rPr lang="en-US" sz="1200" kern="1200" smtClean="0">
                <a:solidFill>
                  <a:schemeClr val="tx1"/>
                </a:solidFill>
                <a:latin typeface="+mn-lt"/>
                <a:ea typeface="+mn-ea"/>
                <a:cs typeface="+mn-cs"/>
              </a:rPr>
              <a:t>The panel also agreed that the concept of intercultural competence is an ongoing process and that the definition will continue to evolve through on-going research.</a:t>
            </a:r>
            <a:r>
              <a:rPr lang="en-US" smtClean="0"/>
              <a:t> </a:t>
            </a:r>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smtClean="0"/>
          </a:p>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The Data was collected by the Bentley University study abroad office using a survey distributed online. Students in both groups were sent email messages by the Study Abroad Office, asking them to visit the website where the survey is located and to complete the survey online. </a:t>
            </a:r>
          </a:p>
          <a:p>
            <a:r>
              <a:rPr lang="en-US" sz="1200" dirty="0" smtClean="0"/>
              <a:t>The treatment and control  group were given the anonymous survey approximately one week before the group traveled</a:t>
            </a:r>
            <a:r>
              <a:rPr lang="en-US" sz="1200" baseline="0" dirty="0" smtClean="0"/>
              <a:t> and then</a:t>
            </a:r>
            <a:r>
              <a:rPr lang="en-US" sz="1200" dirty="0" smtClean="0"/>
              <a:t> again immediately after they traveled.</a:t>
            </a:r>
          </a:p>
          <a:p>
            <a:r>
              <a:rPr lang="en-US" sz="1200" dirty="0" smtClean="0"/>
              <a:t>The control group only took the pretest. Since the instruments have demonstrated internal consistency, a span of two weeks was unlikely to reveal any changes in the control group  (</a:t>
            </a:r>
            <a:r>
              <a:rPr lang="en-US" sz="1200" dirty="0" err="1" smtClean="0"/>
              <a:t>ie.maturation</a:t>
            </a:r>
            <a:r>
              <a:rPr lang="en-US" sz="1200" dirty="0" smtClean="0"/>
              <a:t>), which is why the control group only completed the test once. </a:t>
            </a:r>
          </a:p>
          <a:p>
            <a:r>
              <a:rPr lang="en-US" sz="1200" dirty="0" smtClean="0"/>
              <a:t>Participants in both groups were advised of appropriate informed consent information when they clicked on the link containing the survey. By clicking on the button to proceed to the survey they indicated their agreement with the informed consent information and their willingness to participate in the study. </a:t>
            </a:r>
          </a:p>
          <a:p>
            <a:r>
              <a:rPr lang="en-US" sz="1200" dirty="0" smtClean="0"/>
              <a:t>Students’ ID numbers were used to link the pre and post tests. Once the data has been collected, each students’ ID number will be assigned a random number. After the random numbers were assigned, and there was no trace of the ID number, the study abroad office</a:t>
            </a:r>
            <a:r>
              <a:rPr lang="en-US" sz="1200" baseline="0" dirty="0" smtClean="0"/>
              <a:t> </a:t>
            </a:r>
            <a:r>
              <a:rPr lang="en-US" sz="1200" dirty="0" smtClean="0"/>
              <a:t>released the data to the principal investigator,</a:t>
            </a:r>
            <a:r>
              <a:rPr lang="en-US" sz="1200" baseline="0" dirty="0" smtClean="0"/>
              <a:t> and the data was</a:t>
            </a:r>
            <a:r>
              <a:rPr lang="en-US" sz="1200" dirty="0" smtClean="0"/>
              <a:t> stored and analyze the data on SPSS.</a:t>
            </a:r>
          </a:p>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A73B9-0972-2843-AF4E-5FC322AF9214}"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60DE8C4-2439-6343-9C4C-4530BB01C1AD}"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DE8C4-2439-6343-9C4C-4530BB01C1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DE8C4-2439-6343-9C4C-4530BB01C1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3E3DFA5-C31C-014A-A85E-4AAD18998ACF}" type="datetimeFigureOut">
              <a:rPr lang="en-US" smtClean="0"/>
              <a:pPr/>
              <a:t>10/21/2012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60DE8C4-2439-6343-9C4C-4530BB01C1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60DE8C4-2439-6343-9C4C-4530BB01C1AD}"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60DE8C4-2439-6343-9C4C-4530BB01C1A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3E3DFA5-C31C-014A-A85E-4AAD18998ACF}" type="datetimeFigureOut">
              <a:rPr lang="en-US" smtClean="0"/>
              <a:pPr/>
              <a:t>10/21/2012</a:t>
            </a:fld>
            <a:endParaRPr lang="en-US"/>
          </a:p>
        </p:txBody>
      </p:sp>
      <p:sp>
        <p:nvSpPr>
          <p:cNvPr id="10" name="Slide Number Placeholder 9"/>
          <p:cNvSpPr>
            <a:spLocks noGrp="1"/>
          </p:cNvSpPr>
          <p:nvPr>
            <p:ph type="sldNum" sz="quarter" idx="16"/>
          </p:nvPr>
        </p:nvSpPr>
        <p:spPr/>
        <p:txBody>
          <a:bodyPr rtlCol="0"/>
          <a:lstStyle/>
          <a:p>
            <a:fld id="{D60DE8C4-2439-6343-9C4C-4530BB01C1AD}"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3E3DFA5-C31C-014A-A85E-4AAD18998ACF}" type="datetimeFigureOut">
              <a:rPr lang="en-US" smtClean="0"/>
              <a:pPr/>
              <a:t>10/21/2012</a:t>
            </a:fld>
            <a:endParaRPr lang="en-US"/>
          </a:p>
        </p:txBody>
      </p:sp>
      <p:sp>
        <p:nvSpPr>
          <p:cNvPr id="12" name="Slide Number Placeholder 11"/>
          <p:cNvSpPr>
            <a:spLocks noGrp="1"/>
          </p:cNvSpPr>
          <p:nvPr>
            <p:ph type="sldNum" sz="quarter" idx="16"/>
          </p:nvPr>
        </p:nvSpPr>
        <p:spPr/>
        <p:txBody>
          <a:bodyPr rtlCol="0"/>
          <a:lstStyle/>
          <a:p>
            <a:fld id="{D60DE8C4-2439-6343-9C4C-4530BB01C1AD}"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60DE8C4-2439-6343-9C4C-4530BB01C1AD}"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60DE8C4-2439-6343-9C4C-4530BB01C1AD}"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60DE8C4-2439-6343-9C4C-4530BB01C1AD}"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DE8C4-2439-6343-9C4C-4530BB01C1A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3E3DFA5-C31C-014A-A85E-4AAD18998ACF}" type="datetimeFigureOut">
              <a:rPr lang="en-US" smtClean="0"/>
              <a:pPr/>
              <a:t>10/21/2012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60DE8C4-2439-6343-9C4C-4530BB01C1AD}"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DE8C4-2439-6343-9C4C-4530BB01C1AD}"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3E3DFA5-C31C-014A-A85E-4AAD18998ACF}" type="datetimeFigureOut">
              <a:rPr lang="en-US" smtClean="0"/>
              <a:pPr/>
              <a:t>10/21/2012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60DE8C4-2439-6343-9C4C-4530BB01C1A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60DE8C4-2439-6343-9C4C-4530BB01C1A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DE8C4-2439-6343-9C4C-4530BB01C1AD}"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DE8C4-2439-6343-9C4C-4530BB01C1AD}"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DE8C4-2439-6343-9C4C-4530BB01C1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DE8C4-2439-6343-9C4C-4530BB01C1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DE8C4-2439-6343-9C4C-4530BB01C1AD}"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E3DFA5-C31C-014A-A85E-4AAD18998ACF}" type="datetimeFigureOut">
              <a:rPr lang="en-US" smtClean="0"/>
              <a:pPr/>
              <a:t>10/21/2012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D60DE8C4-2439-6343-9C4C-4530BB01C1AD}"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3E3DFA5-C31C-014A-A85E-4AAD18998ACF}" type="datetimeFigureOut">
              <a:rPr lang="en-US" smtClean="0"/>
              <a:pPr/>
              <a:t>10/21/2012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60DE8C4-2439-6343-9C4C-4530BB01C1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3E3DFA5-C31C-014A-A85E-4AAD18998ACF}" type="datetimeFigureOut">
              <a:rPr lang="en-US" smtClean="0"/>
              <a:pPr/>
              <a:t>10/21/2012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60DE8C4-2439-6343-9C4C-4530BB01C1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36" r:id="rId1"/>
    <p:sldLayoutId id="2147484037" r:id="rId2"/>
    <p:sldLayoutId id="2147484038" r:id="rId3"/>
    <p:sldLayoutId id="2147484039" r:id="rId4"/>
    <p:sldLayoutId id="2147484040" r:id="rId5"/>
    <p:sldLayoutId id="2147484041" r:id="rId6"/>
    <p:sldLayoutId id="2147484042" r:id="rId7"/>
    <p:sldLayoutId id="2147484043" r:id="rId8"/>
    <p:sldLayoutId id="2147484044" r:id="rId9"/>
    <p:sldLayoutId id="2147484045" r:id="rId10"/>
    <p:sldLayoutId id="2147484046"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20000"/>
              </a:lnSpc>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556" dirty="0" smtClean="0"/>
              <a:t>Students</a:t>
            </a:r>
            <a:r>
              <a:rPr lang="en-US" sz="3556" dirty="0"/>
              <a:t>’ intercultural learning through short-term study abroad programs</a:t>
            </a:r>
            <a:r>
              <a:rPr lang="en-US" sz="3556" dirty="0" smtClean="0"/>
              <a:t> </a:t>
            </a:r>
            <a:r>
              <a:rPr lang="en-US" dirty="0" smtClean="0"/>
              <a:t/>
            </a:r>
            <a:br>
              <a:rPr lang="en-US" dirty="0" smtClean="0"/>
            </a:br>
            <a:r>
              <a:rPr lang="en-US" dirty="0" smtClean="0"/>
              <a:t/>
            </a:r>
            <a:br>
              <a:rPr lang="en-US" dirty="0" smtClean="0"/>
            </a:br>
            <a:r>
              <a:rPr lang="en-US" dirty="0" smtClean="0"/>
              <a:t/>
            </a:r>
            <a:br>
              <a:rPr lang="en-US" dirty="0" smtClean="0"/>
            </a:br>
            <a:r>
              <a:rPr lang="en-US" sz="2222" dirty="0" smtClean="0"/>
              <a:t>October 21, 2012</a:t>
            </a:r>
            <a:br>
              <a:rPr lang="en-US" sz="2222" dirty="0" smtClean="0"/>
            </a:br>
            <a:r>
              <a:rPr lang="en-US" sz="2222" dirty="0" smtClean="0"/>
              <a:t>Marissa R. Lombardi, </a:t>
            </a:r>
            <a:r>
              <a:rPr lang="en-US" sz="2222" dirty="0" err="1" smtClean="0"/>
              <a:t>ed.d</a:t>
            </a:r>
            <a:r>
              <a:rPr lang="en-US" dirty="0" smtClean="0"/>
              <a:t/>
            </a:r>
            <a:br>
              <a:rPr lang="en-US" dirty="0" smtClean="0"/>
            </a:br>
            <a:r>
              <a:rPr lang="en-US" sz="2222" dirty="0" smtClean="0"/>
              <a:t>Alliance for International education</a:t>
            </a:r>
            <a:br>
              <a:rPr lang="en-US" sz="2222" dirty="0" smtClean="0"/>
            </a:br>
            <a:r>
              <a:rPr lang="en-US" sz="2222" dirty="0" err="1" smtClean="0"/>
              <a:t>doha</a:t>
            </a:r>
            <a:r>
              <a:rPr lang="en-US" sz="2222" dirty="0" smtClean="0"/>
              <a:t>, </a:t>
            </a:r>
            <a:r>
              <a:rPr lang="en-US" sz="2222" dirty="0" err="1" smtClean="0"/>
              <a:t>qatar</a:t>
            </a:r>
            <a:endParaRPr lang="en-US" sz="2222" dirty="0"/>
          </a:p>
        </p:txBody>
      </p:sp>
      <p:sp>
        <p:nvSpPr>
          <p:cNvPr id="3" name="Subtitle 2"/>
          <p:cNvSpPr>
            <a:spLocks noGrp="1"/>
          </p:cNvSpPr>
          <p:nvPr>
            <p:ph type="subTitle" idx="1"/>
          </p:nvPr>
        </p:nvSpPr>
        <p:spPr>
          <a:xfrm>
            <a:off x="2438400" y="5558178"/>
            <a:ext cx="6705600" cy="883419"/>
          </a:xfrm>
        </p:spPr>
        <p:txBody>
          <a:bodyPr>
            <a:normAutofit fontScale="40000" lnSpcReduction="20000"/>
          </a:bodyPr>
          <a:lstStyle/>
          <a:p>
            <a:pPr>
              <a:lnSpc>
                <a:spcPct val="120000"/>
              </a:lnSpc>
            </a:pPr>
            <a:r>
              <a:rPr lang="en-US" sz="6000" dirty="0" smtClean="0"/>
              <a:t/>
            </a:r>
            <a:br>
              <a:rPr lang="en-US" sz="6000" dirty="0" smtClean="0"/>
            </a:br>
            <a:endParaRPr lang="en-US" sz="5600" dirty="0" smtClean="0"/>
          </a:p>
          <a:p>
            <a:endParaRPr lang="en-US" sz="5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Hypotheses Cont.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Students who participate in STP exhibit an increase in scores from their pre test to their post-test on questions relating to </a:t>
            </a:r>
            <a:r>
              <a:rPr lang="en-US" b="1" dirty="0" smtClean="0"/>
              <a:t>Interaction enjoyment</a:t>
            </a:r>
            <a:r>
              <a:rPr lang="en-US" dirty="0" smtClean="0"/>
              <a:t>. </a:t>
            </a:r>
          </a:p>
          <a:p>
            <a:endParaRPr lang="en-US" dirty="0" smtClean="0"/>
          </a:p>
          <a:p>
            <a:r>
              <a:rPr lang="en-US" dirty="0" smtClean="0"/>
              <a:t>Students who participate in STP exhibit no significant difference in scores from their pre test to their post-test on questions relating to </a:t>
            </a:r>
            <a:r>
              <a:rPr lang="en-US" b="1" dirty="0" smtClean="0"/>
              <a:t>Interaction attentiveness</a:t>
            </a:r>
            <a:r>
              <a:rPr lang="en-US" dirty="0" smtClean="0"/>
              <a:t>.</a:t>
            </a:r>
          </a:p>
          <a:p>
            <a:endParaRPr lang="en-US" dirty="0" smtClean="0"/>
          </a:p>
          <a:p>
            <a:r>
              <a:rPr lang="en-US" dirty="0" smtClean="0"/>
              <a:t>Students who participate in STP exhibit no significant increase in scores from their pre test to their post-test on questions relating to </a:t>
            </a:r>
            <a:r>
              <a:rPr lang="en-US" b="1" dirty="0" smtClean="0"/>
              <a:t>Interaction confidence</a:t>
            </a:r>
            <a:r>
              <a:rPr lang="en-US" dirty="0" smtClean="0"/>
              <a: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Strategy</a:t>
            </a:r>
            <a:endParaRPr lang="en-US" dirty="0"/>
          </a:p>
        </p:txBody>
      </p:sp>
      <p:sp>
        <p:nvSpPr>
          <p:cNvPr id="3" name="Content Placeholder 2"/>
          <p:cNvSpPr>
            <a:spLocks noGrp="1"/>
          </p:cNvSpPr>
          <p:nvPr>
            <p:ph sz="quarter" idx="1"/>
          </p:nvPr>
        </p:nvSpPr>
        <p:spPr/>
        <p:txBody>
          <a:bodyPr>
            <a:noAutofit/>
          </a:bodyPr>
          <a:lstStyle/>
          <a:p>
            <a:endParaRPr lang="en-US" sz="2400" dirty="0" smtClean="0"/>
          </a:p>
          <a:p>
            <a:r>
              <a:rPr lang="en-US" sz="2400" dirty="0" smtClean="0"/>
              <a:t>“Nonequivalent group design” was used. Also considered a Quasi-experimental design</a:t>
            </a:r>
          </a:p>
          <a:p>
            <a:endParaRPr lang="en-US" sz="2400" dirty="0" smtClean="0"/>
          </a:p>
          <a:p>
            <a:r>
              <a:rPr lang="en-US" sz="2400" dirty="0" smtClean="0"/>
              <a:t>The Intercultural Sensitivity Scale, Openness to Diversity Scale, and Demographic questions were administered to treatment group before and after the short-term study abroad program by study abroad office. </a:t>
            </a:r>
          </a:p>
          <a:p>
            <a:endParaRPr lang="en-US" sz="2400" dirty="0" smtClean="0"/>
          </a:p>
          <a:p>
            <a:r>
              <a:rPr lang="en-US" sz="2400" dirty="0" smtClean="0"/>
              <a:t>Control group, took the survey once, during the same time frame that the treatment group took the pretest.  </a:t>
            </a:r>
          </a:p>
          <a:p>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Description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participants of this study were undergraduate students attending Bentley University. </a:t>
            </a:r>
          </a:p>
          <a:p>
            <a:r>
              <a:rPr lang="en-US" dirty="0" smtClean="0"/>
              <a:t>Two groups of approximately 40 participants each were invited to participate: one treatment and one control. </a:t>
            </a:r>
          </a:p>
          <a:p>
            <a:r>
              <a:rPr lang="en-US" dirty="0" smtClean="0"/>
              <a:t>All students who enroll in a short term study abroad program in March 2011 were invited to participate in treatment group. </a:t>
            </a:r>
          </a:p>
          <a:p>
            <a:r>
              <a:rPr lang="en-US" dirty="0" smtClean="0"/>
              <a:t>13 treatment participants and 19 control participants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a:t>
            </a:r>
            <a:endParaRPr lang="en-US" dirty="0"/>
          </a:p>
        </p:txBody>
      </p:sp>
      <p:sp>
        <p:nvSpPr>
          <p:cNvPr id="3" name="Content Placeholder 2"/>
          <p:cNvSpPr>
            <a:spLocks noGrp="1"/>
          </p:cNvSpPr>
          <p:nvPr>
            <p:ph sz="quarter" idx="1"/>
          </p:nvPr>
        </p:nvSpPr>
        <p:spPr/>
        <p:txBody>
          <a:bodyPr>
            <a:normAutofit fontScale="40000" lnSpcReduction="20000"/>
          </a:bodyPr>
          <a:lstStyle/>
          <a:p>
            <a:r>
              <a:rPr lang="en-US" sz="6154" dirty="0" smtClean="0"/>
              <a:t>The Data was collected by the Bentley University study abroad office using a survey distributed online</a:t>
            </a:r>
          </a:p>
          <a:p>
            <a:r>
              <a:rPr lang="en-US" sz="6154" dirty="0" smtClean="0"/>
              <a:t>The treatment and control  group were given the anonymous survey approximately one week before traveling and again immediately after the group traveled.</a:t>
            </a:r>
          </a:p>
          <a:p>
            <a:r>
              <a:rPr lang="en-US" sz="6154" dirty="0" smtClean="0"/>
              <a:t>The control group only took the pretest. </a:t>
            </a:r>
          </a:p>
          <a:p>
            <a:r>
              <a:rPr lang="en-US" sz="6154" dirty="0" smtClean="0"/>
              <a:t>Participants in both groups were advised of appropriate informed consent information. </a:t>
            </a:r>
          </a:p>
          <a:p>
            <a:r>
              <a:rPr lang="en-US" sz="6154" dirty="0" smtClean="0"/>
              <a:t>Students’ ID numbers were used to link the pre and post tests. Once the data was collected, each students’ ID number was assigned a random number.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 Three Key Findings</a:t>
            </a:r>
            <a:endParaRPr lang="en-US" dirty="0"/>
          </a:p>
        </p:txBody>
      </p:sp>
      <p:sp>
        <p:nvSpPr>
          <p:cNvPr id="3" name="Content Placeholder 2"/>
          <p:cNvSpPr>
            <a:spLocks noGrp="1"/>
          </p:cNvSpPr>
          <p:nvPr>
            <p:ph sz="quarter" idx="1"/>
          </p:nvPr>
        </p:nvSpPr>
        <p:spPr/>
        <p:txBody>
          <a:bodyPr>
            <a:normAutofit/>
          </a:bodyPr>
          <a:lstStyle/>
          <a:p>
            <a:r>
              <a:rPr lang="en-US" dirty="0" smtClean="0"/>
              <a:t>Overall levels of intercultural competence and openness to diversity increased after short-term study abroad experiences. </a:t>
            </a:r>
          </a:p>
          <a:p>
            <a:r>
              <a:rPr lang="en-US" dirty="0" smtClean="0"/>
              <a:t>Students’ who were culturally exposed prior to their short-term study abroad experience improved scores in more areas than those who were not previously </a:t>
            </a:r>
            <a:r>
              <a:rPr lang="en-US" dirty="0" err="1" smtClean="0"/>
              <a:t>interculturally</a:t>
            </a:r>
            <a:r>
              <a:rPr lang="en-US" dirty="0" smtClean="0"/>
              <a:t> exposed.  </a:t>
            </a:r>
          </a:p>
          <a:p>
            <a:r>
              <a:rPr lang="en-US" dirty="0" smtClean="0"/>
              <a:t>The control and treatment groups were found to be virtually identical.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 #1</a:t>
            </a:r>
            <a:endParaRPr lang="en-US" dirty="0"/>
          </a:p>
        </p:txBody>
      </p:sp>
      <p:sp>
        <p:nvSpPr>
          <p:cNvPr id="3" name="Content Placeholder 2"/>
          <p:cNvSpPr>
            <a:spLocks noGrp="1"/>
          </p:cNvSpPr>
          <p:nvPr>
            <p:ph sz="quarter" idx="1"/>
          </p:nvPr>
        </p:nvSpPr>
        <p:spPr/>
        <p:txBody>
          <a:bodyPr/>
          <a:lstStyle/>
          <a:p>
            <a:endParaRPr lang="en-US" sz="2800" dirty="0" smtClean="0"/>
          </a:p>
          <a:p>
            <a:r>
              <a:rPr lang="en-US" sz="2800" dirty="0" smtClean="0"/>
              <a:t>Overall levels of intercultural competence and openness to diversity increased after short-term study abroad experiences.</a:t>
            </a: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754714" y="459801"/>
          <a:ext cx="7671689" cy="6398199"/>
        </p:xfrm>
        <a:graphic>
          <a:graphicData uri="http://schemas.openxmlformats.org/drawingml/2006/table">
            <a:tbl>
              <a:tblPr firstRow="1" bandRow="1">
                <a:tableStyleId>{5C22544A-7EE6-4342-B048-85BDC9FD1C3A}</a:tableStyleId>
              </a:tblPr>
              <a:tblGrid>
                <a:gridCol w="1596907"/>
                <a:gridCol w="2287107"/>
                <a:gridCol w="975024"/>
                <a:gridCol w="656594"/>
                <a:gridCol w="1035960"/>
                <a:gridCol w="1120097"/>
              </a:tblGrid>
              <a:tr h="603818">
                <a:tc>
                  <a:txBody>
                    <a:bodyPr/>
                    <a:lstStyle/>
                    <a:p>
                      <a:endParaRPr lang="en-US" dirty="0"/>
                    </a:p>
                  </a:txBody>
                  <a:tcPr/>
                </a:tc>
                <a:tc>
                  <a:txBody>
                    <a:bodyPr/>
                    <a:lstStyle/>
                    <a:p>
                      <a:endParaRPr lang="en-US" dirty="0"/>
                    </a:p>
                  </a:txBody>
                  <a:tcPr/>
                </a:tc>
                <a:tc>
                  <a:txBody>
                    <a:bodyPr/>
                    <a:lstStyle/>
                    <a:p>
                      <a:r>
                        <a:rPr lang="en-US" dirty="0" smtClean="0"/>
                        <a:t>Mean</a:t>
                      </a:r>
                      <a:endParaRPr lang="en-US" dirty="0"/>
                    </a:p>
                  </a:txBody>
                  <a:tcPr/>
                </a:tc>
                <a:tc>
                  <a:txBody>
                    <a:bodyPr/>
                    <a:lstStyle/>
                    <a:p>
                      <a:r>
                        <a:rPr lang="en-US" dirty="0" smtClean="0"/>
                        <a:t>N</a:t>
                      </a:r>
                      <a:endParaRPr lang="en-US" dirty="0"/>
                    </a:p>
                  </a:txBody>
                  <a:tcPr/>
                </a:tc>
                <a:tc>
                  <a:txBody>
                    <a:bodyPr/>
                    <a:lstStyle/>
                    <a:p>
                      <a:r>
                        <a:rPr lang="en-US" dirty="0" smtClean="0"/>
                        <a:t>Std. Dev.</a:t>
                      </a:r>
                      <a:endParaRPr lang="en-US" dirty="0"/>
                    </a:p>
                  </a:txBody>
                  <a:tcPr/>
                </a:tc>
                <a:tc>
                  <a:txBody>
                    <a:bodyPr/>
                    <a:lstStyle/>
                    <a:p>
                      <a:r>
                        <a:rPr lang="en-US" dirty="0" smtClean="0"/>
                        <a:t>Std. Err. Mean</a:t>
                      </a:r>
                      <a:endParaRPr lang="en-US" dirty="0"/>
                    </a:p>
                  </a:txBody>
                  <a:tcPr/>
                </a:tc>
              </a:tr>
              <a:tr h="470733">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Pair 1</a:t>
                      </a:r>
                      <a:endParaRPr lang="en-US" sz="1400" dirty="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a:t>
                      </a:r>
                      <a:r>
                        <a:rPr lang="en-US" sz="1400" dirty="0" smtClean="0">
                          <a:solidFill>
                            <a:srgbClr val="000000"/>
                          </a:solidFill>
                          <a:latin typeface="Times New Roman"/>
                          <a:ea typeface="Arial"/>
                          <a:cs typeface="Arial"/>
                        </a:rPr>
                        <a:t>Int.</a:t>
                      </a:r>
                      <a:r>
                        <a:rPr lang="en-US" sz="1400" baseline="0" dirty="0" smtClean="0">
                          <a:solidFill>
                            <a:srgbClr val="000000"/>
                          </a:solidFill>
                          <a:latin typeface="Times New Roman"/>
                          <a:ea typeface="Arial"/>
                          <a:cs typeface="Arial"/>
                        </a:rPr>
                        <a:t> </a:t>
                      </a:r>
                      <a:r>
                        <a:rPr lang="en-US" sz="1400" dirty="0" smtClean="0">
                          <a:solidFill>
                            <a:srgbClr val="000000"/>
                          </a:solidFill>
                          <a:latin typeface="Times New Roman"/>
                          <a:ea typeface="Arial"/>
                          <a:cs typeface="Arial"/>
                        </a:rPr>
                        <a:t>engagement</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3.9890</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.50997</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.14144</a:t>
                      </a:r>
                      <a:endParaRPr lang="en-US" sz="1400" dirty="0">
                        <a:latin typeface="Times New Roman"/>
                        <a:ea typeface="ＭＳ Ｐ明朝"/>
                        <a:cs typeface="Times New Roman"/>
                      </a:endParaRPr>
                    </a:p>
                  </a:txBody>
                  <a:tcPr marL="0" marR="0" marT="0" marB="0"/>
                </a:tc>
              </a:tr>
              <a:tr h="470733">
                <a:tc>
                  <a:txBody>
                    <a:bodyPr/>
                    <a:lstStyle/>
                    <a:p>
                      <a:pPr algn="ctr">
                        <a:lnSpc>
                          <a:spcPct val="200000"/>
                        </a:lnSpc>
                      </a:pPr>
                      <a:endParaRPr lang="en-US" sz="140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a:t>
                      </a:r>
                      <a:r>
                        <a:rPr lang="en-US" sz="1400" dirty="0" smtClean="0">
                          <a:solidFill>
                            <a:srgbClr val="000000"/>
                          </a:solidFill>
                          <a:latin typeface="Times New Roman"/>
                          <a:ea typeface="Arial"/>
                          <a:cs typeface="Arial"/>
                        </a:rPr>
                        <a:t>int.</a:t>
                      </a:r>
                      <a:r>
                        <a:rPr lang="en-US" sz="1400" baseline="0" dirty="0" smtClean="0">
                          <a:solidFill>
                            <a:srgbClr val="000000"/>
                          </a:solidFill>
                          <a:latin typeface="Times New Roman"/>
                          <a:ea typeface="Arial"/>
                          <a:cs typeface="Arial"/>
                        </a:rPr>
                        <a:t> </a:t>
                      </a:r>
                      <a:r>
                        <a:rPr lang="en-US" sz="1400" dirty="0" smtClean="0">
                          <a:solidFill>
                            <a:srgbClr val="000000"/>
                          </a:solidFill>
                          <a:latin typeface="Times New Roman"/>
                          <a:ea typeface="Arial"/>
                          <a:cs typeface="Arial"/>
                        </a:rPr>
                        <a:t> </a:t>
                      </a:r>
                      <a:r>
                        <a:rPr lang="en-US" sz="1400" dirty="0">
                          <a:solidFill>
                            <a:srgbClr val="000000"/>
                          </a:solidFill>
                          <a:latin typeface="Times New Roman"/>
                          <a:ea typeface="Arial"/>
                          <a:cs typeface="Arial"/>
                        </a:rPr>
                        <a:t>engagement</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4.2527</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.46347</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.12854</a:t>
                      </a:r>
                      <a:endParaRPr lang="en-US" sz="1400">
                        <a:latin typeface="Times New Roman"/>
                        <a:ea typeface="ＭＳ Ｐ明朝"/>
                        <a:cs typeface="Times New Roman"/>
                      </a:endParaRPr>
                    </a:p>
                  </a:txBody>
                  <a:tcPr marL="0" marR="0" marT="0" marB="0"/>
                </a:tc>
              </a:tr>
              <a:tr h="470733">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Pair 2</a:t>
                      </a:r>
                      <a:endParaRPr lang="en-US" sz="140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respect for cultural</a:t>
                      </a:r>
                      <a:r>
                        <a:rPr lang="en-US" sz="1400" dirty="0" smtClean="0">
                          <a:solidFill>
                            <a:srgbClr val="000000"/>
                          </a:solidFill>
                          <a:latin typeface="Times New Roman"/>
                          <a:ea typeface="Arial"/>
                          <a:cs typeface="Arial"/>
                        </a:rPr>
                        <a:t> diff.</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4.3590</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13</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.61931</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.17177</a:t>
                      </a:r>
                      <a:endParaRPr lang="en-US" sz="1400">
                        <a:latin typeface="Times New Roman"/>
                        <a:ea typeface="ＭＳ Ｐ明朝"/>
                        <a:cs typeface="Times New Roman"/>
                      </a:endParaRPr>
                    </a:p>
                  </a:txBody>
                  <a:tcPr marL="0" marR="0" marT="0" marB="0"/>
                </a:tc>
              </a:tr>
              <a:tr h="487551">
                <a:tc>
                  <a:txBody>
                    <a:bodyPr/>
                    <a:lstStyle/>
                    <a:p>
                      <a:pPr algn="ctr">
                        <a:lnSpc>
                          <a:spcPct val="200000"/>
                        </a:lnSpc>
                      </a:pPr>
                      <a:endParaRPr lang="en-US" sz="1400" dirty="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respect for cultural</a:t>
                      </a:r>
                      <a:r>
                        <a:rPr lang="en-US" sz="1400" dirty="0" smtClean="0">
                          <a:solidFill>
                            <a:srgbClr val="000000"/>
                          </a:solidFill>
                          <a:latin typeface="Times New Roman"/>
                          <a:ea typeface="Arial"/>
                          <a:cs typeface="Arial"/>
                        </a:rPr>
                        <a:t> diff.</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4.6154</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.41042</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.11383</a:t>
                      </a:r>
                      <a:endParaRPr lang="en-US" sz="1400" dirty="0">
                        <a:latin typeface="Times New Roman"/>
                        <a:ea typeface="ＭＳ Ｐ明朝"/>
                        <a:cs typeface="Times New Roman"/>
                      </a:endParaRPr>
                    </a:p>
                  </a:txBody>
                  <a:tcPr marL="0" marR="0" marT="0" marB="0"/>
                </a:tc>
              </a:tr>
              <a:tr h="563238">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Pair 3</a:t>
                      </a:r>
                      <a:endParaRPr lang="en-US" sz="140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confidence</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3.4615</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13</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.67025</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.18589</a:t>
                      </a:r>
                      <a:endParaRPr lang="en-US" sz="1400" dirty="0">
                        <a:latin typeface="Times New Roman"/>
                        <a:ea typeface="ＭＳ Ｐ明朝"/>
                        <a:cs typeface="Times New Roman"/>
                      </a:endParaRPr>
                    </a:p>
                  </a:txBody>
                  <a:tcPr marL="0" marR="0" marT="0" marB="0"/>
                </a:tc>
              </a:tr>
              <a:tr h="470733">
                <a:tc>
                  <a:txBody>
                    <a:bodyPr/>
                    <a:lstStyle/>
                    <a:p>
                      <a:pPr algn="ctr">
                        <a:lnSpc>
                          <a:spcPct val="200000"/>
                        </a:lnSpc>
                      </a:pPr>
                      <a:endParaRPr lang="en-US" sz="140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confidence</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3.8000</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.77889</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.21602</a:t>
                      </a:r>
                      <a:endParaRPr lang="en-US" sz="1400">
                        <a:latin typeface="Times New Roman"/>
                        <a:ea typeface="ＭＳ Ｐ明朝"/>
                        <a:cs typeface="Times New Roman"/>
                      </a:endParaRPr>
                    </a:p>
                  </a:txBody>
                  <a:tcPr marL="0" marR="0" marT="0" marB="0"/>
                </a:tc>
              </a:tr>
              <a:tr h="470733">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Pair 4</a:t>
                      </a:r>
                      <a:endParaRPr lang="en-US" sz="140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enjoyment</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4.1795</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13</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.53775</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.14914</a:t>
                      </a:r>
                      <a:endParaRPr lang="en-US" sz="1400">
                        <a:latin typeface="Times New Roman"/>
                        <a:ea typeface="ＭＳ Ｐ明朝"/>
                        <a:cs typeface="Times New Roman"/>
                      </a:endParaRPr>
                    </a:p>
                  </a:txBody>
                  <a:tcPr marL="0" marR="0" marT="0" marB="0"/>
                </a:tc>
              </a:tr>
              <a:tr h="470733">
                <a:tc>
                  <a:txBody>
                    <a:bodyPr/>
                    <a:lstStyle/>
                    <a:p>
                      <a:pPr algn="ctr">
                        <a:lnSpc>
                          <a:spcPct val="200000"/>
                        </a:lnSpc>
                      </a:pPr>
                      <a:endParaRPr lang="en-US" sz="140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enjoyment</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4.2821</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.63605</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.17641</a:t>
                      </a:r>
                      <a:endParaRPr lang="en-US" sz="1400" dirty="0">
                        <a:latin typeface="Times New Roman"/>
                        <a:ea typeface="ＭＳ Ｐ明朝"/>
                        <a:cs typeface="Times New Roman"/>
                      </a:endParaRPr>
                    </a:p>
                  </a:txBody>
                  <a:tcPr marL="0" marR="0" marT="0" marB="0"/>
                </a:tc>
              </a:tr>
              <a:tr h="470733">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Pair 5</a:t>
                      </a:r>
                      <a:endParaRPr lang="en-US" sz="140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attentiveness</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3.7692</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.43853</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.12163</a:t>
                      </a:r>
                      <a:endParaRPr lang="en-US" sz="1400" dirty="0">
                        <a:latin typeface="Times New Roman"/>
                        <a:ea typeface="ＭＳ Ｐ明朝"/>
                        <a:cs typeface="Times New Roman"/>
                      </a:endParaRPr>
                    </a:p>
                  </a:txBody>
                  <a:tcPr marL="0" marR="0" marT="0" marB="0"/>
                </a:tc>
              </a:tr>
              <a:tr h="470733">
                <a:tc>
                  <a:txBody>
                    <a:bodyPr/>
                    <a:lstStyle/>
                    <a:p>
                      <a:pPr algn="ctr">
                        <a:lnSpc>
                          <a:spcPct val="200000"/>
                        </a:lnSpc>
                      </a:pPr>
                      <a:endParaRPr lang="en-US" sz="140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attentiveness</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4.3590</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.48038</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.13323</a:t>
                      </a:r>
                      <a:endParaRPr lang="en-US" sz="1400">
                        <a:latin typeface="Times New Roman"/>
                        <a:ea typeface="ＭＳ Ｐ明朝"/>
                        <a:cs typeface="Times New Roman"/>
                      </a:endParaRPr>
                    </a:p>
                  </a:txBody>
                  <a:tcPr marL="0" marR="0" marT="0" marB="0"/>
                </a:tc>
              </a:tr>
              <a:tr h="470733">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Pair 6</a:t>
                      </a:r>
                      <a:endParaRPr lang="en-US" sz="1400" dirty="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Openness to Diversity</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4.2019</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.66250</a:t>
                      </a:r>
                      <a:endParaRPr lang="en-US" sz="140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.18374</a:t>
                      </a:r>
                      <a:endParaRPr lang="en-US" sz="1400" dirty="0">
                        <a:latin typeface="Times New Roman"/>
                        <a:ea typeface="ＭＳ Ｐ明朝"/>
                        <a:cs typeface="Times New Roman"/>
                      </a:endParaRPr>
                    </a:p>
                  </a:txBody>
                  <a:tcPr marL="0" marR="0" marT="0" marB="0"/>
                </a:tc>
              </a:tr>
              <a:tr h="470733">
                <a:tc>
                  <a:txBody>
                    <a:bodyPr/>
                    <a:lstStyle/>
                    <a:p>
                      <a:pPr marR="38100" algn="ctr">
                        <a:lnSpc>
                          <a:spcPct val="200000"/>
                        </a:lnSpc>
                      </a:pPr>
                      <a:endParaRPr lang="en-US" sz="1400" dirty="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Openness to Diversity</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4.4423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13</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.52444</a:t>
                      </a:r>
                      <a:endParaRPr lang="en-US" sz="1400" dirty="0">
                        <a:latin typeface="Times New Roman"/>
                        <a:ea typeface="ＭＳ Ｐ明朝"/>
                        <a:cs typeface="Times New Roman"/>
                      </a:endParaRPr>
                    </a:p>
                  </a:txBody>
                  <a:tcPr marL="0" marR="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.14545</a:t>
                      </a:r>
                      <a:endParaRPr lang="en-US" sz="1400" dirty="0">
                        <a:latin typeface="Times New Roman"/>
                        <a:ea typeface="ＭＳ Ｐ明朝"/>
                        <a:cs typeface="Times New Roman"/>
                      </a:endParaRPr>
                    </a:p>
                  </a:txBody>
                  <a:tcPr marL="0" marR="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20383" y="1397000"/>
          <a:ext cx="7436692" cy="3296920"/>
        </p:xfrm>
        <a:graphic>
          <a:graphicData uri="http://schemas.openxmlformats.org/drawingml/2006/table">
            <a:tbl>
              <a:tblPr firstRow="1" bandRow="1">
                <a:tableStyleId>{5C22544A-7EE6-4342-B048-85BDC9FD1C3A}</a:tableStyleId>
              </a:tblPr>
              <a:tblGrid>
                <a:gridCol w="1822819"/>
                <a:gridCol w="1219200"/>
                <a:gridCol w="952442"/>
                <a:gridCol w="1601466"/>
                <a:gridCol w="1840765"/>
              </a:tblGrid>
              <a:tr h="370840">
                <a:tc>
                  <a:txBody>
                    <a:bodyPr/>
                    <a:lstStyle/>
                    <a:p>
                      <a:r>
                        <a:rPr lang="en-US" dirty="0" smtClean="0"/>
                        <a:t>item</a:t>
                      </a:r>
                      <a:endParaRPr lang="en-US" dirty="0"/>
                    </a:p>
                  </a:txBody>
                  <a:tcPr/>
                </a:tc>
                <a:tc>
                  <a:txBody>
                    <a:bodyPr/>
                    <a:lstStyle/>
                    <a:p>
                      <a:r>
                        <a:rPr lang="en-US" dirty="0" err="1" smtClean="0"/>
                        <a:t>t</a:t>
                      </a:r>
                      <a:endParaRPr lang="en-US" dirty="0"/>
                    </a:p>
                  </a:txBody>
                  <a:tcPr/>
                </a:tc>
                <a:tc>
                  <a:txBody>
                    <a:bodyPr/>
                    <a:lstStyle/>
                    <a:p>
                      <a:r>
                        <a:rPr lang="en-US" dirty="0" err="1" smtClean="0"/>
                        <a:t>df</a:t>
                      </a:r>
                      <a:endParaRPr lang="en-US" dirty="0"/>
                    </a:p>
                  </a:txBody>
                  <a:tcPr/>
                </a:tc>
                <a:tc>
                  <a:txBody>
                    <a:bodyPr/>
                    <a:lstStyle/>
                    <a:p>
                      <a:r>
                        <a:rPr lang="en-US" dirty="0" smtClean="0"/>
                        <a:t>significance</a:t>
                      </a:r>
                      <a:endParaRPr lang="en-US" dirty="0"/>
                    </a:p>
                  </a:txBody>
                  <a:tcPr/>
                </a:tc>
                <a:tc>
                  <a:txBody>
                    <a:bodyPr/>
                    <a:lstStyle/>
                    <a:p>
                      <a:r>
                        <a:rPr lang="en-US" dirty="0" smtClean="0"/>
                        <a:t>Mean difference</a:t>
                      </a:r>
                      <a:endParaRPr lang="en-US" dirty="0"/>
                    </a:p>
                  </a:txBody>
                  <a:tcPr/>
                </a:tc>
              </a:tr>
              <a:tr h="370840">
                <a:tc>
                  <a:txBody>
                    <a:bodyPr/>
                    <a:lstStyle/>
                    <a:p>
                      <a:pPr algn="ctr">
                        <a:spcAft>
                          <a:spcPts val="0"/>
                        </a:spcAft>
                      </a:pPr>
                      <a:r>
                        <a:rPr lang="en-US" sz="1600" dirty="0">
                          <a:latin typeface="Times New Roman"/>
                          <a:cs typeface="Times New Roman"/>
                        </a:rPr>
                        <a:t>Interaction Engagement</a:t>
                      </a:r>
                    </a:p>
                  </a:txBody>
                  <a:tcPr marL="68580" marR="68580" marT="0" marB="0"/>
                </a:tc>
                <a:tc>
                  <a:txBody>
                    <a:bodyPr/>
                    <a:lstStyle/>
                    <a:p>
                      <a:pPr algn="ctr">
                        <a:spcAft>
                          <a:spcPts val="0"/>
                        </a:spcAft>
                      </a:pPr>
                      <a:r>
                        <a:rPr lang="en-US" sz="1800" dirty="0">
                          <a:latin typeface="Times New Roman"/>
                          <a:cs typeface="Times New Roman"/>
                        </a:rPr>
                        <a:t>1.556</a:t>
                      </a:r>
                    </a:p>
                  </a:txBody>
                  <a:tcPr marL="68580" marR="68580" marT="0" marB="0"/>
                </a:tc>
                <a:tc>
                  <a:txBody>
                    <a:bodyPr/>
                    <a:lstStyle/>
                    <a:p>
                      <a:pPr algn="ctr">
                        <a:spcAft>
                          <a:spcPts val="0"/>
                        </a:spcAft>
                      </a:pPr>
                      <a:r>
                        <a:rPr lang="en-US" sz="1800" dirty="0">
                          <a:latin typeface="Times New Roman"/>
                          <a:cs typeface="Times New Roman"/>
                        </a:rPr>
                        <a:t>12</a:t>
                      </a:r>
                    </a:p>
                  </a:txBody>
                  <a:tcPr marL="68580" marR="68580" marT="0" marB="0"/>
                </a:tc>
                <a:tc>
                  <a:txBody>
                    <a:bodyPr/>
                    <a:lstStyle/>
                    <a:p>
                      <a:pPr algn="ctr">
                        <a:spcAft>
                          <a:spcPts val="0"/>
                        </a:spcAft>
                      </a:pPr>
                      <a:r>
                        <a:rPr lang="en-US" sz="1800" dirty="0">
                          <a:latin typeface="Times New Roman"/>
                          <a:cs typeface="Times New Roman"/>
                        </a:rPr>
                        <a:t>.146</a:t>
                      </a:r>
                    </a:p>
                  </a:txBody>
                  <a:tcPr marL="68580" marR="68580" marT="0" marB="0"/>
                </a:tc>
                <a:tc>
                  <a:txBody>
                    <a:bodyPr/>
                    <a:lstStyle/>
                    <a:p>
                      <a:pPr algn="ctr">
                        <a:spcAft>
                          <a:spcPts val="0"/>
                        </a:spcAft>
                      </a:pPr>
                      <a:r>
                        <a:rPr lang="en-US" sz="1800" dirty="0">
                          <a:latin typeface="Times New Roman"/>
                          <a:cs typeface="Times New Roman"/>
                        </a:rPr>
                        <a:t>.26374</a:t>
                      </a:r>
                    </a:p>
                  </a:txBody>
                  <a:tcPr marL="68580" marR="68580" marT="0" marB="0"/>
                </a:tc>
              </a:tr>
              <a:tr h="370840">
                <a:tc>
                  <a:txBody>
                    <a:bodyPr/>
                    <a:lstStyle/>
                    <a:p>
                      <a:pPr algn="ctr">
                        <a:spcAft>
                          <a:spcPts val="0"/>
                        </a:spcAft>
                      </a:pPr>
                      <a:r>
                        <a:rPr lang="en-US" sz="1600" dirty="0">
                          <a:latin typeface="Times New Roman"/>
                          <a:cs typeface="Times New Roman"/>
                        </a:rPr>
                        <a:t>Respect for Cultural Differences</a:t>
                      </a:r>
                    </a:p>
                  </a:txBody>
                  <a:tcPr marL="68580" marR="68580" marT="0" marB="0"/>
                </a:tc>
                <a:tc>
                  <a:txBody>
                    <a:bodyPr/>
                    <a:lstStyle/>
                    <a:p>
                      <a:pPr algn="ctr">
                        <a:spcAft>
                          <a:spcPts val="0"/>
                        </a:spcAft>
                      </a:pPr>
                      <a:r>
                        <a:rPr lang="en-US" sz="1800" dirty="0">
                          <a:latin typeface="Times New Roman"/>
                          <a:cs typeface="Times New Roman"/>
                        </a:rPr>
                        <a:t>2.012</a:t>
                      </a:r>
                    </a:p>
                  </a:txBody>
                  <a:tcPr marL="68580" marR="68580" marT="0" marB="0"/>
                </a:tc>
                <a:tc>
                  <a:txBody>
                    <a:bodyPr/>
                    <a:lstStyle/>
                    <a:p>
                      <a:pPr algn="ctr">
                        <a:spcAft>
                          <a:spcPts val="0"/>
                        </a:spcAft>
                      </a:pPr>
                      <a:r>
                        <a:rPr lang="en-US" sz="1800" dirty="0">
                          <a:latin typeface="Times New Roman"/>
                          <a:cs typeface="Times New Roman"/>
                        </a:rPr>
                        <a:t>12</a:t>
                      </a:r>
                    </a:p>
                  </a:txBody>
                  <a:tcPr marL="68580" marR="68580" marT="0" marB="0"/>
                </a:tc>
                <a:tc>
                  <a:txBody>
                    <a:bodyPr/>
                    <a:lstStyle/>
                    <a:p>
                      <a:pPr algn="ctr">
                        <a:spcAft>
                          <a:spcPts val="0"/>
                        </a:spcAft>
                      </a:pPr>
                      <a:r>
                        <a:rPr lang="en-US" sz="1800" dirty="0">
                          <a:latin typeface="Times New Roman"/>
                          <a:cs typeface="Times New Roman"/>
                        </a:rPr>
                        <a:t>.067</a:t>
                      </a:r>
                    </a:p>
                  </a:txBody>
                  <a:tcPr marL="68580" marR="68580" marT="0" marB="0"/>
                </a:tc>
                <a:tc>
                  <a:txBody>
                    <a:bodyPr/>
                    <a:lstStyle/>
                    <a:p>
                      <a:pPr algn="ctr">
                        <a:spcAft>
                          <a:spcPts val="0"/>
                        </a:spcAft>
                      </a:pPr>
                      <a:r>
                        <a:rPr lang="en-US" sz="1800" dirty="0">
                          <a:latin typeface="Times New Roman"/>
                          <a:cs typeface="Times New Roman"/>
                        </a:rPr>
                        <a:t>.25641</a:t>
                      </a:r>
                    </a:p>
                  </a:txBody>
                  <a:tcPr marL="68580" marR="68580" marT="0" marB="0"/>
                </a:tc>
              </a:tr>
              <a:tr h="370840">
                <a:tc>
                  <a:txBody>
                    <a:bodyPr/>
                    <a:lstStyle/>
                    <a:p>
                      <a:pPr algn="ctr">
                        <a:spcAft>
                          <a:spcPts val="0"/>
                        </a:spcAft>
                      </a:pPr>
                      <a:r>
                        <a:rPr lang="en-US" sz="1600" dirty="0">
                          <a:latin typeface="Times New Roman"/>
                          <a:cs typeface="Times New Roman"/>
                        </a:rPr>
                        <a:t>Interaction Confidence</a:t>
                      </a:r>
                    </a:p>
                  </a:txBody>
                  <a:tcPr marL="68580" marR="68580" marT="0" marB="0"/>
                </a:tc>
                <a:tc>
                  <a:txBody>
                    <a:bodyPr/>
                    <a:lstStyle/>
                    <a:p>
                      <a:pPr algn="ctr">
                        <a:spcAft>
                          <a:spcPts val="0"/>
                        </a:spcAft>
                      </a:pPr>
                      <a:r>
                        <a:rPr lang="en-US" sz="1800" dirty="0">
                          <a:latin typeface="Times New Roman"/>
                          <a:cs typeface="Times New Roman"/>
                        </a:rPr>
                        <a:t>2.910</a:t>
                      </a:r>
                    </a:p>
                  </a:txBody>
                  <a:tcPr marL="68580" marR="68580" marT="0" marB="0"/>
                </a:tc>
                <a:tc>
                  <a:txBody>
                    <a:bodyPr/>
                    <a:lstStyle/>
                    <a:p>
                      <a:pPr algn="ctr">
                        <a:spcAft>
                          <a:spcPts val="0"/>
                        </a:spcAft>
                      </a:pPr>
                      <a:r>
                        <a:rPr lang="en-US" sz="1800" dirty="0">
                          <a:latin typeface="Times New Roman"/>
                          <a:cs typeface="Times New Roman"/>
                        </a:rPr>
                        <a:t>12</a:t>
                      </a:r>
                    </a:p>
                  </a:txBody>
                  <a:tcPr marL="68580" marR="68580" marT="0" marB="0"/>
                </a:tc>
                <a:tc>
                  <a:txBody>
                    <a:bodyPr/>
                    <a:lstStyle/>
                    <a:p>
                      <a:pPr algn="ctr">
                        <a:spcAft>
                          <a:spcPts val="0"/>
                        </a:spcAft>
                      </a:pPr>
                      <a:r>
                        <a:rPr lang="en-US" sz="1800" dirty="0">
                          <a:latin typeface="Times New Roman"/>
                          <a:cs typeface="Times New Roman"/>
                        </a:rPr>
                        <a:t>.013</a:t>
                      </a:r>
                    </a:p>
                  </a:txBody>
                  <a:tcPr marL="68580" marR="68580" marT="0" marB="0"/>
                </a:tc>
                <a:tc>
                  <a:txBody>
                    <a:bodyPr/>
                    <a:lstStyle/>
                    <a:p>
                      <a:pPr algn="ctr">
                        <a:spcAft>
                          <a:spcPts val="0"/>
                        </a:spcAft>
                      </a:pPr>
                      <a:r>
                        <a:rPr lang="en-US" sz="1800" dirty="0">
                          <a:latin typeface="Times New Roman"/>
                          <a:cs typeface="Times New Roman"/>
                        </a:rPr>
                        <a:t>.33846</a:t>
                      </a:r>
                    </a:p>
                  </a:txBody>
                  <a:tcPr marL="68580" marR="68580" marT="0" marB="0"/>
                </a:tc>
              </a:tr>
              <a:tr h="370840">
                <a:tc>
                  <a:txBody>
                    <a:bodyPr/>
                    <a:lstStyle/>
                    <a:p>
                      <a:pPr algn="ctr">
                        <a:spcAft>
                          <a:spcPts val="0"/>
                        </a:spcAft>
                      </a:pPr>
                      <a:r>
                        <a:rPr lang="en-US" sz="1600">
                          <a:latin typeface="Times New Roman"/>
                          <a:cs typeface="Times New Roman"/>
                        </a:rPr>
                        <a:t>Interaction Enjoyment</a:t>
                      </a:r>
                    </a:p>
                  </a:txBody>
                  <a:tcPr marL="68580" marR="68580" marT="0" marB="0"/>
                </a:tc>
                <a:tc>
                  <a:txBody>
                    <a:bodyPr/>
                    <a:lstStyle/>
                    <a:p>
                      <a:pPr algn="ctr">
                        <a:spcAft>
                          <a:spcPts val="0"/>
                        </a:spcAft>
                      </a:pPr>
                      <a:r>
                        <a:rPr lang="en-US" sz="1800">
                          <a:latin typeface="Times New Roman"/>
                          <a:cs typeface="Times New Roman"/>
                        </a:rPr>
                        <a:t>.843</a:t>
                      </a:r>
                    </a:p>
                  </a:txBody>
                  <a:tcPr marL="68580" marR="68580" marT="0" marB="0"/>
                </a:tc>
                <a:tc>
                  <a:txBody>
                    <a:bodyPr/>
                    <a:lstStyle/>
                    <a:p>
                      <a:pPr algn="ctr">
                        <a:spcAft>
                          <a:spcPts val="0"/>
                        </a:spcAft>
                      </a:pPr>
                      <a:r>
                        <a:rPr lang="en-US" sz="1800">
                          <a:latin typeface="Times New Roman"/>
                          <a:cs typeface="Times New Roman"/>
                        </a:rPr>
                        <a:t>12</a:t>
                      </a:r>
                    </a:p>
                  </a:txBody>
                  <a:tcPr marL="68580" marR="68580" marT="0" marB="0"/>
                </a:tc>
                <a:tc>
                  <a:txBody>
                    <a:bodyPr/>
                    <a:lstStyle/>
                    <a:p>
                      <a:pPr algn="ctr">
                        <a:spcAft>
                          <a:spcPts val="0"/>
                        </a:spcAft>
                      </a:pPr>
                      <a:r>
                        <a:rPr lang="en-US" sz="1800" dirty="0">
                          <a:latin typeface="Times New Roman"/>
                          <a:cs typeface="Times New Roman"/>
                        </a:rPr>
                        <a:t>.416</a:t>
                      </a:r>
                    </a:p>
                  </a:txBody>
                  <a:tcPr marL="68580" marR="68580" marT="0" marB="0"/>
                </a:tc>
                <a:tc>
                  <a:txBody>
                    <a:bodyPr/>
                    <a:lstStyle/>
                    <a:p>
                      <a:pPr algn="ctr">
                        <a:spcAft>
                          <a:spcPts val="0"/>
                        </a:spcAft>
                      </a:pPr>
                      <a:r>
                        <a:rPr lang="en-US" sz="1800" dirty="0">
                          <a:latin typeface="Times New Roman"/>
                          <a:cs typeface="Times New Roman"/>
                        </a:rPr>
                        <a:t>.10256</a:t>
                      </a:r>
                    </a:p>
                  </a:txBody>
                  <a:tcPr marL="68580" marR="68580" marT="0" marB="0"/>
                </a:tc>
              </a:tr>
              <a:tr h="370840">
                <a:tc>
                  <a:txBody>
                    <a:bodyPr/>
                    <a:lstStyle/>
                    <a:p>
                      <a:pPr algn="ctr">
                        <a:spcAft>
                          <a:spcPts val="0"/>
                        </a:spcAft>
                      </a:pPr>
                      <a:r>
                        <a:rPr lang="en-US" sz="1600">
                          <a:latin typeface="Times New Roman"/>
                          <a:cs typeface="Times New Roman"/>
                        </a:rPr>
                        <a:t>Interaction Attentiveness</a:t>
                      </a:r>
                    </a:p>
                  </a:txBody>
                  <a:tcPr marL="68580" marR="68580" marT="0" marB="0"/>
                </a:tc>
                <a:tc>
                  <a:txBody>
                    <a:bodyPr/>
                    <a:lstStyle/>
                    <a:p>
                      <a:pPr algn="ctr">
                        <a:spcAft>
                          <a:spcPts val="0"/>
                        </a:spcAft>
                      </a:pPr>
                      <a:r>
                        <a:rPr lang="en-US" sz="1800">
                          <a:latin typeface="Times New Roman"/>
                          <a:cs typeface="Times New Roman"/>
                        </a:rPr>
                        <a:t>4.308</a:t>
                      </a:r>
                    </a:p>
                  </a:txBody>
                  <a:tcPr marL="68580" marR="68580" marT="0" marB="0"/>
                </a:tc>
                <a:tc>
                  <a:txBody>
                    <a:bodyPr/>
                    <a:lstStyle/>
                    <a:p>
                      <a:pPr algn="ctr">
                        <a:spcAft>
                          <a:spcPts val="0"/>
                        </a:spcAft>
                      </a:pPr>
                      <a:r>
                        <a:rPr lang="en-US" sz="1800">
                          <a:latin typeface="Times New Roman"/>
                          <a:cs typeface="Times New Roman"/>
                        </a:rPr>
                        <a:t>12</a:t>
                      </a:r>
                    </a:p>
                  </a:txBody>
                  <a:tcPr marL="68580" marR="68580" marT="0" marB="0"/>
                </a:tc>
                <a:tc>
                  <a:txBody>
                    <a:bodyPr/>
                    <a:lstStyle/>
                    <a:p>
                      <a:pPr algn="ctr">
                        <a:spcAft>
                          <a:spcPts val="0"/>
                        </a:spcAft>
                      </a:pPr>
                      <a:r>
                        <a:rPr lang="en-US" sz="1800" dirty="0">
                          <a:latin typeface="Times New Roman"/>
                          <a:cs typeface="Times New Roman"/>
                        </a:rPr>
                        <a:t>.001</a:t>
                      </a:r>
                    </a:p>
                  </a:txBody>
                  <a:tcPr marL="68580" marR="68580" marT="0" marB="0"/>
                </a:tc>
                <a:tc>
                  <a:txBody>
                    <a:bodyPr/>
                    <a:lstStyle/>
                    <a:p>
                      <a:pPr algn="ctr">
                        <a:spcAft>
                          <a:spcPts val="0"/>
                        </a:spcAft>
                      </a:pPr>
                      <a:r>
                        <a:rPr lang="en-US" sz="1800" dirty="0">
                          <a:latin typeface="Times New Roman"/>
                          <a:cs typeface="Times New Roman"/>
                        </a:rPr>
                        <a:t>.58974</a:t>
                      </a:r>
                    </a:p>
                  </a:txBody>
                  <a:tcPr marL="68580" marR="68580" marT="0" marB="0"/>
                </a:tc>
              </a:tr>
              <a:tr h="370840">
                <a:tc>
                  <a:txBody>
                    <a:bodyPr/>
                    <a:lstStyle/>
                    <a:p>
                      <a:pPr algn="ctr">
                        <a:spcAft>
                          <a:spcPts val="0"/>
                        </a:spcAft>
                      </a:pPr>
                      <a:r>
                        <a:rPr lang="en-US" sz="1600" dirty="0">
                          <a:latin typeface="Times New Roman"/>
                          <a:cs typeface="Times New Roman"/>
                        </a:rPr>
                        <a:t>Openness to Diversity</a:t>
                      </a:r>
                    </a:p>
                  </a:txBody>
                  <a:tcPr marL="68580" marR="68580" marT="0" marB="0"/>
                </a:tc>
                <a:tc>
                  <a:txBody>
                    <a:bodyPr/>
                    <a:lstStyle/>
                    <a:p>
                      <a:pPr algn="ctr">
                        <a:spcAft>
                          <a:spcPts val="0"/>
                        </a:spcAft>
                      </a:pPr>
                      <a:r>
                        <a:rPr lang="en-US" sz="1800" dirty="0">
                          <a:latin typeface="Times New Roman"/>
                          <a:cs typeface="Times New Roman"/>
                        </a:rPr>
                        <a:t>2.221</a:t>
                      </a:r>
                    </a:p>
                  </a:txBody>
                  <a:tcPr marL="68580" marR="68580" marT="0" marB="0"/>
                </a:tc>
                <a:tc>
                  <a:txBody>
                    <a:bodyPr/>
                    <a:lstStyle/>
                    <a:p>
                      <a:pPr algn="ctr">
                        <a:spcAft>
                          <a:spcPts val="0"/>
                        </a:spcAft>
                      </a:pPr>
                      <a:r>
                        <a:rPr lang="en-US" sz="1800" dirty="0">
                          <a:latin typeface="Times New Roman"/>
                          <a:cs typeface="Times New Roman"/>
                        </a:rPr>
                        <a:t>12</a:t>
                      </a:r>
                    </a:p>
                  </a:txBody>
                  <a:tcPr marL="68580" marR="68580" marT="0" marB="0"/>
                </a:tc>
                <a:tc>
                  <a:txBody>
                    <a:bodyPr/>
                    <a:lstStyle/>
                    <a:p>
                      <a:pPr algn="ctr">
                        <a:spcAft>
                          <a:spcPts val="0"/>
                        </a:spcAft>
                      </a:pPr>
                      <a:r>
                        <a:rPr lang="en-US" sz="1800" dirty="0">
                          <a:latin typeface="Times New Roman"/>
                          <a:cs typeface="Times New Roman"/>
                        </a:rPr>
                        <a:t>.046</a:t>
                      </a:r>
                    </a:p>
                  </a:txBody>
                  <a:tcPr marL="68580" marR="68580" marT="0" marB="0"/>
                </a:tc>
                <a:tc>
                  <a:txBody>
                    <a:bodyPr/>
                    <a:lstStyle/>
                    <a:p>
                      <a:pPr algn="ctr">
                        <a:spcAft>
                          <a:spcPts val="0"/>
                        </a:spcAft>
                      </a:pPr>
                      <a:r>
                        <a:rPr lang="en-US" sz="1800" dirty="0">
                          <a:latin typeface="Times New Roman"/>
                          <a:cs typeface="Times New Roman"/>
                        </a:rPr>
                        <a:t>.24038</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 #2</a:t>
            </a:r>
            <a:endParaRPr lang="en-US" dirty="0"/>
          </a:p>
        </p:txBody>
      </p:sp>
      <p:sp>
        <p:nvSpPr>
          <p:cNvPr id="3" name="Content Placeholder 2"/>
          <p:cNvSpPr>
            <a:spLocks noGrp="1"/>
          </p:cNvSpPr>
          <p:nvPr>
            <p:ph sz="quarter" idx="1"/>
          </p:nvPr>
        </p:nvSpPr>
        <p:spPr/>
        <p:txBody>
          <a:bodyPr/>
          <a:lstStyle/>
          <a:p>
            <a:r>
              <a:rPr lang="en-US" sz="2800" dirty="0" smtClean="0"/>
              <a:t>Students’ who were culturally exposed prior to their short-term study abroad experience improved scores in more areas than those who were not previously </a:t>
            </a:r>
            <a:r>
              <a:rPr lang="en-US" sz="2800" dirty="0" err="1" smtClean="0"/>
              <a:t>interculturally</a:t>
            </a:r>
            <a:r>
              <a:rPr lang="en-US" sz="2800" dirty="0" smtClean="0"/>
              <a:t> exposed.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24509" y="459801"/>
          <a:ext cx="7671689" cy="6398199"/>
        </p:xfrm>
        <a:graphic>
          <a:graphicData uri="http://schemas.openxmlformats.org/drawingml/2006/table">
            <a:tbl>
              <a:tblPr firstRow="1" bandRow="1">
                <a:tableStyleId>{5C22544A-7EE6-4342-B048-85BDC9FD1C3A}</a:tableStyleId>
              </a:tblPr>
              <a:tblGrid>
                <a:gridCol w="1596907"/>
                <a:gridCol w="2287107"/>
                <a:gridCol w="975024"/>
                <a:gridCol w="656594"/>
                <a:gridCol w="1035960"/>
                <a:gridCol w="1120097"/>
              </a:tblGrid>
              <a:tr h="603818">
                <a:tc>
                  <a:txBody>
                    <a:bodyPr/>
                    <a:lstStyle/>
                    <a:p>
                      <a:endParaRPr lang="en-US" dirty="0"/>
                    </a:p>
                  </a:txBody>
                  <a:tcPr/>
                </a:tc>
                <a:tc>
                  <a:txBody>
                    <a:bodyPr/>
                    <a:lstStyle/>
                    <a:p>
                      <a:endParaRPr lang="en-US" dirty="0"/>
                    </a:p>
                  </a:txBody>
                  <a:tcPr/>
                </a:tc>
                <a:tc>
                  <a:txBody>
                    <a:bodyPr/>
                    <a:lstStyle/>
                    <a:p>
                      <a:r>
                        <a:rPr lang="en-US" dirty="0" smtClean="0"/>
                        <a:t>Mean</a:t>
                      </a:r>
                      <a:endParaRPr lang="en-US" dirty="0"/>
                    </a:p>
                  </a:txBody>
                  <a:tcPr/>
                </a:tc>
                <a:tc>
                  <a:txBody>
                    <a:bodyPr/>
                    <a:lstStyle/>
                    <a:p>
                      <a:r>
                        <a:rPr lang="en-US" dirty="0" smtClean="0"/>
                        <a:t>N</a:t>
                      </a:r>
                      <a:endParaRPr lang="en-US" dirty="0"/>
                    </a:p>
                  </a:txBody>
                  <a:tcPr/>
                </a:tc>
                <a:tc>
                  <a:txBody>
                    <a:bodyPr/>
                    <a:lstStyle/>
                    <a:p>
                      <a:r>
                        <a:rPr lang="en-US" dirty="0" smtClean="0"/>
                        <a:t>Std. Dev.</a:t>
                      </a:r>
                      <a:endParaRPr lang="en-US" dirty="0"/>
                    </a:p>
                  </a:txBody>
                  <a:tcPr/>
                </a:tc>
                <a:tc>
                  <a:txBody>
                    <a:bodyPr/>
                    <a:lstStyle/>
                    <a:p>
                      <a:r>
                        <a:rPr lang="en-US" dirty="0" smtClean="0"/>
                        <a:t>Std. Err. Mean</a:t>
                      </a:r>
                      <a:endParaRPr lang="en-US" dirty="0"/>
                    </a:p>
                  </a:txBody>
                  <a:tcPr/>
                </a:tc>
              </a:tr>
              <a:tr h="470733">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Pair 1</a:t>
                      </a:r>
                      <a:endParaRPr lang="en-US" sz="1400" dirty="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a:t>
                      </a:r>
                      <a:r>
                        <a:rPr lang="en-US" sz="1400" dirty="0" smtClean="0">
                          <a:solidFill>
                            <a:srgbClr val="000000"/>
                          </a:solidFill>
                          <a:latin typeface="Times New Roman"/>
                          <a:ea typeface="Arial"/>
                          <a:cs typeface="Arial"/>
                        </a:rPr>
                        <a:t>Int.</a:t>
                      </a:r>
                      <a:r>
                        <a:rPr lang="en-US" sz="1400" baseline="0" dirty="0" smtClean="0">
                          <a:solidFill>
                            <a:srgbClr val="000000"/>
                          </a:solidFill>
                          <a:latin typeface="Times New Roman"/>
                          <a:ea typeface="Arial"/>
                          <a:cs typeface="Arial"/>
                        </a:rPr>
                        <a:t> </a:t>
                      </a:r>
                      <a:r>
                        <a:rPr lang="en-US" sz="1400" dirty="0" smtClean="0">
                          <a:solidFill>
                            <a:srgbClr val="000000"/>
                          </a:solidFill>
                          <a:latin typeface="Times New Roman"/>
                          <a:ea typeface="Arial"/>
                          <a:cs typeface="Arial"/>
                        </a:rPr>
                        <a:t>engagement</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4.0816</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.37668</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.14237</a:t>
                      </a:r>
                      <a:endParaRPr lang="en-US" sz="1400">
                        <a:latin typeface="Times New Roman"/>
                        <a:ea typeface="ＭＳ Ｐ明朝"/>
                        <a:cs typeface="Times New Roman"/>
                      </a:endParaRPr>
                    </a:p>
                  </a:txBody>
                  <a:tcPr marL="0" marR="0" marT="0" marB="0"/>
                </a:tc>
              </a:tr>
              <a:tr h="470733">
                <a:tc>
                  <a:txBody>
                    <a:bodyPr/>
                    <a:lstStyle/>
                    <a:p>
                      <a:pPr algn="ctr">
                        <a:lnSpc>
                          <a:spcPct val="200000"/>
                        </a:lnSpc>
                      </a:pPr>
                      <a:endParaRPr lang="en-US" sz="140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a:t>
                      </a:r>
                      <a:r>
                        <a:rPr lang="en-US" sz="1400" dirty="0" smtClean="0">
                          <a:solidFill>
                            <a:srgbClr val="000000"/>
                          </a:solidFill>
                          <a:latin typeface="Times New Roman"/>
                          <a:ea typeface="Arial"/>
                          <a:cs typeface="Arial"/>
                        </a:rPr>
                        <a:t>int.</a:t>
                      </a:r>
                      <a:r>
                        <a:rPr lang="en-US" sz="1400" baseline="0" dirty="0" smtClean="0">
                          <a:solidFill>
                            <a:srgbClr val="000000"/>
                          </a:solidFill>
                          <a:latin typeface="Times New Roman"/>
                          <a:ea typeface="Arial"/>
                          <a:cs typeface="Arial"/>
                        </a:rPr>
                        <a:t> </a:t>
                      </a:r>
                      <a:r>
                        <a:rPr lang="en-US" sz="1400" dirty="0" smtClean="0">
                          <a:solidFill>
                            <a:srgbClr val="000000"/>
                          </a:solidFill>
                          <a:latin typeface="Times New Roman"/>
                          <a:ea typeface="Arial"/>
                          <a:cs typeface="Arial"/>
                        </a:rPr>
                        <a:t> </a:t>
                      </a:r>
                      <a:r>
                        <a:rPr lang="en-US" sz="1400" dirty="0">
                          <a:solidFill>
                            <a:srgbClr val="000000"/>
                          </a:solidFill>
                          <a:latin typeface="Times New Roman"/>
                          <a:ea typeface="Arial"/>
                          <a:cs typeface="Arial"/>
                        </a:rPr>
                        <a:t>engagement</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4.2245</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.48695</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.18405</a:t>
                      </a:r>
                      <a:endParaRPr lang="en-US" sz="1400" dirty="0">
                        <a:latin typeface="Times New Roman"/>
                        <a:ea typeface="ＭＳ Ｐ明朝"/>
                        <a:cs typeface="Times New Roman"/>
                      </a:endParaRPr>
                    </a:p>
                  </a:txBody>
                  <a:tcPr marL="0" marR="0" marT="0" marB="0"/>
                </a:tc>
              </a:tr>
              <a:tr h="470733">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Pair 2</a:t>
                      </a:r>
                      <a:endParaRPr lang="en-US" sz="140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respect for cultural</a:t>
                      </a:r>
                      <a:r>
                        <a:rPr lang="en-US" sz="1400" dirty="0" smtClean="0">
                          <a:solidFill>
                            <a:srgbClr val="000000"/>
                          </a:solidFill>
                          <a:latin typeface="Times New Roman"/>
                          <a:ea typeface="Arial"/>
                          <a:cs typeface="Arial"/>
                        </a:rPr>
                        <a:t> diff.</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4.5476</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.35635</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.13469</a:t>
                      </a:r>
                      <a:endParaRPr lang="en-US" sz="1400" dirty="0">
                        <a:latin typeface="Times New Roman"/>
                        <a:ea typeface="ＭＳ Ｐ明朝"/>
                        <a:cs typeface="Times New Roman"/>
                      </a:endParaRPr>
                    </a:p>
                  </a:txBody>
                  <a:tcPr marL="0" marR="0" marT="0" marB="0"/>
                </a:tc>
              </a:tr>
              <a:tr h="487551">
                <a:tc>
                  <a:txBody>
                    <a:bodyPr/>
                    <a:lstStyle/>
                    <a:p>
                      <a:pPr algn="ctr">
                        <a:lnSpc>
                          <a:spcPct val="200000"/>
                        </a:lnSpc>
                      </a:pPr>
                      <a:endParaRPr lang="en-US" sz="1400" dirty="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respect for cultural</a:t>
                      </a:r>
                      <a:r>
                        <a:rPr lang="en-US" sz="1400" dirty="0" smtClean="0">
                          <a:solidFill>
                            <a:srgbClr val="000000"/>
                          </a:solidFill>
                          <a:latin typeface="Times New Roman"/>
                          <a:ea typeface="Arial"/>
                          <a:cs typeface="Arial"/>
                        </a:rPr>
                        <a:t> diff.</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4.6905</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.42414</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.16031</a:t>
                      </a:r>
                      <a:endParaRPr lang="en-US" sz="1400">
                        <a:latin typeface="Times New Roman"/>
                        <a:ea typeface="ＭＳ Ｐ明朝"/>
                        <a:cs typeface="Times New Roman"/>
                      </a:endParaRPr>
                    </a:p>
                  </a:txBody>
                  <a:tcPr marL="0" marR="0" marT="0" marB="0"/>
                </a:tc>
              </a:tr>
              <a:tr h="563238">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Pair 3</a:t>
                      </a:r>
                      <a:endParaRPr lang="en-US" sz="140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confidence</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3.5714</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.85189</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.32198</a:t>
                      </a:r>
                      <a:endParaRPr lang="en-US" sz="1400" dirty="0">
                        <a:latin typeface="Times New Roman"/>
                        <a:ea typeface="ＭＳ Ｐ明朝"/>
                        <a:cs typeface="Times New Roman"/>
                      </a:endParaRPr>
                    </a:p>
                  </a:txBody>
                  <a:tcPr marL="0" marR="0" marT="0" marB="0"/>
                </a:tc>
              </a:tr>
              <a:tr h="470733">
                <a:tc>
                  <a:txBody>
                    <a:bodyPr/>
                    <a:lstStyle/>
                    <a:p>
                      <a:pPr algn="ctr">
                        <a:lnSpc>
                          <a:spcPct val="200000"/>
                        </a:lnSpc>
                      </a:pPr>
                      <a:endParaRPr lang="en-US" sz="140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confidence</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3.8571</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.83837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.31687</a:t>
                      </a:r>
                      <a:endParaRPr lang="en-US" sz="1400">
                        <a:latin typeface="Times New Roman"/>
                        <a:ea typeface="ＭＳ Ｐ明朝"/>
                        <a:cs typeface="Times New Roman"/>
                      </a:endParaRPr>
                    </a:p>
                  </a:txBody>
                  <a:tcPr marL="0" marR="0" marT="0" marB="0"/>
                </a:tc>
              </a:tr>
              <a:tr h="470733">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Pair 4</a:t>
                      </a:r>
                      <a:endParaRPr lang="en-US" sz="140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enjoyment</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4.2381</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.49868</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.18848</a:t>
                      </a:r>
                      <a:endParaRPr lang="en-US" sz="1400" dirty="0">
                        <a:latin typeface="Times New Roman"/>
                        <a:ea typeface="ＭＳ Ｐ明朝"/>
                        <a:cs typeface="Times New Roman"/>
                      </a:endParaRPr>
                    </a:p>
                  </a:txBody>
                  <a:tcPr marL="0" marR="0" marT="0" marB="0"/>
                </a:tc>
              </a:tr>
              <a:tr h="470733">
                <a:tc>
                  <a:txBody>
                    <a:bodyPr/>
                    <a:lstStyle/>
                    <a:p>
                      <a:pPr algn="ctr">
                        <a:lnSpc>
                          <a:spcPct val="200000"/>
                        </a:lnSpc>
                      </a:pPr>
                      <a:endParaRPr lang="en-US" sz="140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enjoyment</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4.4762</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.60422</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.22837</a:t>
                      </a:r>
                      <a:endParaRPr lang="en-US" sz="1400">
                        <a:latin typeface="Times New Roman"/>
                        <a:ea typeface="ＭＳ Ｐ明朝"/>
                        <a:cs typeface="Times New Roman"/>
                      </a:endParaRPr>
                    </a:p>
                  </a:txBody>
                  <a:tcPr marL="0" marR="0" marT="0" marB="0"/>
                </a:tc>
              </a:tr>
              <a:tr h="470733">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Pair 5</a:t>
                      </a:r>
                      <a:endParaRPr lang="en-US" sz="140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attentiveness</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3.8095</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.57275</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.21648</a:t>
                      </a:r>
                      <a:endParaRPr lang="en-US" sz="1400">
                        <a:latin typeface="Times New Roman"/>
                        <a:ea typeface="ＭＳ Ｐ明朝"/>
                        <a:cs typeface="Times New Roman"/>
                      </a:endParaRPr>
                    </a:p>
                  </a:txBody>
                  <a:tcPr marL="0" marR="0" marT="0" marB="0"/>
                </a:tc>
              </a:tr>
              <a:tr h="470733">
                <a:tc>
                  <a:txBody>
                    <a:bodyPr/>
                    <a:lstStyle/>
                    <a:p>
                      <a:pPr algn="ctr">
                        <a:lnSpc>
                          <a:spcPct val="200000"/>
                        </a:lnSpc>
                      </a:pPr>
                      <a:endParaRPr lang="en-US" sz="1400">
                        <a:solidFill>
                          <a:srgbClr val="000000"/>
                        </a:solidFill>
                        <a:latin typeface="Times New Roman"/>
                        <a:ea typeface="Arial"/>
                        <a:cs typeface="Arial"/>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a:t>
                      </a:r>
                      <a:r>
                        <a:rPr lang="en-US" sz="1400" dirty="0" smtClean="0">
                          <a:solidFill>
                            <a:srgbClr val="000000"/>
                          </a:solidFill>
                          <a:latin typeface="Times New Roman"/>
                          <a:ea typeface="Arial"/>
                          <a:cs typeface="Arial"/>
                        </a:rPr>
                        <a:t>int. </a:t>
                      </a:r>
                      <a:r>
                        <a:rPr lang="en-US" sz="1400" dirty="0">
                          <a:solidFill>
                            <a:srgbClr val="000000"/>
                          </a:solidFill>
                          <a:latin typeface="Times New Roman"/>
                          <a:ea typeface="Arial"/>
                          <a:cs typeface="Arial"/>
                        </a:rPr>
                        <a:t>attentiveness</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4.4286</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.49868</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.18848</a:t>
                      </a:r>
                      <a:endParaRPr lang="en-US" sz="1400">
                        <a:latin typeface="Times New Roman"/>
                        <a:ea typeface="ＭＳ Ｐ明朝"/>
                        <a:cs typeface="Times New Roman"/>
                      </a:endParaRPr>
                    </a:p>
                  </a:txBody>
                  <a:tcPr marL="0" marR="0" marT="0" marB="0"/>
                </a:tc>
              </a:tr>
              <a:tr h="470733">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Pair 6</a:t>
                      </a:r>
                      <a:endParaRPr lang="en-US" sz="1400" dirty="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Pre Openness to Diversity</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4.2679</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a:solidFill>
                            <a:srgbClr val="000000"/>
                          </a:solidFill>
                          <a:latin typeface="Times New Roman"/>
                          <a:ea typeface="Arial"/>
                          <a:cs typeface="Arial"/>
                        </a:rPr>
                        <a:t>.77200</a:t>
                      </a:r>
                      <a:endParaRPr lang="en-US" sz="140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.29179</a:t>
                      </a:r>
                      <a:endParaRPr lang="en-US" sz="1400" dirty="0">
                        <a:latin typeface="Times New Roman"/>
                        <a:ea typeface="ＭＳ Ｐ明朝"/>
                        <a:cs typeface="Times New Roman"/>
                      </a:endParaRPr>
                    </a:p>
                  </a:txBody>
                  <a:tcPr marL="0" marR="0" marT="0" marB="0"/>
                </a:tc>
              </a:tr>
              <a:tr h="470733">
                <a:tc>
                  <a:txBody>
                    <a:bodyPr/>
                    <a:lstStyle/>
                    <a:p>
                      <a:pPr marR="38100" algn="ctr">
                        <a:lnSpc>
                          <a:spcPct val="200000"/>
                        </a:lnSpc>
                      </a:pPr>
                      <a:endParaRPr lang="en-US" sz="1400" dirty="0">
                        <a:latin typeface="Times New Roman"/>
                        <a:ea typeface="ＭＳ Ｐ明朝"/>
                        <a:cs typeface="Times New Roman"/>
                      </a:endParaRPr>
                    </a:p>
                  </a:txBody>
                  <a:tcPr marL="0" marR="0" marT="0" marB="0"/>
                </a:tc>
                <a:tc>
                  <a:txBody>
                    <a:bodyPr/>
                    <a:lstStyle/>
                    <a:p>
                      <a:pPr marR="38100" algn="ctr">
                        <a:lnSpc>
                          <a:spcPct val="200000"/>
                        </a:lnSpc>
                      </a:pPr>
                      <a:r>
                        <a:rPr lang="en-US" sz="1400" dirty="0">
                          <a:solidFill>
                            <a:srgbClr val="000000"/>
                          </a:solidFill>
                          <a:latin typeface="Times New Roman"/>
                          <a:ea typeface="Arial"/>
                          <a:cs typeface="Arial"/>
                        </a:rPr>
                        <a:t>Post Openness to Diversity</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4.4464</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7</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.59449</a:t>
                      </a:r>
                      <a:endParaRPr lang="en-US" sz="1400" dirty="0">
                        <a:latin typeface="Times New Roman"/>
                        <a:ea typeface="ＭＳ Ｐ明朝"/>
                        <a:cs typeface="Times New Roman"/>
                      </a:endParaRPr>
                    </a:p>
                  </a:txBody>
                  <a:tcPr marL="0" marR="0" marT="0" marB="0"/>
                </a:tc>
                <a:tc>
                  <a:txBody>
                    <a:bodyPr/>
                    <a:lstStyle/>
                    <a:p>
                      <a:pPr marL="38100" marR="38100" algn="r">
                        <a:lnSpc>
                          <a:spcPct val="200000"/>
                        </a:lnSpc>
                        <a:spcBef>
                          <a:spcPts val="0"/>
                        </a:spcBef>
                        <a:spcAft>
                          <a:spcPts val="1000"/>
                        </a:spcAft>
                      </a:pPr>
                      <a:r>
                        <a:rPr lang="en-US" sz="1400" dirty="0">
                          <a:solidFill>
                            <a:srgbClr val="000000"/>
                          </a:solidFill>
                          <a:latin typeface="Times New Roman"/>
                          <a:ea typeface="Arial"/>
                          <a:cs typeface="Arial"/>
                        </a:rPr>
                        <a:t>.22470</a:t>
                      </a:r>
                      <a:endParaRPr lang="en-US" sz="1400" dirty="0">
                        <a:latin typeface="Times New Roman"/>
                        <a:ea typeface="ＭＳ Ｐ明朝"/>
                        <a:cs typeface="Times New Roman"/>
                      </a:endParaRPr>
                    </a:p>
                  </a:txBody>
                  <a:tcPr marL="0" marR="0"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mn-lt"/>
                <a:ea typeface="+mn-ea"/>
                <a:cs typeface="+mn-cs"/>
              </a:rPr>
              <a:t>Problem Statement</a:t>
            </a:r>
            <a:endParaRPr lang="en-US" sz="2800" dirty="0">
              <a:latin typeface="+mn-lt"/>
              <a:ea typeface="+mn-ea"/>
              <a:cs typeface="+mn-cs"/>
            </a:endParaRPr>
          </a:p>
        </p:txBody>
      </p:sp>
      <p:sp>
        <p:nvSpPr>
          <p:cNvPr id="3" name="Content Placeholder 2"/>
          <p:cNvSpPr>
            <a:spLocks noGrp="1"/>
          </p:cNvSpPr>
          <p:nvPr>
            <p:ph sz="quarter" idx="1"/>
          </p:nvPr>
        </p:nvSpPr>
        <p:spPr/>
        <p:txBody>
          <a:bodyPr>
            <a:normAutofit fontScale="77500" lnSpcReduction="20000"/>
          </a:bodyPr>
          <a:lstStyle/>
          <a:p>
            <a:r>
              <a:rPr lang="en-US" dirty="0" smtClean="0"/>
              <a:t>International </a:t>
            </a:r>
            <a:r>
              <a:rPr lang="en-US" dirty="0"/>
              <a:t>education is</a:t>
            </a:r>
            <a:r>
              <a:rPr lang="en-US" dirty="0" smtClean="0"/>
              <a:t> a </a:t>
            </a:r>
            <a:r>
              <a:rPr lang="en-US" dirty="0"/>
              <a:t>key area within higher education with a growing need to</a:t>
            </a:r>
            <a:r>
              <a:rPr lang="en-US" dirty="0" smtClean="0"/>
              <a:t> measure </a:t>
            </a:r>
            <a:r>
              <a:rPr lang="en-US" dirty="0"/>
              <a:t>learning outcomes of student </a:t>
            </a:r>
            <a:r>
              <a:rPr lang="en-US" dirty="0" smtClean="0"/>
              <a:t>experiences (Williams, 2005). </a:t>
            </a:r>
          </a:p>
          <a:p>
            <a:endParaRPr lang="en-US" dirty="0" smtClean="0"/>
          </a:p>
          <a:p>
            <a:r>
              <a:rPr lang="en-US" dirty="0" smtClean="0"/>
              <a:t>Recently education </a:t>
            </a:r>
            <a:r>
              <a:rPr lang="en-US" dirty="0"/>
              <a:t>institutions</a:t>
            </a:r>
            <a:r>
              <a:rPr lang="en-US" dirty="0" smtClean="0"/>
              <a:t> have been  </a:t>
            </a:r>
            <a:r>
              <a:rPr lang="en-US" dirty="0"/>
              <a:t>“internationalizing”, which generally entails increasing diversity and/or attempting to raise intercultural awareness and competence among </a:t>
            </a:r>
            <a:r>
              <a:rPr lang="en-US" dirty="0" smtClean="0"/>
              <a:t>students (</a:t>
            </a:r>
            <a:r>
              <a:rPr lang="en-US" dirty="0" err="1" smtClean="0"/>
              <a:t>Leask</a:t>
            </a:r>
            <a:r>
              <a:rPr lang="en-US" dirty="0" smtClean="0"/>
              <a:t>, 2009; Suarez-Orozco &amp; </a:t>
            </a:r>
            <a:r>
              <a:rPr lang="en-US" dirty="0" err="1" smtClean="0"/>
              <a:t>Sattin</a:t>
            </a:r>
            <a:r>
              <a:rPr lang="en-US" dirty="0" smtClean="0"/>
              <a:t>, 2007). </a:t>
            </a:r>
          </a:p>
          <a:p>
            <a:pPr>
              <a:buNone/>
            </a:pPr>
            <a:endParaRPr lang="en-US" dirty="0" smtClean="0"/>
          </a:p>
          <a:p>
            <a:r>
              <a:rPr lang="en-US" dirty="0"/>
              <a:t>S</a:t>
            </a:r>
            <a:r>
              <a:rPr lang="en-US" dirty="0" smtClean="0"/>
              <a:t>tudy </a:t>
            </a:r>
            <a:r>
              <a:rPr lang="en-US" dirty="0"/>
              <a:t>abroad </a:t>
            </a:r>
            <a:r>
              <a:rPr lang="en-US" dirty="0" smtClean="0"/>
              <a:t>is </a:t>
            </a:r>
            <a:r>
              <a:rPr lang="en-US" dirty="0"/>
              <a:t>considered one of the most effective means for increasing intercultural </a:t>
            </a:r>
            <a:r>
              <a:rPr lang="en-US" dirty="0" smtClean="0"/>
              <a:t>competence (</a:t>
            </a:r>
            <a:r>
              <a:rPr lang="en-US" dirty="0" err="1" smtClean="0"/>
              <a:t>Deardorff</a:t>
            </a:r>
            <a:r>
              <a:rPr lang="en-US" dirty="0" smtClean="0"/>
              <a:t>, 2004). Yet </a:t>
            </a:r>
            <a:r>
              <a:rPr lang="en-US" dirty="0"/>
              <a:t>there</a:t>
            </a:r>
            <a:r>
              <a:rPr lang="en-US" dirty="0" smtClean="0"/>
              <a:t> was </a:t>
            </a:r>
            <a:r>
              <a:rPr lang="en-US" dirty="0"/>
              <a:t>little concrete evidence demonstrating this notion, particularly in short-term programs.</a:t>
            </a:r>
            <a:r>
              <a:rPr lang="en-US" dirty="0" smtClean="0"/>
              <a:t>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14064" y="1397000"/>
          <a:ext cx="7436692" cy="3296920"/>
        </p:xfrm>
        <a:graphic>
          <a:graphicData uri="http://schemas.openxmlformats.org/drawingml/2006/table">
            <a:tbl>
              <a:tblPr firstRow="1" bandRow="1">
                <a:tableStyleId>{5C22544A-7EE6-4342-B048-85BDC9FD1C3A}</a:tableStyleId>
              </a:tblPr>
              <a:tblGrid>
                <a:gridCol w="1822819"/>
                <a:gridCol w="1219200"/>
                <a:gridCol w="952442"/>
                <a:gridCol w="1601466"/>
                <a:gridCol w="1840765"/>
              </a:tblGrid>
              <a:tr h="370840">
                <a:tc>
                  <a:txBody>
                    <a:bodyPr/>
                    <a:lstStyle/>
                    <a:p>
                      <a:r>
                        <a:rPr lang="en-US" dirty="0" smtClean="0"/>
                        <a:t>item</a:t>
                      </a:r>
                      <a:endParaRPr lang="en-US" dirty="0"/>
                    </a:p>
                  </a:txBody>
                  <a:tcPr/>
                </a:tc>
                <a:tc>
                  <a:txBody>
                    <a:bodyPr/>
                    <a:lstStyle/>
                    <a:p>
                      <a:r>
                        <a:rPr lang="en-US" dirty="0" err="1" smtClean="0"/>
                        <a:t>t</a:t>
                      </a:r>
                      <a:endParaRPr lang="en-US" dirty="0"/>
                    </a:p>
                  </a:txBody>
                  <a:tcPr/>
                </a:tc>
                <a:tc>
                  <a:txBody>
                    <a:bodyPr/>
                    <a:lstStyle/>
                    <a:p>
                      <a:r>
                        <a:rPr lang="en-US" dirty="0" err="1" smtClean="0"/>
                        <a:t>df</a:t>
                      </a:r>
                      <a:endParaRPr lang="en-US" dirty="0"/>
                    </a:p>
                  </a:txBody>
                  <a:tcPr/>
                </a:tc>
                <a:tc>
                  <a:txBody>
                    <a:bodyPr/>
                    <a:lstStyle/>
                    <a:p>
                      <a:r>
                        <a:rPr lang="en-US" dirty="0" smtClean="0"/>
                        <a:t>significance</a:t>
                      </a:r>
                      <a:endParaRPr lang="en-US" dirty="0"/>
                    </a:p>
                  </a:txBody>
                  <a:tcPr/>
                </a:tc>
                <a:tc>
                  <a:txBody>
                    <a:bodyPr/>
                    <a:lstStyle/>
                    <a:p>
                      <a:r>
                        <a:rPr lang="en-US" dirty="0" smtClean="0"/>
                        <a:t>Mean difference</a:t>
                      </a:r>
                      <a:endParaRPr lang="en-US" dirty="0"/>
                    </a:p>
                  </a:txBody>
                  <a:tcPr/>
                </a:tc>
              </a:tr>
              <a:tr h="370840">
                <a:tc>
                  <a:txBody>
                    <a:bodyPr/>
                    <a:lstStyle/>
                    <a:p>
                      <a:pPr algn="ctr">
                        <a:spcAft>
                          <a:spcPts val="0"/>
                        </a:spcAft>
                      </a:pPr>
                      <a:r>
                        <a:rPr lang="en-US" sz="1600" dirty="0">
                          <a:latin typeface="Times New Roman"/>
                          <a:cs typeface="Times New Roman"/>
                        </a:rPr>
                        <a:t>Interaction Engagement</a:t>
                      </a:r>
                    </a:p>
                  </a:txBody>
                  <a:tcPr marL="68580" marR="6858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.691</a:t>
                      </a:r>
                      <a:endParaRPr lang="en-US" sz="1400" dirty="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6</a:t>
                      </a:r>
                      <a:endParaRPr lang="en-US" sz="1400">
                        <a:latin typeface="Times New Roman"/>
                        <a:ea typeface="ＭＳ Ｐ明朝"/>
                        <a:cs typeface="Times New Roman"/>
                      </a:endParaRPr>
                    </a:p>
                  </a:txBody>
                  <a:tcPr marL="68580" marR="68580" marT="0" marB="0"/>
                </a:tc>
                <a:tc>
                  <a:txBody>
                    <a:bodyPr/>
                    <a:lstStyle/>
                    <a:p>
                      <a:pPr marL="0" marR="0" algn="ctr">
                        <a:lnSpc>
                          <a:spcPct val="200000"/>
                        </a:lnSpc>
                        <a:spcBef>
                          <a:spcPts val="10"/>
                        </a:spcBef>
                        <a:spcAft>
                          <a:spcPts val="10"/>
                        </a:spcAft>
                      </a:pPr>
                      <a:r>
                        <a:rPr lang="en-US" sz="1400">
                          <a:solidFill>
                            <a:srgbClr val="000000"/>
                          </a:solidFill>
                          <a:latin typeface="Times New Roman"/>
                          <a:ea typeface="Arial"/>
                          <a:cs typeface="Arial"/>
                        </a:rPr>
                        <a:t>.515</a:t>
                      </a:r>
                      <a:endParaRPr lang="en-US" sz="1400">
                        <a:latin typeface="Times New Roman"/>
                        <a:ea typeface="ＭＳ Ｐ明朝"/>
                        <a:cs typeface="Times New Roman"/>
                      </a:endParaRPr>
                    </a:p>
                  </a:txBody>
                  <a:tcPr marL="68580" marR="68580" marT="0" marB="0" anchor="b"/>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.14286</a:t>
                      </a:r>
                      <a:endParaRPr lang="en-US" sz="1400">
                        <a:latin typeface="Times New Roman"/>
                        <a:ea typeface="ＭＳ Ｐ明朝"/>
                        <a:cs typeface="Times New Roman"/>
                      </a:endParaRPr>
                    </a:p>
                  </a:txBody>
                  <a:tcPr marL="68580" marR="68580" marT="0" marB="0"/>
                </a:tc>
              </a:tr>
              <a:tr h="370840">
                <a:tc>
                  <a:txBody>
                    <a:bodyPr/>
                    <a:lstStyle/>
                    <a:p>
                      <a:pPr algn="ctr">
                        <a:spcAft>
                          <a:spcPts val="0"/>
                        </a:spcAft>
                      </a:pPr>
                      <a:r>
                        <a:rPr lang="en-US" sz="1600" dirty="0">
                          <a:latin typeface="Times New Roman"/>
                          <a:cs typeface="Times New Roman"/>
                        </a:rPr>
                        <a:t>Respect for Cultural Differences</a:t>
                      </a: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1.216</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6</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10"/>
                        </a:spcBef>
                        <a:spcAft>
                          <a:spcPts val="10"/>
                        </a:spcAft>
                      </a:pPr>
                      <a:r>
                        <a:rPr lang="en-US" sz="1400">
                          <a:solidFill>
                            <a:srgbClr val="000000"/>
                          </a:solidFill>
                          <a:latin typeface="Times New Roman"/>
                          <a:ea typeface="Arial"/>
                          <a:cs typeface="Arial"/>
                        </a:rPr>
                        <a:t>.270</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.14286</a:t>
                      </a:r>
                      <a:endParaRPr lang="en-US" sz="1400">
                        <a:latin typeface="Times New Roman"/>
                        <a:ea typeface="ＭＳ Ｐ明朝"/>
                        <a:cs typeface="Times New Roman"/>
                      </a:endParaRPr>
                    </a:p>
                  </a:txBody>
                  <a:tcPr marL="68580" marR="68580" marT="0" marB="0"/>
                </a:tc>
              </a:tr>
              <a:tr h="370840">
                <a:tc>
                  <a:txBody>
                    <a:bodyPr/>
                    <a:lstStyle/>
                    <a:p>
                      <a:pPr algn="ctr">
                        <a:spcAft>
                          <a:spcPts val="0"/>
                        </a:spcAft>
                      </a:pPr>
                      <a:r>
                        <a:rPr lang="en-US" sz="1600">
                          <a:latin typeface="Times New Roman"/>
                          <a:cs typeface="Times New Roman"/>
                        </a:rPr>
                        <a:t>Interaction Confidence</a:t>
                      </a: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7.071</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6</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10"/>
                        </a:spcBef>
                        <a:spcAft>
                          <a:spcPts val="10"/>
                        </a:spcAft>
                      </a:pPr>
                      <a:r>
                        <a:rPr lang="en-US" sz="1400">
                          <a:solidFill>
                            <a:srgbClr val="000000"/>
                          </a:solidFill>
                          <a:latin typeface="Times New Roman"/>
                          <a:ea typeface="Arial"/>
                          <a:cs typeface="Arial"/>
                        </a:rPr>
                        <a:t>.000</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.28571</a:t>
                      </a:r>
                      <a:endParaRPr lang="en-US" sz="1400" dirty="0">
                        <a:latin typeface="Times New Roman"/>
                        <a:ea typeface="ＭＳ Ｐ明朝"/>
                        <a:cs typeface="Times New Roman"/>
                      </a:endParaRPr>
                    </a:p>
                  </a:txBody>
                  <a:tcPr marL="68580" marR="68580" marT="0" marB="0"/>
                </a:tc>
              </a:tr>
              <a:tr h="370840">
                <a:tc>
                  <a:txBody>
                    <a:bodyPr/>
                    <a:lstStyle/>
                    <a:p>
                      <a:pPr algn="ctr">
                        <a:spcAft>
                          <a:spcPts val="0"/>
                        </a:spcAft>
                      </a:pPr>
                      <a:r>
                        <a:rPr lang="en-US" sz="1600">
                          <a:latin typeface="Times New Roman"/>
                          <a:cs typeface="Times New Roman"/>
                        </a:rPr>
                        <a:t>Interaction Enjoyment</a:t>
                      </a: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1.698</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6</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10"/>
                        </a:spcBef>
                        <a:spcAft>
                          <a:spcPts val="10"/>
                        </a:spcAft>
                      </a:pPr>
                      <a:r>
                        <a:rPr lang="en-US" sz="1400">
                          <a:solidFill>
                            <a:srgbClr val="000000"/>
                          </a:solidFill>
                          <a:latin typeface="Times New Roman"/>
                          <a:ea typeface="Arial"/>
                          <a:cs typeface="Arial"/>
                        </a:rPr>
                        <a:t>.140</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.23810</a:t>
                      </a:r>
                      <a:endParaRPr lang="en-US" sz="1400" dirty="0">
                        <a:latin typeface="Times New Roman"/>
                        <a:ea typeface="ＭＳ Ｐ明朝"/>
                        <a:cs typeface="Times New Roman"/>
                      </a:endParaRPr>
                    </a:p>
                  </a:txBody>
                  <a:tcPr marL="68580" marR="68580" marT="0" marB="0"/>
                </a:tc>
              </a:tr>
              <a:tr h="370840">
                <a:tc>
                  <a:txBody>
                    <a:bodyPr/>
                    <a:lstStyle/>
                    <a:p>
                      <a:pPr algn="ctr">
                        <a:spcAft>
                          <a:spcPts val="0"/>
                        </a:spcAft>
                      </a:pPr>
                      <a:r>
                        <a:rPr lang="en-US" sz="1600">
                          <a:latin typeface="Times New Roman"/>
                          <a:cs typeface="Times New Roman"/>
                        </a:rPr>
                        <a:t>Interaction Attentiveness</a:t>
                      </a: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2.635</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a:solidFill>
                            <a:srgbClr val="000000"/>
                          </a:solidFill>
                          <a:latin typeface="Times New Roman"/>
                          <a:ea typeface="Arial"/>
                          <a:cs typeface="Arial"/>
                        </a:rPr>
                        <a:t>6</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10"/>
                        </a:spcBef>
                        <a:spcAft>
                          <a:spcPts val="10"/>
                        </a:spcAft>
                      </a:pPr>
                      <a:r>
                        <a:rPr lang="en-US" sz="1400">
                          <a:solidFill>
                            <a:srgbClr val="000000"/>
                          </a:solidFill>
                          <a:latin typeface="Times New Roman"/>
                          <a:ea typeface="Arial"/>
                          <a:cs typeface="Arial"/>
                        </a:rPr>
                        <a:t>.039</a:t>
                      </a:r>
                      <a:endParaRPr lang="en-US" sz="140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.61905</a:t>
                      </a:r>
                      <a:endParaRPr lang="en-US" sz="1400" dirty="0">
                        <a:latin typeface="Times New Roman"/>
                        <a:ea typeface="ＭＳ Ｐ明朝"/>
                        <a:cs typeface="Times New Roman"/>
                      </a:endParaRPr>
                    </a:p>
                  </a:txBody>
                  <a:tcPr marL="68580" marR="68580" marT="0" marB="0"/>
                </a:tc>
              </a:tr>
              <a:tr h="370840">
                <a:tc>
                  <a:txBody>
                    <a:bodyPr/>
                    <a:lstStyle/>
                    <a:p>
                      <a:pPr algn="ctr">
                        <a:spcAft>
                          <a:spcPts val="0"/>
                        </a:spcAft>
                      </a:pPr>
                      <a:r>
                        <a:rPr lang="en-US" sz="1600" dirty="0">
                          <a:latin typeface="Times New Roman"/>
                          <a:cs typeface="Times New Roman"/>
                        </a:rPr>
                        <a:t>Openness to Diversity</a:t>
                      </a:r>
                    </a:p>
                  </a:txBody>
                  <a:tcPr marL="68580" marR="6858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1.198</a:t>
                      </a:r>
                      <a:endParaRPr lang="en-US" sz="1400" dirty="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6</a:t>
                      </a:r>
                      <a:endParaRPr lang="en-US" sz="1400" dirty="0">
                        <a:latin typeface="Times New Roman"/>
                        <a:ea typeface="ＭＳ Ｐ明朝"/>
                        <a:cs typeface="Times New Roman"/>
                      </a:endParaRPr>
                    </a:p>
                  </a:txBody>
                  <a:tcPr marL="68580" marR="68580" marT="0" marB="0"/>
                </a:tc>
                <a:tc>
                  <a:txBody>
                    <a:bodyPr/>
                    <a:lstStyle/>
                    <a:p>
                      <a:pPr marL="38100" marR="38100" algn="ctr">
                        <a:lnSpc>
                          <a:spcPct val="200000"/>
                        </a:lnSpc>
                        <a:spcBef>
                          <a:spcPts val="10"/>
                        </a:spcBef>
                        <a:spcAft>
                          <a:spcPts val="10"/>
                        </a:spcAft>
                      </a:pPr>
                      <a:r>
                        <a:rPr lang="en-US" sz="1400" dirty="0">
                          <a:solidFill>
                            <a:srgbClr val="000000"/>
                          </a:solidFill>
                          <a:latin typeface="Times New Roman"/>
                          <a:ea typeface="Arial"/>
                          <a:cs typeface="Arial"/>
                        </a:rPr>
                        <a:t>.276</a:t>
                      </a:r>
                      <a:endParaRPr lang="en-US" sz="1400" dirty="0">
                        <a:latin typeface="Times New Roman"/>
                        <a:ea typeface="ＭＳ Ｐ明朝"/>
                        <a:cs typeface="Times New Roman"/>
                      </a:endParaRPr>
                    </a:p>
                  </a:txBody>
                  <a:tcPr marL="68580" marR="68580" marT="0" marB="0"/>
                </a:tc>
                <a:tc>
                  <a:txBody>
                    <a:bodyPr/>
                    <a:lstStyle/>
                    <a:p>
                      <a:pPr marL="38100" marR="38100" algn="ctr">
                        <a:lnSpc>
                          <a:spcPct val="200000"/>
                        </a:lnSpc>
                        <a:spcBef>
                          <a:spcPts val="0"/>
                        </a:spcBef>
                        <a:spcAft>
                          <a:spcPts val="1000"/>
                        </a:spcAft>
                      </a:pPr>
                      <a:r>
                        <a:rPr lang="en-US" sz="1400" dirty="0">
                          <a:solidFill>
                            <a:srgbClr val="000000"/>
                          </a:solidFill>
                          <a:latin typeface="Times New Roman"/>
                          <a:ea typeface="Arial"/>
                          <a:cs typeface="Arial"/>
                        </a:rPr>
                        <a:t>.17857</a:t>
                      </a:r>
                      <a:endParaRPr lang="en-US" sz="1400" dirty="0">
                        <a:latin typeface="Times New Roman"/>
                        <a:ea typeface="ＭＳ Ｐ明朝"/>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 #3</a:t>
            </a:r>
            <a:endParaRPr lang="en-US" dirty="0"/>
          </a:p>
        </p:txBody>
      </p:sp>
      <p:sp>
        <p:nvSpPr>
          <p:cNvPr id="3" name="Content Placeholder 2"/>
          <p:cNvSpPr>
            <a:spLocks noGrp="1"/>
          </p:cNvSpPr>
          <p:nvPr>
            <p:ph sz="quarter" idx="1"/>
          </p:nvPr>
        </p:nvSpPr>
        <p:spPr/>
        <p:txBody>
          <a:bodyPr/>
          <a:lstStyle/>
          <a:p>
            <a:r>
              <a:rPr lang="en-US" sz="2800" dirty="0" smtClean="0"/>
              <a:t>After comparing the control and treatment groups, the two groups were found to be virtually identical.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US" dirty="0"/>
          </a:p>
        </p:txBody>
      </p:sp>
      <p:sp>
        <p:nvSpPr>
          <p:cNvPr id="3" name="Content Placeholder 2"/>
          <p:cNvSpPr>
            <a:spLocks noGrp="1"/>
          </p:cNvSpPr>
          <p:nvPr>
            <p:ph sz="quarter" idx="1"/>
          </p:nvPr>
        </p:nvSpPr>
        <p:spPr/>
        <p:txBody>
          <a:bodyPr>
            <a:normAutofit/>
          </a:bodyPr>
          <a:lstStyle/>
          <a:p>
            <a:r>
              <a:rPr lang="en-US" sz="2400" dirty="0" smtClean="0"/>
              <a:t>There were six hypotheses tested in this study, only one of which was supported.  </a:t>
            </a:r>
          </a:p>
          <a:p>
            <a:endParaRPr lang="en-US" sz="2400" dirty="0" smtClean="0"/>
          </a:p>
          <a:p>
            <a:r>
              <a:rPr lang="en-US" sz="2400" dirty="0" smtClean="0"/>
              <a:t>While the scores increased for all of the factors, Openness to Diversity was the only factor with a predicted score increase, that ended up being statistically significant. </a:t>
            </a:r>
          </a:p>
          <a:p>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sz="quarter" idx="1"/>
          </p:nvPr>
        </p:nvSpPr>
        <p:spPr/>
        <p:txBody>
          <a:bodyPr>
            <a:normAutofit/>
          </a:bodyPr>
          <a:lstStyle/>
          <a:p>
            <a:endParaRPr lang="en-US" sz="2800" dirty="0" smtClean="0"/>
          </a:p>
          <a:p>
            <a:r>
              <a:rPr lang="en-US" sz="2800" dirty="0" smtClean="0"/>
              <a:t>Sample size</a:t>
            </a:r>
          </a:p>
          <a:p>
            <a:endParaRPr lang="en-US" sz="2800" dirty="0" smtClean="0"/>
          </a:p>
          <a:p>
            <a:r>
              <a:rPr lang="en-US" sz="2800" dirty="0" smtClean="0"/>
              <a:t>Age difference between treatment and control</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practice</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Through quantitative measurement, this study demonstrates that short-term faculty led programs are one effective approach to reaching common internationalization initiatives. </a:t>
            </a:r>
          </a:p>
          <a:p>
            <a:r>
              <a:rPr lang="en-US" dirty="0" smtClean="0"/>
              <a:t>Students who are culturally exposed </a:t>
            </a:r>
            <a:r>
              <a:rPr lang="en-US" b="1" dirty="0" smtClean="0"/>
              <a:t>prior</a:t>
            </a:r>
            <a:r>
              <a:rPr lang="en-US" dirty="0" smtClean="0"/>
              <a:t> to study abroad are more likely to demonstrate increased levels of intercultural competence after studying abroad as compared to their culturally unexposed counterparts </a:t>
            </a:r>
          </a:p>
          <a:p>
            <a:r>
              <a:rPr lang="en-GB" dirty="0" smtClean="0"/>
              <a:t>Going abroad is not enough to single-handedly increase students’ levels of intercultural competence. </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a:t>
            </a:r>
            <a:endParaRPr lang="en-US" dirty="0"/>
          </a:p>
        </p:txBody>
      </p:sp>
      <p:sp>
        <p:nvSpPr>
          <p:cNvPr id="3" name="Content Placeholder 2"/>
          <p:cNvSpPr>
            <a:spLocks noGrp="1"/>
          </p:cNvSpPr>
          <p:nvPr>
            <p:ph sz="quarter" idx="1"/>
          </p:nvPr>
        </p:nvSpPr>
        <p:spPr/>
        <p:txBody>
          <a:bodyPr>
            <a:normAutofit fontScale="62500" lnSpcReduction="20000"/>
          </a:bodyPr>
          <a:lstStyle/>
          <a:p>
            <a:r>
              <a:rPr lang="en-US" sz="3571" dirty="0" smtClean="0"/>
              <a:t>In order to successfully develop intercultural competence among students, faculty themselves must understand the developmental stages and components associated with it, and also require pre-service and in-service training designed help to “</a:t>
            </a:r>
            <a:r>
              <a:rPr lang="en-US" sz="3571" dirty="0" err="1" smtClean="0"/>
              <a:t>interculturalize</a:t>
            </a:r>
            <a:r>
              <a:rPr lang="en-US" sz="3571" dirty="0" smtClean="0"/>
              <a:t>” their thinking (</a:t>
            </a:r>
            <a:r>
              <a:rPr lang="en-US" sz="3571" dirty="0" err="1" smtClean="0"/>
              <a:t>Sercu</a:t>
            </a:r>
            <a:r>
              <a:rPr lang="en-US" sz="3571" dirty="0" smtClean="0"/>
              <a:t>, 2005,Bennett &amp; </a:t>
            </a:r>
            <a:r>
              <a:rPr lang="en-US" sz="3571" dirty="0" err="1" smtClean="0"/>
              <a:t>Salonen</a:t>
            </a:r>
            <a:r>
              <a:rPr lang="en-US" sz="3571" dirty="0" smtClean="0"/>
              <a:t>, 2007,  Landis, Bennett, &amp; Bennett, 2004). </a:t>
            </a:r>
          </a:p>
          <a:p>
            <a:endParaRPr lang="en-US" sz="3571" dirty="0" smtClean="0"/>
          </a:p>
          <a:p>
            <a:r>
              <a:rPr lang="en-US" sz="3571" dirty="0" smtClean="0"/>
              <a:t>An exploration of the impact of educators on students learning during short-term study abroad experiences would be valuable. </a:t>
            </a:r>
          </a:p>
          <a:p>
            <a:endParaRPr lang="en-US" sz="3571" dirty="0" smtClean="0"/>
          </a:p>
          <a:p>
            <a:r>
              <a:rPr lang="en-US" sz="3571" dirty="0" smtClean="0"/>
              <a:t>It would be worthwhile to investigate if there are any correlations between educators’ preparedness to foster meaningful intercultural experiences, and the changes in students levels of intercultural competence.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40000" lnSpcReduction="20000"/>
          </a:bodyPr>
          <a:lstStyle/>
          <a:p>
            <a:r>
              <a:rPr lang="en-US" sz="5895" dirty="0" smtClean="0"/>
              <a:t>Bennett, J. M., </a:t>
            </a:r>
            <a:r>
              <a:rPr lang="en-US" sz="5895" dirty="0" err="1" smtClean="0"/>
              <a:t>Salonen</a:t>
            </a:r>
            <a:r>
              <a:rPr lang="en-US" sz="5895" dirty="0" smtClean="0"/>
              <a:t>, R. (2007). Intercultural Communication and the New American Campus</a:t>
            </a:r>
            <a:r>
              <a:rPr lang="en-US" sz="5895" i="1" dirty="0" smtClean="0"/>
              <a:t>. Change, March/April,</a:t>
            </a:r>
            <a:r>
              <a:rPr lang="en-US" sz="5895" dirty="0" smtClean="0"/>
              <a:t> 46-50. </a:t>
            </a:r>
          </a:p>
          <a:p>
            <a:r>
              <a:rPr lang="en-US" sz="5895" dirty="0" smtClean="0"/>
              <a:t>Chen, G.M., &amp; </a:t>
            </a:r>
            <a:r>
              <a:rPr lang="en-US" sz="5895" dirty="0" err="1" smtClean="0"/>
              <a:t>Starosta</a:t>
            </a:r>
            <a:r>
              <a:rPr lang="en-US" sz="5895" dirty="0" smtClean="0"/>
              <a:t>, W.J. (2000): The development and validation of the intercultural communication sensitivity scale. </a:t>
            </a:r>
            <a:r>
              <a:rPr lang="en-US" sz="5895" i="1" dirty="0" smtClean="0"/>
              <a:t>Human Communication, 3</a:t>
            </a:r>
            <a:r>
              <a:rPr lang="en-US" sz="5895" dirty="0" smtClean="0"/>
              <a:t>, 1-15. </a:t>
            </a:r>
          </a:p>
          <a:p>
            <a:r>
              <a:rPr lang="en-US" sz="5895" dirty="0" smtClean="0"/>
              <a:t>Chen, G.M., &amp; </a:t>
            </a:r>
            <a:r>
              <a:rPr lang="en-US" sz="5895" dirty="0" err="1" smtClean="0"/>
              <a:t>Starosta</a:t>
            </a:r>
            <a:r>
              <a:rPr lang="en-US" sz="5895" dirty="0" smtClean="0"/>
              <a:t>, W.J.(1998): A review of the Concept of Intercultural Sensitivity. </a:t>
            </a:r>
            <a:r>
              <a:rPr lang="en-US" sz="5895" i="1" dirty="0" smtClean="0"/>
              <a:t>Human Communication</a:t>
            </a:r>
            <a:r>
              <a:rPr lang="en-US" sz="5895" dirty="0" smtClean="0"/>
              <a:t>, </a:t>
            </a:r>
            <a:r>
              <a:rPr lang="en-US" sz="5895" i="1" dirty="0" smtClean="0"/>
              <a:t>1</a:t>
            </a:r>
            <a:r>
              <a:rPr lang="en-US" sz="5895" dirty="0" smtClean="0"/>
              <a:t>, 1-16. </a:t>
            </a:r>
          </a:p>
          <a:p>
            <a:r>
              <a:rPr lang="en-US" sz="5895" dirty="0" err="1" smtClean="0"/>
              <a:t>Deardorff</a:t>
            </a:r>
            <a:r>
              <a:rPr lang="en-US" sz="5895" dirty="0" smtClean="0"/>
              <a:t>, D.K. (2004) </a:t>
            </a:r>
            <a:r>
              <a:rPr lang="en-US" sz="5895" i="1" dirty="0" smtClean="0"/>
              <a:t>The identification and assessment of intercultural competence as a student outcome of internationalization at institutions of higher education in the United States. Unpublished doctoral dissertation</a:t>
            </a:r>
            <a:r>
              <a:rPr lang="en-US" sz="5895" dirty="0" smtClean="0"/>
              <a:t>. North Carolina State University.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continued…</a:t>
            </a:r>
            <a:endParaRPr lang="en-US" dirty="0"/>
          </a:p>
        </p:txBody>
      </p:sp>
      <p:sp>
        <p:nvSpPr>
          <p:cNvPr id="3" name="Content Placeholder 2"/>
          <p:cNvSpPr>
            <a:spLocks noGrp="1"/>
          </p:cNvSpPr>
          <p:nvPr>
            <p:ph sz="quarter" idx="1"/>
          </p:nvPr>
        </p:nvSpPr>
        <p:spPr/>
        <p:txBody>
          <a:bodyPr>
            <a:normAutofit fontScale="77500" lnSpcReduction="20000"/>
          </a:bodyPr>
          <a:lstStyle/>
          <a:p>
            <a:r>
              <a:rPr lang="en-US" sz="2800" dirty="0" err="1" smtClean="0"/>
              <a:t>Leask</a:t>
            </a:r>
            <a:r>
              <a:rPr lang="en-US" sz="2800" dirty="0" smtClean="0"/>
              <a:t>, B. (2009). Using Formal and Informal Curricula to Improve Interactions Between Home and International Students. </a:t>
            </a:r>
            <a:r>
              <a:rPr lang="en-US" sz="2800" i="1" dirty="0" smtClean="0"/>
              <a:t>Journal of Studies in International Education, 13</a:t>
            </a:r>
            <a:r>
              <a:rPr lang="en-US" sz="2800" dirty="0" smtClean="0"/>
              <a:t>, (2) 205-221.</a:t>
            </a:r>
            <a:endParaRPr lang="en-US" dirty="0" smtClean="0"/>
          </a:p>
          <a:p>
            <a:r>
              <a:rPr lang="en-US" dirty="0" err="1" smtClean="0"/>
              <a:t>Pascarella</a:t>
            </a:r>
            <a:r>
              <a:rPr lang="en-US" dirty="0" smtClean="0"/>
              <a:t>, E. T., Edison, M., Nora, A., </a:t>
            </a:r>
            <a:r>
              <a:rPr lang="en-US" dirty="0" err="1" smtClean="0"/>
              <a:t>Hagedorn</a:t>
            </a:r>
            <a:r>
              <a:rPr lang="en-US" dirty="0" smtClean="0"/>
              <a:t>, L. S., &amp; </a:t>
            </a:r>
            <a:r>
              <a:rPr lang="en-US" dirty="0" err="1" smtClean="0"/>
              <a:t>Terenzini</a:t>
            </a:r>
            <a:r>
              <a:rPr lang="en-US" dirty="0" smtClean="0"/>
              <a:t>, P. T. (1996). Influences on Students' Openness to Diversity and Challenge in the First Year of College. </a:t>
            </a:r>
            <a:r>
              <a:rPr lang="en-US" i="1" dirty="0" smtClean="0"/>
              <a:t>Journal of Higher Education, 67</a:t>
            </a:r>
            <a:r>
              <a:rPr lang="en-US" dirty="0" smtClean="0"/>
              <a:t>(2), 174-195.</a:t>
            </a:r>
          </a:p>
          <a:p>
            <a:r>
              <a:rPr lang="en-US" dirty="0" smtClean="0"/>
              <a:t>Suarez-Orozco, M.M. &amp; </a:t>
            </a:r>
            <a:r>
              <a:rPr lang="en-US" dirty="0" err="1" smtClean="0"/>
              <a:t>Sattin</a:t>
            </a:r>
            <a:r>
              <a:rPr lang="en-US" dirty="0" smtClean="0"/>
              <a:t>, C. (2007). Wanted: Global citizens.</a:t>
            </a:r>
            <a:r>
              <a:rPr lang="en-US" i="1" dirty="0" smtClean="0"/>
              <a:t> Educational Leadership, 64</a:t>
            </a:r>
            <a:r>
              <a:rPr lang="en-US" dirty="0" smtClean="0"/>
              <a:t>(7), 58-62.</a:t>
            </a:r>
          </a:p>
          <a:p>
            <a:r>
              <a:rPr lang="en-US" dirty="0" err="1" smtClean="0"/>
              <a:t>Sercu</a:t>
            </a:r>
            <a:r>
              <a:rPr lang="en-US" dirty="0" smtClean="0"/>
              <a:t>, L. (2005). Foreign Language Teachers and Intercultural Communication: An International Investigation. </a:t>
            </a:r>
            <a:r>
              <a:rPr lang="en-US" dirty="0" err="1" smtClean="0"/>
              <a:t>Clevedon</a:t>
            </a:r>
            <a:r>
              <a:rPr lang="en-US" dirty="0" smtClean="0"/>
              <a:t>: Multilingual Matters.</a:t>
            </a:r>
          </a:p>
          <a:p>
            <a:r>
              <a:rPr lang="en-US" dirty="0" smtClean="0"/>
              <a:t>Williams, T.R. (2005). Exploring Students’ Intercultural Communication Skills: Adaptability and Sensitivity. </a:t>
            </a:r>
            <a:r>
              <a:rPr lang="en-US" i="1" dirty="0" smtClean="0"/>
              <a:t>Journal of Studies in International Education, 9</a:t>
            </a:r>
            <a:r>
              <a:rPr lang="en-US" dirty="0" smtClean="0"/>
              <a:t>(4), 356-371. </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a:t>
            </a:r>
            <a:endParaRPr lang="en-US" dirty="0"/>
          </a:p>
        </p:txBody>
      </p:sp>
      <p:sp>
        <p:nvSpPr>
          <p:cNvPr id="3" name="Content Placeholder 2"/>
          <p:cNvSpPr>
            <a:spLocks noGrp="1"/>
          </p:cNvSpPr>
          <p:nvPr>
            <p:ph sz="quarter" idx="1"/>
          </p:nvPr>
        </p:nvSpPr>
        <p:spPr/>
        <p:txBody>
          <a:bodyPr/>
          <a:lstStyle/>
          <a:p>
            <a:endParaRPr lang="en-US" i="1" dirty="0" smtClean="0"/>
          </a:p>
          <a:p>
            <a:r>
              <a:rPr lang="en-US" i="1" dirty="0" smtClean="0"/>
              <a:t>To what extent, if any, are Bentley University's internationalization initiatives, specifically in the undergraduate short-term study abroad arena, increasing intercultural competence among its students?</a:t>
            </a: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a:t>
            </a:r>
            <a:endParaRPr lang="en-US" dirty="0"/>
          </a:p>
        </p:txBody>
      </p:sp>
      <p:sp>
        <p:nvSpPr>
          <p:cNvPr id="3" name="Content Placeholder 2"/>
          <p:cNvSpPr>
            <a:spLocks noGrp="1"/>
          </p:cNvSpPr>
          <p:nvPr>
            <p:ph sz="quarter" idx="1"/>
          </p:nvPr>
        </p:nvSpPr>
        <p:spPr/>
        <p:txBody>
          <a:bodyPr>
            <a:normAutofit fontScale="92500"/>
          </a:bodyPr>
          <a:lstStyle/>
          <a:p>
            <a:r>
              <a:rPr lang="en-US" sz="2800" dirty="0" smtClean="0"/>
              <a:t>Theme 1: Defining intercultural competence):</a:t>
            </a:r>
          </a:p>
          <a:p>
            <a:pPr lvl="1"/>
            <a:r>
              <a:rPr lang="en-US" sz="2500" dirty="0" smtClean="0"/>
              <a:t> “Ability to communicate effectively and appropriately in intercultural situations based on one’s intercultural knowledge, skills, and attitudes” (</a:t>
            </a:r>
            <a:r>
              <a:rPr lang="en-US" sz="2500" dirty="0" err="1" smtClean="0"/>
              <a:t>Deardorff</a:t>
            </a:r>
            <a:r>
              <a:rPr lang="en-US" sz="2500" dirty="0" smtClean="0"/>
              <a:t>, 2004, </a:t>
            </a:r>
            <a:r>
              <a:rPr lang="en-US" sz="2500" dirty="0" err="1" smtClean="0"/>
              <a:t>p</a:t>
            </a:r>
            <a:r>
              <a:rPr lang="en-US" sz="2500" dirty="0" smtClean="0"/>
              <a:t> 184)</a:t>
            </a:r>
          </a:p>
          <a:p>
            <a:endParaRPr lang="en-US" sz="2800" dirty="0" smtClean="0"/>
          </a:p>
          <a:p>
            <a:r>
              <a:rPr lang="en-US" sz="2800" dirty="0" smtClean="0"/>
              <a:t>Theme 2: Intercultural assessment tools (Chen &amp; </a:t>
            </a:r>
            <a:r>
              <a:rPr lang="en-US" sz="2800" dirty="0" err="1" smtClean="0"/>
              <a:t>Starosta</a:t>
            </a:r>
            <a:r>
              <a:rPr lang="en-US" sz="2800" dirty="0" smtClean="0"/>
              <a:t>, 2000; </a:t>
            </a:r>
            <a:r>
              <a:rPr lang="en-US" sz="2800" dirty="0" err="1" smtClean="0"/>
              <a:t>Pascarella</a:t>
            </a:r>
            <a:r>
              <a:rPr lang="en-US" sz="2800" dirty="0" smtClean="0"/>
              <a:t> et al, 1996) </a:t>
            </a:r>
          </a:p>
          <a:p>
            <a:endParaRPr lang="en-US" sz="2800" dirty="0" smtClean="0"/>
          </a:p>
          <a:p>
            <a:r>
              <a:rPr lang="en-US" sz="2800" dirty="0" smtClean="0"/>
              <a:t>Theme 3: Intercultural competence development (Bennett &amp; </a:t>
            </a:r>
            <a:r>
              <a:rPr lang="en-US" sz="2800" dirty="0" err="1" smtClean="0"/>
              <a:t>Salonen</a:t>
            </a:r>
            <a:r>
              <a:rPr lang="en-US" sz="2800" dirty="0" smtClean="0"/>
              <a:t>, 2007)</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Instruments</a:t>
            </a:r>
            <a:endParaRPr lang="en-US" dirty="0"/>
          </a:p>
        </p:txBody>
      </p:sp>
      <p:sp>
        <p:nvSpPr>
          <p:cNvPr id="3" name="Content Placeholder 2"/>
          <p:cNvSpPr>
            <a:spLocks noGrp="1"/>
          </p:cNvSpPr>
          <p:nvPr>
            <p:ph sz="quarter" idx="1"/>
          </p:nvPr>
        </p:nvSpPr>
        <p:spPr/>
        <p:txBody>
          <a:bodyPr>
            <a:noAutofit/>
          </a:bodyPr>
          <a:lstStyle/>
          <a:p>
            <a:r>
              <a:rPr lang="en-US" sz="2800" dirty="0" smtClean="0"/>
              <a:t>Demographic information</a:t>
            </a:r>
          </a:p>
          <a:p>
            <a:pPr>
              <a:buNone/>
            </a:pPr>
            <a:endParaRPr lang="en-US" sz="2800" dirty="0" smtClean="0"/>
          </a:p>
          <a:p>
            <a:r>
              <a:rPr lang="en-US" sz="2800" dirty="0" smtClean="0"/>
              <a:t>Chen and </a:t>
            </a:r>
            <a:r>
              <a:rPr lang="en-US" sz="2800" dirty="0" err="1" smtClean="0"/>
              <a:t>Starosta</a:t>
            </a:r>
            <a:r>
              <a:rPr lang="en-US" sz="2800" dirty="0" smtClean="0"/>
              <a:t> (2000): Intercultural Sensitivity Scale (ISS)</a:t>
            </a:r>
          </a:p>
          <a:p>
            <a:endParaRPr lang="en-US" sz="2800" dirty="0" smtClean="0"/>
          </a:p>
          <a:p>
            <a:r>
              <a:rPr lang="en-US" sz="2800" dirty="0" err="1" smtClean="0"/>
              <a:t>Pascarella</a:t>
            </a:r>
            <a:r>
              <a:rPr lang="en-US" sz="2800" dirty="0" smtClean="0"/>
              <a:t> and Associates (1996): Openness to Diversity Scale</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Intercultural Sensitivity Scale (ISS)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Chen &amp; </a:t>
            </a:r>
            <a:r>
              <a:rPr lang="en-US" dirty="0" err="1" smtClean="0"/>
              <a:t>Starosta’s</a:t>
            </a:r>
            <a:r>
              <a:rPr lang="en-US" dirty="0" smtClean="0"/>
              <a:t> (1998) ISS is a 24 item instrument with a </a:t>
            </a:r>
            <a:r>
              <a:rPr lang="en-US" dirty="0" err="1" smtClean="0"/>
              <a:t>Likert</a:t>
            </a:r>
            <a:r>
              <a:rPr lang="en-US" dirty="0" smtClean="0"/>
              <a:t> scale from 1-5.</a:t>
            </a:r>
          </a:p>
          <a:p>
            <a:r>
              <a:rPr lang="en-US" dirty="0" smtClean="0"/>
              <a:t>“The concept of intercultural sensitivity refers to the subjects’ active desire to motivate themselves to understand, appreciate, and accept differences among cultures (Chen &amp; </a:t>
            </a:r>
            <a:r>
              <a:rPr lang="en-US" dirty="0" err="1" smtClean="0"/>
              <a:t>Starosta</a:t>
            </a:r>
            <a:r>
              <a:rPr lang="en-US" dirty="0" smtClean="0"/>
              <a:t>, 1998, p.143)”.  </a:t>
            </a:r>
          </a:p>
          <a:p>
            <a:r>
              <a:rPr lang="en-US" dirty="0" smtClean="0"/>
              <a:t>The 24 questions are grouped under the following 5 factors: Interaction Engagement, Respect for Cultural Differences, Interaction Confidence, Interaction Enjoyment, and Interaction Attentiveness.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Openness to Diversity/Challenge Scale</a:t>
            </a: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Pascarella</a:t>
            </a:r>
            <a:r>
              <a:rPr lang="en-US" dirty="0" smtClean="0"/>
              <a:t> and associates (1994) developed specifically for use with college students </a:t>
            </a:r>
          </a:p>
          <a:p>
            <a:r>
              <a:rPr lang="en-US" dirty="0" smtClean="0"/>
              <a:t>It is an eight-item instrument that uses the same </a:t>
            </a:r>
            <a:r>
              <a:rPr lang="en-US" dirty="0" err="1" smtClean="0"/>
              <a:t>Likert</a:t>
            </a:r>
            <a:r>
              <a:rPr lang="en-US" dirty="0" smtClean="0"/>
              <a:t> scale as the ISS instrument. </a:t>
            </a:r>
          </a:p>
          <a:p>
            <a:r>
              <a:rPr lang="en-US" dirty="0" smtClean="0"/>
              <a:t>The scale “not only includes an assessment of an individual’s openness to cultural, racial and value diversity, it also taps the extent to which an individual enjoys being challenged by different ideas, values, and perspectives” (</a:t>
            </a:r>
            <a:r>
              <a:rPr lang="en-US" dirty="0" err="1" smtClean="0"/>
              <a:t>Pascarella</a:t>
            </a:r>
            <a:r>
              <a:rPr lang="en-US" dirty="0" smtClean="0"/>
              <a:t> et al., 1996).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data form</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final instrument was designed by the researcher and collected basic information about the participants. The questions allowed the researcher to provide descriptive statistics of the participants. </a:t>
            </a:r>
          </a:p>
          <a:p>
            <a:r>
              <a:rPr lang="en-US" dirty="0" smtClean="0"/>
              <a:t>Questions asking for age, gender, class standing, major and race/ethnicity allowed for between-group comparisons. Several questions about prior international experiences were designed to allow for discussion of the impact of those experiences on the other two instruments.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Hypotheses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Students who participate in STP exhibit an increase in scores from their pre test to their post-test on questions relating to </a:t>
            </a:r>
            <a:r>
              <a:rPr lang="en-US" b="1" dirty="0" smtClean="0"/>
              <a:t>openness to diversity</a:t>
            </a:r>
            <a:r>
              <a:rPr lang="en-US" dirty="0" smtClean="0"/>
              <a:t>. </a:t>
            </a:r>
          </a:p>
          <a:p>
            <a:endParaRPr lang="en-US" dirty="0" smtClean="0"/>
          </a:p>
          <a:p>
            <a:r>
              <a:rPr lang="en-US" dirty="0" smtClean="0"/>
              <a:t>Students who participate in STP exhibit an increase in scores from their pre test to their post-test on questions relating to </a:t>
            </a:r>
            <a:r>
              <a:rPr lang="en-US" b="1" dirty="0" smtClean="0"/>
              <a:t>Interaction engagement</a:t>
            </a:r>
            <a:r>
              <a:rPr lang="en-US" dirty="0" smtClean="0"/>
              <a:t>. </a:t>
            </a:r>
          </a:p>
          <a:p>
            <a:pPr>
              <a:buNone/>
            </a:pPr>
            <a:endParaRPr lang="en-US" dirty="0" smtClean="0"/>
          </a:p>
          <a:p>
            <a:r>
              <a:rPr lang="en-US" dirty="0" smtClean="0"/>
              <a:t>Students who participate in STP exhibit an increase in scores from their pre test to their post-test on questions relating to </a:t>
            </a:r>
            <a:r>
              <a:rPr lang="en-US" b="1" dirty="0" smtClean="0"/>
              <a:t>respect for cultural differences</a:t>
            </a:r>
            <a:r>
              <a:rPr lang="en-US" dirty="0" smtClean="0"/>
              <a:t>. </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edia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FCC33"/>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4123</TotalTime>
  <Words>2300</Words>
  <Application>Microsoft Office PowerPoint</Application>
  <PresentationFormat>On-screen Show (4:3)</PresentationFormat>
  <Paragraphs>346</Paragraphs>
  <Slides>28</Slides>
  <Notes>16</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Equity</vt:lpstr>
      <vt:lpstr>Median</vt:lpstr>
      <vt:lpstr>     Students’ intercultural learning through short-term study abroad programs    October 21, 2012 Marissa R. Lombardi, ed.d Alliance for International education doha, qatar</vt:lpstr>
      <vt:lpstr>Problem Statement</vt:lpstr>
      <vt:lpstr>Research Question</vt:lpstr>
      <vt:lpstr>Literature Review</vt:lpstr>
      <vt:lpstr>Instruments</vt:lpstr>
      <vt:lpstr>Intercultural Sensitivity Scale (ISS)</vt:lpstr>
      <vt:lpstr>The Openness to Diversity/Challenge Scale</vt:lpstr>
      <vt:lpstr>personal data form</vt:lpstr>
      <vt:lpstr>Hypotheses</vt:lpstr>
      <vt:lpstr>Hypotheses Cont.</vt:lpstr>
      <vt:lpstr>Research Strategy</vt:lpstr>
      <vt:lpstr>Population Description</vt:lpstr>
      <vt:lpstr>Data Collection</vt:lpstr>
      <vt:lpstr>Data Analysis: Three Key Findings</vt:lpstr>
      <vt:lpstr>Key Finding #1</vt:lpstr>
      <vt:lpstr>PowerPoint Presentation</vt:lpstr>
      <vt:lpstr>PowerPoint Presentation</vt:lpstr>
      <vt:lpstr>Key Finding #2</vt:lpstr>
      <vt:lpstr>PowerPoint Presentation</vt:lpstr>
      <vt:lpstr>PowerPoint Presentation</vt:lpstr>
      <vt:lpstr>Key Finding #3</vt:lpstr>
      <vt:lpstr>Findings</vt:lpstr>
      <vt:lpstr>Limitations</vt:lpstr>
      <vt:lpstr>Implications for practice</vt:lpstr>
      <vt:lpstr>Considerations</vt:lpstr>
      <vt:lpstr>Questions</vt:lpstr>
      <vt:lpstr>References</vt:lpstr>
      <vt:lpstr>References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DPP Presentation:  Students’ intercultural learning through short-term study abroad programs</dc:title>
  <dc:creator>Office 2004 Test Drive User</dc:creator>
  <cp:lastModifiedBy>AIE Doha 2012</cp:lastModifiedBy>
  <cp:revision>26</cp:revision>
  <dcterms:created xsi:type="dcterms:W3CDTF">2012-10-21T06:42:53Z</dcterms:created>
  <dcterms:modified xsi:type="dcterms:W3CDTF">2012-10-21T09:21:48Z</dcterms:modified>
</cp:coreProperties>
</file>