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8" r:id="rId3"/>
    <p:sldId id="260" r:id="rId4"/>
    <p:sldId id="261" r:id="rId5"/>
    <p:sldId id="293" r:id="rId6"/>
    <p:sldId id="262" r:id="rId7"/>
    <p:sldId id="259" r:id="rId8"/>
    <p:sldId id="290" r:id="rId9"/>
    <p:sldId id="294" r:id="rId10"/>
    <p:sldId id="266" r:id="rId11"/>
    <p:sldId id="286" r:id="rId12"/>
    <p:sldId id="289" r:id="rId13"/>
    <p:sldId id="295" r:id="rId14"/>
    <p:sldId id="297" r:id="rId15"/>
    <p:sldId id="287" r:id="rId16"/>
    <p:sldId id="285" r:id="rId17"/>
    <p:sldId id="288" r:id="rId18"/>
    <p:sldId id="299" r:id="rId19"/>
    <p:sldId id="296" r:id="rId20"/>
    <p:sldId id="298" r:id="rId21"/>
    <p:sldId id="265" r:id="rId22"/>
    <p:sldId id="280"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E814B89-ED98-4ABF-A70A-D5CD4FCB601D}">
  <a:tblStyle styleId="{7E814B89-ED98-4ABF-A70A-D5CD4FCB601D}"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07"/>
    <p:restoredTop sz="93750"/>
  </p:normalViewPr>
  <p:slideViewPr>
    <p:cSldViewPr snapToGrid="0" snapToObjects="1">
      <p:cViewPr>
        <p:scale>
          <a:sx n="127" d="100"/>
          <a:sy n="127" d="100"/>
        </p:scale>
        <p:origin x="46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188576630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10541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395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3" name="Shape 403"/>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84533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94725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20190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02164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33331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83674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483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2943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86910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0" y="4288500"/>
            <a:ext cx="9144000" cy="247500"/>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10" name="Shape 10"/>
          <p:cNvSpPr/>
          <p:nvPr/>
        </p:nvSpPr>
        <p:spPr>
          <a:xfrm>
            <a:off x="0" y="0"/>
            <a:ext cx="91440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11" name="Shape 11"/>
          <p:cNvSpPr/>
          <p:nvPr/>
        </p:nvSpPr>
        <p:spPr>
          <a:xfrm>
            <a:off x="0" y="500625"/>
            <a:ext cx="9144000" cy="3824100"/>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12" name="Shape 12"/>
          <p:cNvSpPr/>
          <p:nvPr/>
        </p:nvSpPr>
        <p:spPr>
          <a:xfrm>
            <a:off x="0" y="4493604"/>
            <a:ext cx="9144000" cy="1182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13" name="Shape 13"/>
          <p:cNvSpPr/>
          <p:nvPr/>
        </p:nvSpPr>
        <p:spPr>
          <a:xfrm>
            <a:off x="0" y="4584075"/>
            <a:ext cx="9144000" cy="5594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sp>
        <p:nvSpPr>
          <p:cNvPr id="14" name="Shape 14"/>
          <p:cNvSpPr txBox="1">
            <a:spLocks noGrp="1"/>
          </p:cNvSpPr>
          <p:nvPr>
            <p:ph type="ctrTitle"/>
          </p:nvPr>
        </p:nvSpPr>
        <p:spPr>
          <a:xfrm>
            <a:off x="685800" y="2601425"/>
            <a:ext cx="5810400" cy="1159799"/>
          </a:xfrm>
          <a:prstGeom prst="rect">
            <a:avLst/>
          </a:prstGeom>
        </p:spPr>
        <p:txBody>
          <a:bodyPr wrap="square" lIns="91425" tIns="91425" rIns="91425" bIns="91425" anchor="b" anchorCtr="0"/>
          <a:lstStyle>
            <a:lvl1pPr lvl="0">
              <a:spcBef>
                <a:spcPts val="0"/>
              </a:spcBef>
              <a:buSzPct val="100000"/>
              <a:defRPr sz="4800"/>
            </a:lvl1pPr>
            <a:lvl2pPr lvl="1" algn="ctr">
              <a:spcBef>
                <a:spcPts val="0"/>
              </a:spcBef>
              <a:buSzPct val="100000"/>
              <a:defRPr sz="6000"/>
            </a:lvl2pPr>
            <a:lvl3pPr lvl="2" algn="ctr">
              <a:spcBef>
                <a:spcPts val="0"/>
              </a:spcBef>
              <a:buSzPct val="100000"/>
              <a:defRPr sz="6000"/>
            </a:lvl3pPr>
            <a:lvl4pPr lvl="3" algn="ctr">
              <a:spcBef>
                <a:spcPts val="0"/>
              </a:spcBef>
              <a:buSzPct val="100000"/>
              <a:defRPr sz="6000"/>
            </a:lvl4pPr>
            <a:lvl5pPr lvl="4" algn="ctr">
              <a:spcBef>
                <a:spcPts val="0"/>
              </a:spcBef>
              <a:buSzPct val="100000"/>
              <a:defRPr sz="6000"/>
            </a:lvl5pPr>
            <a:lvl6pPr lvl="5" algn="ctr">
              <a:spcBef>
                <a:spcPts val="0"/>
              </a:spcBef>
              <a:buSzPct val="100000"/>
              <a:defRPr sz="6000"/>
            </a:lvl6pPr>
            <a:lvl7pPr lvl="6" algn="ctr">
              <a:spcBef>
                <a:spcPts val="0"/>
              </a:spcBef>
              <a:buSzPct val="100000"/>
              <a:defRPr sz="6000"/>
            </a:lvl7pPr>
            <a:lvl8pPr lvl="7" algn="ctr">
              <a:spcBef>
                <a:spcPts val="0"/>
              </a:spcBef>
              <a:buSzPct val="100000"/>
              <a:defRPr sz="6000"/>
            </a:lvl8pPr>
            <a:lvl9pPr lvl="8" algn="ctr">
              <a:spcBef>
                <a:spcPts val="0"/>
              </a:spcBef>
              <a:buSzPct val="100000"/>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4113600" y="2878750"/>
            <a:ext cx="4505699" cy="1159799"/>
          </a:xfrm>
          <a:prstGeom prst="rect">
            <a:avLst/>
          </a:prstGeom>
        </p:spPr>
        <p:txBody>
          <a:bodyPr wrap="square" lIns="91425" tIns="91425" rIns="91425" bIns="91425" anchor="b" anchorCtr="0"/>
          <a:lstStyle>
            <a:lvl1pPr lvl="0" rtl="0">
              <a:spcBef>
                <a:spcPts val="0"/>
              </a:spcBef>
              <a:buClr>
                <a:srgbClr val="114454"/>
              </a:buClr>
              <a:buSzPct val="100000"/>
              <a:defRPr sz="4800">
                <a:solidFill>
                  <a:srgbClr val="114454"/>
                </a:solidFill>
              </a:defRPr>
            </a:lvl1pPr>
            <a:lvl2pPr lvl="1" rtl="0">
              <a:spcBef>
                <a:spcPts val="0"/>
              </a:spcBef>
              <a:buClr>
                <a:srgbClr val="114454"/>
              </a:buClr>
              <a:buSzPct val="100000"/>
              <a:defRPr sz="4800">
                <a:solidFill>
                  <a:srgbClr val="114454"/>
                </a:solidFill>
              </a:defRPr>
            </a:lvl2pPr>
            <a:lvl3pPr lvl="2" rtl="0">
              <a:spcBef>
                <a:spcPts val="0"/>
              </a:spcBef>
              <a:buClr>
                <a:srgbClr val="114454"/>
              </a:buClr>
              <a:buSzPct val="100000"/>
              <a:defRPr sz="4800">
                <a:solidFill>
                  <a:srgbClr val="114454"/>
                </a:solidFill>
              </a:defRPr>
            </a:lvl3pPr>
            <a:lvl4pPr lvl="3" rtl="0">
              <a:spcBef>
                <a:spcPts val="0"/>
              </a:spcBef>
              <a:buClr>
                <a:srgbClr val="114454"/>
              </a:buClr>
              <a:buSzPct val="100000"/>
              <a:defRPr sz="4800">
                <a:solidFill>
                  <a:srgbClr val="114454"/>
                </a:solidFill>
              </a:defRPr>
            </a:lvl4pPr>
            <a:lvl5pPr lvl="4" rtl="0">
              <a:spcBef>
                <a:spcPts val="0"/>
              </a:spcBef>
              <a:buClr>
                <a:srgbClr val="114454"/>
              </a:buClr>
              <a:buSzPct val="100000"/>
              <a:defRPr sz="4800">
                <a:solidFill>
                  <a:srgbClr val="114454"/>
                </a:solidFill>
              </a:defRPr>
            </a:lvl5pPr>
            <a:lvl6pPr lvl="5" rtl="0">
              <a:spcBef>
                <a:spcPts val="0"/>
              </a:spcBef>
              <a:buClr>
                <a:srgbClr val="114454"/>
              </a:buClr>
              <a:buSzPct val="100000"/>
              <a:defRPr sz="4800">
                <a:solidFill>
                  <a:srgbClr val="114454"/>
                </a:solidFill>
              </a:defRPr>
            </a:lvl6pPr>
            <a:lvl7pPr lvl="6" rtl="0">
              <a:spcBef>
                <a:spcPts val="0"/>
              </a:spcBef>
              <a:buClr>
                <a:srgbClr val="114454"/>
              </a:buClr>
              <a:buSzPct val="100000"/>
              <a:defRPr sz="4800">
                <a:solidFill>
                  <a:srgbClr val="114454"/>
                </a:solidFill>
              </a:defRPr>
            </a:lvl7pPr>
            <a:lvl8pPr lvl="7" rtl="0">
              <a:spcBef>
                <a:spcPts val="0"/>
              </a:spcBef>
              <a:buClr>
                <a:srgbClr val="114454"/>
              </a:buClr>
              <a:buSzPct val="100000"/>
              <a:defRPr sz="4800">
                <a:solidFill>
                  <a:srgbClr val="114454"/>
                </a:solidFill>
              </a:defRPr>
            </a:lvl8pPr>
            <a:lvl9pPr lvl="8" rtl="0">
              <a:spcBef>
                <a:spcPts val="0"/>
              </a:spcBef>
              <a:buClr>
                <a:srgbClr val="114454"/>
              </a:buClr>
              <a:buSzPct val="100000"/>
              <a:defRPr sz="4800">
                <a:solidFill>
                  <a:srgbClr val="114454"/>
                </a:solidFill>
              </a:defRPr>
            </a:lvl9pPr>
          </a:lstStyle>
          <a:p>
            <a:endParaRPr/>
          </a:p>
        </p:txBody>
      </p:sp>
      <p:sp>
        <p:nvSpPr>
          <p:cNvPr id="17" name="Shape 17"/>
          <p:cNvSpPr txBox="1">
            <a:spLocks noGrp="1"/>
          </p:cNvSpPr>
          <p:nvPr>
            <p:ph type="subTitle" idx="1"/>
          </p:nvPr>
        </p:nvSpPr>
        <p:spPr>
          <a:xfrm>
            <a:off x="4113600" y="3983050"/>
            <a:ext cx="4505699" cy="784799"/>
          </a:xfrm>
          <a:prstGeom prst="rect">
            <a:avLst/>
          </a:prstGeom>
        </p:spPr>
        <p:txBody>
          <a:bodyPr wrap="square" lIns="91425" tIns="91425" rIns="91425" bIns="91425" anchor="t" anchorCtr="0"/>
          <a:lstStyle>
            <a:lvl1pPr lvl="0" rtl="0">
              <a:spcBef>
                <a:spcPts val="0"/>
              </a:spcBef>
              <a:buClr>
                <a:srgbClr val="94BF6E"/>
              </a:buClr>
              <a:buSzPct val="100000"/>
              <a:buNone/>
              <a:defRPr sz="1800" b="1">
                <a:solidFill>
                  <a:srgbClr val="94BF6E"/>
                </a:solidFill>
              </a:defRPr>
            </a:lvl1pPr>
            <a:lvl2pPr lvl="1" rtl="0">
              <a:spcBef>
                <a:spcPts val="0"/>
              </a:spcBef>
              <a:buClr>
                <a:srgbClr val="94BF6E"/>
              </a:buClr>
              <a:buSzPct val="100000"/>
              <a:buNone/>
              <a:defRPr sz="1800" b="1">
                <a:solidFill>
                  <a:srgbClr val="94BF6E"/>
                </a:solidFill>
              </a:defRPr>
            </a:lvl2pPr>
            <a:lvl3pPr lvl="2" rtl="0">
              <a:spcBef>
                <a:spcPts val="0"/>
              </a:spcBef>
              <a:buClr>
                <a:srgbClr val="94BF6E"/>
              </a:buClr>
              <a:buSzPct val="100000"/>
              <a:buNone/>
              <a:defRPr sz="1800" b="1">
                <a:solidFill>
                  <a:srgbClr val="94BF6E"/>
                </a:solidFill>
              </a:defRPr>
            </a:lvl3pPr>
            <a:lvl4pPr lvl="3" rtl="0">
              <a:spcBef>
                <a:spcPts val="0"/>
              </a:spcBef>
              <a:buClr>
                <a:srgbClr val="94BF6E"/>
              </a:buClr>
              <a:buNone/>
              <a:defRPr b="1">
                <a:solidFill>
                  <a:srgbClr val="94BF6E"/>
                </a:solidFill>
              </a:defRPr>
            </a:lvl4pPr>
            <a:lvl5pPr lvl="4" rtl="0">
              <a:spcBef>
                <a:spcPts val="0"/>
              </a:spcBef>
              <a:buClr>
                <a:srgbClr val="94BF6E"/>
              </a:buClr>
              <a:buNone/>
              <a:defRPr b="1">
                <a:solidFill>
                  <a:srgbClr val="94BF6E"/>
                </a:solidFill>
              </a:defRPr>
            </a:lvl5pPr>
            <a:lvl6pPr lvl="5" rtl="0">
              <a:spcBef>
                <a:spcPts val="0"/>
              </a:spcBef>
              <a:buClr>
                <a:srgbClr val="94BF6E"/>
              </a:buClr>
              <a:buNone/>
              <a:defRPr b="1">
                <a:solidFill>
                  <a:srgbClr val="94BF6E"/>
                </a:solidFill>
              </a:defRPr>
            </a:lvl6pPr>
            <a:lvl7pPr lvl="6" rtl="0">
              <a:spcBef>
                <a:spcPts val="0"/>
              </a:spcBef>
              <a:buClr>
                <a:srgbClr val="94BF6E"/>
              </a:buClr>
              <a:buNone/>
              <a:defRPr b="1">
                <a:solidFill>
                  <a:srgbClr val="94BF6E"/>
                </a:solidFill>
              </a:defRPr>
            </a:lvl7pPr>
            <a:lvl8pPr lvl="7" rtl="0">
              <a:spcBef>
                <a:spcPts val="0"/>
              </a:spcBef>
              <a:buClr>
                <a:srgbClr val="94BF6E"/>
              </a:buClr>
              <a:buNone/>
              <a:defRPr b="1">
                <a:solidFill>
                  <a:srgbClr val="94BF6E"/>
                </a:solidFill>
              </a:defRPr>
            </a:lvl8pPr>
            <a:lvl9pPr lvl="8" rtl="0">
              <a:spcBef>
                <a:spcPts val="0"/>
              </a:spcBef>
              <a:buClr>
                <a:srgbClr val="94BF6E"/>
              </a:buClr>
              <a:buNone/>
              <a:defRPr b="1">
                <a:solidFill>
                  <a:srgbClr val="94BF6E"/>
                </a:solidFill>
              </a:defRPr>
            </a:lvl9pPr>
          </a:lstStyle>
          <a:p>
            <a:endParaRPr/>
          </a:p>
        </p:txBody>
      </p:sp>
      <p:sp>
        <p:nvSpPr>
          <p:cNvPr id="18" name="Shape 18"/>
          <p:cNvSpPr/>
          <p:nvPr/>
        </p:nvSpPr>
        <p:spPr>
          <a:xfrm>
            <a:off x="0" y="4288499"/>
            <a:ext cx="3474300" cy="247500"/>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19" name="Shape 19"/>
          <p:cNvSpPr/>
          <p:nvPr/>
        </p:nvSpPr>
        <p:spPr>
          <a:xfrm>
            <a:off x="0" y="0"/>
            <a:ext cx="34743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20" name="Shape 20"/>
          <p:cNvSpPr/>
          <p:nvPr/>
        </p:nvSpPr>
        <p:spPr>
          <a:xfrm>
            <a:off x="0" y="500625"/>
            <a:ext cx="3474300" cy="3824100"/>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21" name="Shape 21"/>
          <p:cNvSpPr/>
          <p:nvPr/>
        </p:nvSpPr>
        <p:spPr>
          <a:xfrm>
            <a:off x="0" y="4493604"/>
            <a:ext cx="3474300" cy="1182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22" name="Shape 22"/>
          <p:cNvSpPr/>
          <p:nvPr/>
        </p:nvSpPr>
        <p:spPr>
          <a:xfrm>
            <a:off x="0" y="4584075"/>
            <a:ext cx="3474300" cy="5594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23"/>
        <p:cNvGrpSpPr/>
        <p:nvPr/>
      </p:nvGrpSpPr>
      <p:grpSpPr>
        <a:xfrm>
          <a:off x="0" y="0"/>
          <a:ext cx="0" cy="0"/>
          <a:chOff x="0" y="0"/>
          <a:chExt cx="0" cy="0"/>
        </a:xfrm>
      </p:grpSpPr>
      <p:sp>
        <p:nvSpPr>
          <p:cNvPr id="24" name="Shape 24"/>
          <p:cNvSpPr/>
          <p:nvPr/>
        </p:nvSpPr>
        <p:spPr>
          <a:xfrm>
            <a:off x="0" y="1148250"/>
            <a:ext cx="9144000" cy="2847000"/>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25" name="Shape 25"/>
          <p:cNvSpPr/>
          <p:nvPr/>
        </p:nvSpPr>
        <p:spPr>
          <a:xfrm>
            <a:off x="3398537" y="1599537"/>
            <a:ext cx="2346925" cy="1944425"/>
          </a:xfrm>
          <a:prstGeom prst="rect">
            <a:avLst/>
          </a:prstGeom>
        </p:spPr>
        <p:txBody>
          <a:bodyPr>
            <a:prstTxWarp prst="textPlain">
              <a:avLst/>
            </a:prstTxWarp>
          </a:bodyPr>
          <a:lstStyle/>
          <a:p>
            <a:pPr lvl="0" algn="ctr"/>
            <a:r>
              <a:rPr b="0" i="0">
                <a:ln>
                  <a:noFill/>
                </a:ln>
                <a:solidFill>
                  <a:srgbClr val="0E3142">
                    <a:alpha val="20380"/>
                  </a:srgbClr>
                </a:solidFill>
                <a:latin typeface="Impact"/>
              </a:rPr>
              <a:t>“</a:t>
            </a:r>
          </a:p>
        </p:txBody>
      </p:sp>
      <p:sp>
        <p:nvSpPr>
          <p:cNvPr id="26" name="Shape 26"/>
          <p:cNvSpPr/>
          <p:nvPr/>
        </p:nvSpPr>
        <p:spPr>
          <a:xfrm>
            <a:off x="0" y="0"/>
            <a:ext cx="91440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27" name="Shape 27"/>
          <p:cNvSpPr/>
          <p:nvPr/>
        </p:nvSpPr>
        <p:spPr>
          <a:xfrm>
            <a:off x="0" y="500624"/>
            <a:ext cx="9144000" cy="732000"/>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28" name="Shape 28"/>
          <p:cNvSpPr/>
          <p:nvPr/>
        </p:nvSpPr>
        <p:spPr>
          <a:xfrm>
            <a:off x="0" y="3962800"/>
            <a:ext cx="9144000" cy="3702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29" name="Shape 29"/>
          <p:cNvSpPr/>
          <p:nvPr/>
        </p:nvSpPr>
        <p:spPr>
          <a:xfrm>
            <a:off x="0" y="4333125"/>
            <a:ext cx="9144000" cy="8102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sp>
        <p:nvSpPr>
          <p:cNvPr id="30" name="Shape 30"/>
          <p:cNvSpPr txBox="1">
            <a:spLocks noGrp="1"/>
          </p:cNvSpPr>
          <p:nvPr>
            <p:ph type="body" idx="1"/>
          </p:nvPr>
        </p:nvSpPr>
        <p:spPr>
          <a:xfrm>
            <a:off x="1556175" y="2300275"/>
            <a:ext cx="6031800" cy="605100"/>
          </a:xfrm>
          <a:prstGeom prst="rect">
            <a:avLst/>
          </a:prstGeom>
        </p:spPr>
        <p:txBody>
          <a:bodyPr wrap="square" lIns="91425" tIns="91425" rIns="91425" bIns="91425" anchor="ctr" anchorCtr="0"/>
          <a:lstStyle>
            <a:lvl1pPr lvl="0" algn="ctr" rtl="0">
              <a:spcBef>
                <a:spcPts val="0"/>
              </a:spcBef>
              <a:buClr>
                <a:srgbClr val="FFFFFF"/>
              </a:buClr>
              <a:buSzPct val="100000"/>
              <a:defRPr sz="2000">
                <a:solidFill>
                  <a:srgbClr val="FFFFFF"/>
                </a:solidFill>
              </a:defRPr>
            </a:lvl1pPr>
            <a:lvl2pPr lvl="1" algn="ctr" rtl="0">
              <a:spcBef>
                <a:spcPts val="0"/>
              </a:spcBef>
              <a:buClr>
                <a:srgbClr val="FFFFFF"/>
              </a:buClr>
              <a:buSzPct val="100000"/>
              <a:defRPr sz="2000">
                <a:solidFill>
                  <a:srgbClr val="FFFFFF"/>
                </a:solidFill>
              </a:defRPr>
            </a:lvl2pPr>
            <a:lvl3pPr lvl="2" algn="ctr" rtl="0">
              <a:spcBef>
                <a:spcPts val="0"/>
              </a:spcBef>
              <a:buClr>
                <a:srgbClr val="FFFFFF"/>
              </a:buClr>
              <a:buSzPct val="100000"/>
              <a:defRPr sz="2000">
                <a:solidFill>
                  <a:srgbClr val="FFFFFF"/>
                </a:solidFill>
              </a:defRPr>
            </a:lvl3pPr>
            <a:lvl4pPr lvl="3" algn="ctr" rtl="0">
              <a:spcBef>
                <a:spcPts val="0"/>
              </a:spcBef>
              <a:buClr>
                <a:srgbClr val="FFFFFF"/>
              </a:buClr>
              <a:buSzPct val="100000"/>
              <a:defRPr sz="2000">
                <a:solidFill>
                  <a:srgbClr val="FFFFFF"/>
                </a:solidFill>
              </a:defRPr>
            </a:lvl4pPr>
            <a:lvl5pPr lvl="4" algn="ctr" rtl="0">
              <a:spcBef>
                <a:spcPts val="0"/>
              </a:spcBef>
              <a:buClr>
                <a:srgbClr val="FFFFFF"/>
              </a:buClr>
              <a:buSzPct val="100000"/>
              <a:defRPr sz="2000">
                <a:solidFill>
                  <a:srgbClr val="FFFFFF"/>
                </a:solidFill>
              </a:defRPr>
            </a:lvl5pPr>
            <a:lvl6pPr lvl="5" algn="ctr" rtl="0">
              <a:spcBef>
                <a:spcPts val="0"/>
              </a:spcBef>
              <a:buClr>
                <a:srgbClr val="FFFFFF"/>
              </a:buClr>
              <a:buSzPct val="100000"/>
              <a:defRPr sz="2000">
                <a:solidFill>
                  <a:srgbClr val="FFFFFF"/>
                </a:solidFill>
              </a:defRPr>
            </a:lvl6pPr>
            <a:lvl7pPr lvl="6" algn="ctr" rtl="0">
              <a:spcBef>
                <a:spcPts val="0"/>
              </a:spcBef>
              <a:buClr>
                <a:srgbClr val="FFFFFF"/>
              </a:buClr>
              <a:buSzPct val="100000"/>
              <a:defRPr sz="2000">
                <a:solidFill>
                  <a:srgbClr val="FFFFFF"/>
                </a:solidFill>
              </a:defRPr>
            </a:lvl7pPr>
            <a:lvl8pPr lvl="7" algn="ctr" rtl="0">
              <a:spcBef>
                <a:spcPts val="0"/>
              </a:spcBef>
              <a:buClr>
                <a:srgbClr val="FFFFFF"/>
              </a:buClr>
              <a:buSzPct val="100000"/>
              <a:defRPr sz="2000">
                <a:solidFill>
                  <a:srgbClr val="FFFFFF"/>
                </a:solidFill>
              </a:defRPr>
            </a:lvl8pPr>
            <a:lvl9pPr lvl="8" algn="ctr">
              <a:spcBef>
                <a:spcPts val="0"/>
              </a:spcBef>
              <a:buClr>
                <a:srgbClr val="FFFFFF"/>
              </a:buClr>
              <a:buSzPct val="100000"/>
              <a:defRPr sz="2000">
                <a:solidFill>
                  <a:srgbClr val="FFFFFF"/>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1"/>
        <p:cNvGrpSpPr/>
        <p:nvPr/>
      </p:nvGrpSpPr>
      <p:grpSpPr>
        <a:xfrm>
          <a:off x="0" y="0"/>
          <a:ext cx="0" cy="0"/>
          <a:chOff x="0" y="0"/>
          <a:chExt cx="0" cy="0"/>
        </a:xfrm>
      </p:grpSpPr>
      <p:sp>
        <p:nvSpPr>
          <p:cNvPr id="32" name="Shape 32"/>
          <p:cNvSpPr/>
          <p:nvPr/>
        </p:nvSpPr>
        <p:spPr>
          <a:xfrm>
            <a:off x="0" y="0"/>
            <a:ext cx="2472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33" name="Shape 33"/>
          <p:cNvSpPr/>
          <p:nvPr/>
        </p:nvSpPr>
        <p:spPr>
          <a:xfrm>
            <a:off x="0" y="500625"/>
            <a:ext cx="4572000" cy="1058699"/>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34" name="Shape 34"/>
          <p:cNvSpPr/>
          <p:nvPr/>
        </p:nvSpPr>
        <p:spPr>
          <a:xfrm>
            <a:off x="0" y="1553405"/>
            <a:ext cx="247200" cy="1532700"/>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35" name="Shape 35"/>
          <p:cNvSpPr/>
          <p:nvPr/>
        </p:nvSpPr>
        <p:spPr>
          <a:xfrm>
            <a:off x="0" y="3086100"/>
            <a:ext cx="247200" cy="6054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36" name="Shape 36"/>
          <p:cNvSpPr/>
          <p:nvPr/>
        </p:nvSpPr>
        <p:spPr>
          <a:xfrm>
            <a:off x="0" y="3691500"/>
            <a:ext cx="247200" cy="14519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cxnSp>
        <p:nvCxnSpPr>
          <p:cNvPr id="37" name="Shape 37"/>
          <p:cNvCxnSpPr/>
          <p:nvPr/>
        </p:nvCxnSpPr>
        <p:spPr>
          <a:xfrm>
            <a:off x="1037450" y="809725"/>
            <a:ext cx="0" cy="470700"/>
          </a:xfrm>
          <a:prstGeom prst="straightConnector1">
            <a:avLst/>
          </a:prstGeom>
          <a:noFill/>
          <a:ln w="9525" cap="flat" cmpd="sng">
            <a:solidFill>
              <a:srgbClr val="18637B"/>
            </a:solidFill>
            <a:prstDash val="solid"/>
            <a:round/>
            <a:headEnd type="none" w="lg" len="lg"/>
            <a:tailEnd type="none" w="lg" len="lg"/>
          </a:ln>
        </p:spPr>
      </p:cxnSp>
      <p:sp>
        <p:nvSpPr>
          <p:cNvPr id="38" name="Shape 38"/>
          <p:cNvSpPr txBox="1">
            <a:spLocks noGrp="1"/>
          </p:cNvSpPr>
          <p:nvPr>
            <p:ph type="title"/>
          </p:nvPr>
        </p:nvSpPr>
        <p:spPr>
          <a:xfrm>
            <a:off x="1146025" y="530725"/>
            <a:ext cx="3208799" cy="10287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9" name="Shape 39"/>
          <p:cNvSpPr txBox="1">
            <a:spLocks noGrp="1"/>
          </p:cNvSpPr>
          <p:nvPr>
            <p:ph type="body" idx="1"/>
          </p:nvPr>
        </p:nvSpPr>
        <p:spPr>
          <a:xfrm>
            <a:off x="1146025" y="1767275"/>
            <a:ext cx="7540800" cy="3158699"/>
          </a:xfrm>
          <a:prstGeom prst="rect">
            <a:avLst/>
          </a:prstGeom>
        </p:spPr>
        <p:txBody>
          <a:bodyPr wrap="square" lIns="91425" tIns="91425" rIns="91425" bIns="91425" anchor="t" anchorCtr="0"/>
          <a:lstStyle>
            <a:lvl1pPr lvl="0">
              <a:spcBef>
                <a:spcPts val="0"/>
              </a:spcBef>
              <a:buSzPct val="100000"/>
              <a:defRPr sz="2800"/>
            </a:lvl1pPr>
            <a:lvl2pPr lvl="1">
              <a:spcBef>
                <a:spcPts val="0"/>
              </a:spcBef>
              <a:buSzPct val="100000"/>
              <a:defRPr sz="2800"/>
            </a:lvl2pPr>
            <a:lvl3pPr lvl="2">
              <a:spcBef>
                <a:spcPts val="0"/>
              </a:spcBef>
              <a:buSzPct val="100000"/>
              <a:defRPr sz="2800"/>
            </a:lvl3pPr>
            <a:lvl4pPr lvl="3">
              <a:spcBef>
                <a:spcPts val="0"/>
              </a:spcBef>
              <a:buSzPct val="100000"/>
              <a:defRPr sz="2800"/>
            </a:lvl4pPr>
            <a:lvl5pPr lvl="4">
              <a:spcBef>
                <a:spcPts val="0"/>
              </a:spcBef>
              <a:buSzPct val="100000"/>
              <a:defRPr sz="2800"/>
            </a:lvl5pPr>
            <a:lvl6pPr lvl="5">
              <a:spcBef>
                <a:spcPts val="0"/>
              </a:spcBef>
              <a:buSzPct val="100000"/>
              <a:defRPr sz="2800"/>
            </a:lvl6pPr>
            <a:lvl7pPr lvl="6">
              <a:spcBef>
                <a:spcPts val="0"/>
              </a:spcBef>
              <a:buSzPct val="100000"/>
              <a:defRPr sz="2800"/>
            </a:lvl7pPr>
            <a:lvl8pPr lvl="7">
              <a:spcBef>
                <a:spcPts val="0"/>
              </a:spcBef>
              <a:buSzPct val="100000"/>
              <a:defRPr sz="2800"/>
            </a:lvl8pPr>
            <a:lvl9pPr lvl="8">
              <a:spcBef>
                <a:spcPts val="0"/>
              </a:spcBef>
              <a:buSzPct val="100000"/>
              <a:defRPr sz="2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6"/>
        <p:cNvGrpSpPr/>
        <p:nvPr/>
      </p:nvGrpSpPr>
      <p:grpSpPr>
        <a:xfrm>
          <a:off x="0" y="0"/>
          <a:ext cx="0" cy="0"/>
          <a:chOff x="0" y="0"/>
          <a:chExt cx="0" cy="0"/>
        </a:xfrm>
      </p:grpSpPr>
      <p:sp>
        <p:nvSpPr>
          <p:cNvPr id="77" name="Shape 77"/>
          <p:cNvSpPr/>
          <p:nvPr/>
        </p:nvSpPr>
        <p:spPr>
          <a:xfrm>
            <a:off x="0" y="0"/>
            <a:ext cx="2472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78" name="Shape 78"/>
          <p:cNvSpPr/>
          <p:nvPr/>
        </p:nvSpPr>
        <p:spPr>
          <a:xfrm>
            <a:off x="0" y="500625"/>
            <a:ext cx="247200" cy="1058699"/>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79" name="Shape 79"/>
          <p:cNvSpPr/>
          <p:nvPr/>
        </p:nvSpPr>
        <p:spPr>
          <a:xfrm>
            <a:off x="0" y="1553405"/>
            <a:ext cx="247200" cy="1532700"/>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80" name="Shape 80"/>
          <p:cNvSpPr/>
          <p:nvPr/>
        </p:nvSpPr>
        <p:spPr>
          <a:xfrm>
            <a:off x="0" y="3086100"/>
            <a:ext cx="247200" cy="6054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81" name="Shape 81"/>
          <p:cNvSpPr/>
          <p:nvPr/>
        </p:nvSpPr>
        <p:spPr>
          <a:xfrm>
            <a:off x="0" y="3691500"/>
            <a:ext cx="247200" cy="14519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Blank style A">
    <p:spTree>
      <p:nvGrpSpPr>
        <p:cNvPr id="1" name="Shape 82"/>
        <p:cNvGrpSpPr/>
        <p:nvPr/>
      </p:nvGrpSpPr>
      <p:grpSpPr>
        <a:xfrm>
          <a:off x="0" y="0"/>
          <a:ext cx="0" cy="0"/>
          <a:chOff x="0" y="0"/>
          <a:chExt cx="0" cy="0"/>
        </a:xfrm>
      </p:grpSpPr>
      <p:sp>
        <p:nvSpPr>
          <p:cNvPr id="83" name="Shape 83"/>
          <p:cNvSpPr/>
          <p:nvPr/>
        </p:nvSpPr>
        <p:spPr>
          <a:xfrm>
            <a:off x="0" y="1148250"/>
            <a:ext cx="9144000" cy="2847000"/>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84" name="Shape 84"/>
          <p:cNvSpPr/>
          <p:nvPr/>
        </p:nvSpPr>
        <p:spPr>
          <a:xfrm>
            <a:off x="0" y="0"/>
            <a:ext cx="91440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85" name="Shape 85"/>
          <p:cNvSpPr/>
          <p:nvPr/>
        </p:nvSpPr>
        <p:spPr>
          <a:xfrm>
            <a:off x="0" y="500624"/>
            <a:ext cx="9144000" cy="732000"/>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86" name="Shape 86"/>
          <p:cNvSpPr/>
          <p:nvPr/>
        </p:nvSpPr>
        <p:spPr>
          <a:xfrm>
            <a:off x="0" y="3962800"/>
            <a:ext cx="9144000" cy="3702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87" name="Shape 87"/>
          <p:cNvSpPr/>
          <p:nvPr/>
        </p:nvSpPr>
        <p:spPr>
          <a:xfrm>
            <a:off x="0" y="4333125"/>
            <a:ext cx="9144000" cy="8102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lank style B">
    <p:spTree>
      <p:nvGrpSpPr>
        <p:cNvPr id="1" name="Shape 88"/>
        <p:cNvGrpSpPr/>
        <p:nvPr/>
      </p:nvGrpSpPr>
      <p:grpSpPr>
        <a:xfrm>
          <a:off x="0" y="0"/>
          <a:ext cx="0" cy="0"/>
          <a:chOff x="0" y="0"/>
          <a:chExt cx="0" cy="0"/>
        </a:xfrm>
      </p:grpSpPr>
      <p:sp>
        <p:nvSpPr>
          <p:cNvPr id="89" name="Shape 89"/>
          <p:cNvSpPr/>
          <p:nvPr/>
        </p:nvSpPr>
        <p:spPr>
          <a:xfrm>
            <a:off x="0" y="4294550"/>
            <a:ext cx="9144000" cy="241199"/>
          </a:xfrm>
          <a:prstGeom prst="rect">
            <a:avLst/>
          </a:prstGeom>
          <a:solidFill>
            <a:srgbClr val="165751"/>
          </a:solidFill>
          <a:ln>
            <a:noFill/>
          </a:ln>
        </p:spPr>
        <p:txBody>
          <a:bodyPr wrap="square" lIns="91425" tIns="91425" rIns="91425" bIns="91425" anchor="ctr" anchorCtr="0">
            <a:noAutofit/>
          </a:bodyPr>
          <a:lstStyle/>
          <a:p>
            <a:pPr lvl="0">
              <a:spcBef>
                <a:spcPts val="0"/>
              </a:spcBef>
              <a:buNone/>
            </a:pPr>
            <a:endParaRPr/>
          </a:p>
        </p:txBody>
      </p:sp>
      <p:sp>
        <p:nvSpPr>
          <p:cNvPr id="90" name="Shape 90"/>
          <p:cNvSpPr/>
          <p:nvPr/>
        </p:nvSpPr>
        <p:spPr>
          <a:xfrm>
            <a:off x="0" y="0"/>
            <a:ext cx="9144000" cy="530699"/>
          </a:xfrm>
          <a:prstGeom prst="rect">
            <a:avLst/>
          </a:prstGeom>
          <a:solidFill>
            <a:srgbClr val="18637B"/>
          </a:solidFill>
          <a:ln>
            <a:noFill/>
          </a:ln>
        </p:spPr>
        <p:txBody>
          <a:bodyPr wrap="square" lIns="91425" tIns="91425" rIns="91425" bIns="91425" anchor="ctr" anchorCtr="0">
            <a:noAutofit/>
          </a:bodyPr>
          <a:lstStyle/>
          <a:p>
            <a:pPr lvl="0" rtl="0">
              <a:spcBef>
                <a:spcPts val="0"/>
              </a:spcBef>
              <a:buNone/>
            </a:pPr>
            <a:endParaRPr>
              <a:solidFill>
                <a:srgbClr val="114454"/>
              </a:solidFill>
            </a:endParaRPr>
          </a:p>
        </p:txBody>
      </p:sp>
      <p:sp>
        <p:nvSpPr>
          <p:cNvPr id="91" name="Shape 91"/>
          <p:cNvSpPr/>
          <p:nvPr/>
        </p:nvSpPr>
        <p:spPr>
          <a:xfrm>
            <a:off x="0" y="500625"/>
            <a:ext cx="9144000" cy="3824100"/>
          </a:xfrm>
          <a:prstGeom prst="rect">
            <a:avLst/>
          </a:prstGeom>
          <a:solidFill>
            <a:srgbClr val="124057"/>
          </a:solidFill>
          <a:ln>
            <a:noFill/>
          </a:ln>
        </p:spPr>
        <p:txBody>
          <a:bodyPr wrap="square" lIns="91425" tIns="91425" rIns="91425" bIns="91425" anchor="ctr" anchorCtr="0">
            <a:noAutofit/>
          </a:bodyPr>
          <a:lstStyle/>
          <a:p>
            <a:pPr lvl="0">
              <a:spcBef>
                <a:spcPts val="0"/>
              </a:spcBef>
              <a:buNone/>
            </a:pPr>
            <a:endParaRPr/>
          </a:p>
        </p:txBody>
      </p:sp>
      <p:sp>
        <p:nvSpPr>
          <p:cNvPr id="92" name="Shape 92"/>
          <p:cNvSpPr/>
          <p:nvPr/>
        </p:nvSpPr>
        <p:spPr>
          <a:xfrm>
            <a:off x="0" y="4493604"/>
            <a:ext cx="9144000" cy="118200"/>
          </a:xfrm>
          <a:prstGeom prst="rect">
            <a:avLst/>
          </a:prstGeom>
          <a:solidFill>
            <a:srgbClr val="3B8D61"/>
          </a:solidFill>
          <a:ln>
            <a:noFill/>
          </a:ln>
        </p:spPr>
        <p:txBody>
          <a:bodyPr wrap="square" lIns="91425" tIns="91425" rIns="91425" bIns="91425" anchor="ctr" anchorCtr="0">
            <a:noAutofit/>
          </a:bodyPr>
          <a:lstStyle/>
          <a:p>
            <a:pPr lvl="0">
              <a:spcBef>
                <a:spcPts val="0"/>
              </a:spcBef>
              <a:buNone/>
            </a:pPr>
            <a:endParaRPr/>
          </a:p>
        </p:txBody>
      </p:sp>
      <p:sp>
        <p:nvSpPr>
          <p:cNvPr id="93" name="Shape 93"/>
          <p:cNvSpPr/>
          <p:nvPr/>
        </p:nvSpPr>
        <p:spPr>
          <a:xfrm>
            <a:off x="0" y="4584075"/>
            <a:ext cx="9144000" cy="559499"/>
          </a:xfrm>
          <a:prstGeom prst="rect">
            <a:avLst/>
          </a:prstGeom>
          <a:solidFill>
            <a:srgbClr val="94BF6E"/>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46025" y="530725"/>
            <a:ext cx="3208799" cy="1028700"/>
          </a:xfrm>
          <a:prstGeom prst="rect">
            <a:avLst/>
          </a:prstGeom>
          <a:noFill/>
          <a:ln>
            <a:noFill/>
          </a:ln>
        </p:spPr>
        <p:txBody>
          <a:bodyPr wrap="square" lIns="91425" tIns="91425" rIns="91425" bIns="91425" anchor="ctr" anchorCtr="0"/>
          <a:lstStyle>
            <a:lvl1pPr lvl="0">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1146025" y="1767275"/>
            <a:ext cx="7540800" cy="3158699"/>
          </a:xfrm>
          <a:prstGeom prst="rect">
            <a:avLst/>
          </a:prstGeom>
          <a:noFill/>
          <a:ln>
            <a:noFill/>
          </a:ln>
        </p:spPr>
        <p:txBody>
          <a:bodyPr wrap="square" lIns="91425" tIns="91425" rIns="91425" bIns="91425" anchor="t" anchorCtr="0"/>
          <a:lstStyle>
            <a:lvl1pPr lvl="0">
              <a:spcBef>
                <a:spcPts val="600"/>
              </a:spcBef>
              <a:buClr>
                <a:srgbClr val="114454"/>
              </a:buClr>
              <a:buSzPct val="100000"/>
              <a:buFont typeface="Nixie One"/>
              <a:buChar char="▪"/>
              <a:defRPr sz="3000">
                <a:solidFill>
                  <a:srgbClr val="114454"/>
                </a:solidFill>
                <a:latin typeface="Nixie One"/>
                <a:ea typeface="Nixie One"/>
                <a:cs typeface="Nixie One"/>
                <a:sym typeface="Nixie One"/>
              </a:defRPr>
            </a:lvl1pPr>
            <a:lvl2pPr lvl="1">
              <a:spcBef>
                <a:spcPts val="480"/>
              </a:spcBef>
              <a:buClr>
                <a:srgbClr val="114454"/>
              </a:buClr>
              <a:buSzPct val="100000"/>
              <a:buFont typeface="Nixie One"/>
              <a:buChar char="▫"/>
              <a:defRPr sz="2400">
                <a:solidFill>
                  <a:srgbClr val="114454"/>
                </a:solidFill>
                <a:latin typeface="Nixie One"/>
                <a:ea typeface="Nixie One"/>
                <a:cs typeface="Nixie One"/>
                <a:sym typeface="Nixie One"/>
              </a:defRPr>
            </a:lvl2pPr>
            <a:lvl3pPr lvl="2">
              <a:spcBef>
                <a:spcPts val="480"/>
              </a:spcBef>
              <a:buClr>
                <a:srgbClr val="114454"/>
              </a:buClr>
              <a:buSzPct val="100000"/>
              <a:buFont typeface="Nixie One"/>
              <a:buChar char="■"/>
              <a:defRPr sz="2400">
                <a:solidFill>
                  <a:srgbClr val="114454"/>
                </a:solidFill>
                <a:latin typeface="Nixie One"/>
                <a:ea typeface="Nixie One"/>
                <a:cs typeface="Nixie One"/>
                <a:sym typeface="Nixie One"/>
              </a:defRPr>
            </a:lvl3pPr>
            <a:lvl4pPr lvl="3">
              <a:spcBef>
                <a:spcPts val="360"/>
              </a:spcBef>
              <a:buClr>
                <a:srgbClr val="114454"/>
              </a:buClr>
              <a:buSzPct val="100000"/>
              <a:buFont typeface="Nixie One"/>
              <a:buChar char="●"/>
              <a:defRPr sz="1800">
                <a:solidFill>
                  <a:srgbClr val="114454"/>
                </a:solidFill>
                <a:latin typeface="Nixie One"/>
                <a:ea typeface="Nixie One"/>
                <a:cs typeface="Nixie One"/>
                <a:sym typeface="Nixie One"/>
              </a:defRPr>
            </a:lvl4pPr>
            <a:lvl5pPr lvl="4">
              <a:spcBef>
                <a:spcPts val="360"/>
              </a:spcBef>
              <a:buClr>
                <a:srgbClr val="114454"/>
              </a:buClr>
              <a:buSzPct val="100000"/>
              <a:buFont typeface="Nixie One"/>
              <a:buChar char="○"/>
              <a:defRPr sz="1800">
                <a:solidFill>
                  <a:srgbClr val="114454"/>
                </a:solidFill>
                <a:latin typeface="Nixie One"/>
                <a:ea typeface="Nixie One"/>
                <a:cs typeface="Nixie One"/>
                <a:sym typeface="Nixie One"/>
              </a:defRPr>
            </a:lvl5pPr>
            <a:lvl6pPr lvl="5">
              <a:spcBef>
                <a:spcPts val="360"/>
              </a:spcBef>
              <a:buClr>
                <a:srgbClr val="114454"/>
              </a:buClr>
              <a:buSzPct val="100000"/>
              <a:buFont typeface="Nixie One"/>
              <a:buChar char="■"/>
              <a:defRPr sz="1800">
                <a:solidFill>
                  <a:srgbClr val="114454"/>
                </a:solidFill>
                <a:latin typeface="Nixie One"/>
                <a:ea typeface="Nixie One"/>
                <a:cs typeface="Nixie One"/>
                <a:sym typeface="Nixie One"/>
              </a:defRPr>
            </a:lvl6pPr>
            <a:lvl7pPr lvl="6">
              <a:spcBef>
                <a:spcPts val="360"/>
              </a:spcBef>
              <a:buClr>
                <a:srgbClr val="114454"/>
              </a:buClr>
              <a:buSzPct val="100000"/>
              <a:buFont typeface="Nixie One"/>
              <a:buChar char="●"/>
              <a:defRPr sz="1800">
                <a:solidFill>
                  <a:srgbClr val="114454"/>
                </a:solidFill>
                <a:latin typeface="Nixie One"/>
                <a:ea typeface="Nixie One"/>
                <a:cs typeface="Nixie One"/>
                <a:sym typeface="Nixie One"/>
              </a:defRPr>
            </a:lvl7pPr>
            <a:lvl8pPr lvl="7">
              <a:spcBef>
                <a:spcPts val="360"/>
              </a:spcBef>
              <a:buClr>
                <a:srgbClr val="114454"/>
              </a:buClr>
              <a:buSzPct val="100000"/>
              <a:buFont typeface="Nixie One"/>
              <a:buChar char="○"/>
              <a:defRPr sz="1800">
                <a:solidFill>
                  <a:srgbClr val="114454"/>
                </a:solidFill>
                <a:latin typeface="Nixie One"/>
                <a:ea typeface="Nixie One"/>
                <a:cs typeface="Nixie One"/>
                <a:sym typeface="Nixie One"/>
              </a:defRPr>
            </a:lvl8pPr>
            <a:lvl9pPr lvl="8">
              <a:spcBef>
                <a:spcPts val="360"/>
              </a:spcBef>
              <a:buClr>
                <a:srgbClr val="114454"/>
              </a:buClr>
              <a:buSzPct val="100000"/>
              <a:buFont typeface="Nixie One"/>
              <a:buChar char="■"/>
              <a:defRPr sz="1800">
                <a:solidFill>
                  <a:srgbClr val="114454"/>
                </a:solidFill>
                <a:latin typeface="Nixie One"/>
                <a:ea typeface="Nixie One"/>
                <a:cs typeface="Nixie One"/>
                <a:sym typeface="Nixie One"/>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6" r:id="rId5"/>
    <p:sldLayoutId id="2147483657" r:id="rId6"/>
    <p:sldLayoutId id="2147483658" r:id="rId7"/>
  </p:sldLayoutIdLst>
  <p:transition>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Sevag.k@aca.edu.kw" TargetMode="External"/><Relationship Id="rId4" Type="http://schemas.openxmlformats.org/officeDocument/2006/relationships/image" Target="../media/image1.jp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85800" y="2601425"/>
            <a:ext cx="5810400" cy="1159799"/>
          </a:xfrm>
          <a:prstGeom prst="rect">
            <a:avLst/>
          </a:prstGeom>
        </p:spPr>
        <p:txBody>
          <a:bodyPr wrap="square" lIns="91425" tIns="91425" rIns="91425" bIns="91425" anchor="b" anchorCtr="0">
            <a:normAutofit fontScale="90000"/>
          </a:bodyPr>
          <a:lstStyle/>
          <a:p>
            <a:r>
              <a:rPr lang="en-US" sz="3100" dirty="0"/>
              <a:t>Internationalizing: Why, </a:t>
            </a:r>
            <a:r>
              <a:rPr lang="en-US" sz="3100" dirty="0" smtClean="0"/>
              <a:t>What </a:t>
            </a:r>
            <a:r>
              <a:rPr lang="en-US" sz="3100" dirty="0"/>
              <a:t>and </a:t>
            </a:r>
            <a:r>
              <a:rPr lang="en-US" sz="3100" dirty="0" smtClean="0"/>
              <a:t>How</a:t>
            </a:r>
            <a:r>
              <a:rPr lang="en-US" sz="3100" dirty="0"/>
              <a:t>? A Management Perspective</a:t>
            </a:r>
            <a:r>
              <a:rPr lang="en-US" dirty="0"/>
              <a:t/>
            </a:r>
            <a:br>
              <a:rPr lang="en-US" dirty="0"/>
            </a:br>
            <a:endParaRPr lang="en" dirty="0"/>
          </a:p>
        </p:txBody>
      </p:sp>
      <p:grpSp>
        <p:nvGrpSpPr>
          <p:cNvPr id="99" name="Shape 99"/>
          <p:cNvGrpSpPr/>
          <p:nvPr/>
        </p:nvGrpSpPr>
        <p:grpSpPr>
          <a:xfrm>
            <a:off x="753266" y="1029785"/>
            <a:ext cx="964540" cy="1011306"/>
            <a:chOff x="5961125" y="1623900"/>
            <a:chExt cx="427450" cy="448175"/>
          </a:xfrm>
        </p:grpSpPr>
        <p:sp>
          <p:nvSpPr>
            <p:cNvPr id="100" name="Shape 100"/>
            <p:cNvSpPr/>
            <p:nvPr/>
          </p:nvSpPr>
          <p:spPr>
            <a:xfrm>
              <a:off x="5961125" y="1678700"/>
              <a:ext cx="376925" cy="376925"/>
            </a:xfrm>
            <a:custGeom>
              <a:avLst/>
              <a:gdLst/>
              <a:ahLst/>
              <a:cxnLst/>
              <a:rect l="0" t="0" r="0" b="0"/>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1" name="Shape 101"/>
            <p:cNvSpPr/>
            <p:nvPr/>
          </p:nvSpPr>
          <p:spPr>
            <a:xfrm>
              <a:off x="6009825" y="1727425"/>
              <a:ext cx="279500" cy="279500"/>
            </a:xfrm>
            <a:custGeom>
              <a:avLst/>
              <a:gdLst/>
              <a:ahLst/>
              <a:cxnLst/>
              <a:rect l="0" t="0" r="0" b="0"/>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2" name="Shape 102"/>
            <p:cNvSpPr/>
            <p:nvPr/>
          </p:nvSpPr>
          <p:spPr>
            <a:xfrm>
              <a:off x="6107250" y="1824850"/>
              <a:ext cx="84650" cy="84650"/>
            </a:xfrm>
            <a:custGeom>
              <a:avLst/>
              <a:gdLst/>
              <a:ahLst/>
              <a:cxnLst/>
              <a:rect l="0" t="0" r="0" b="0"/>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3" name="Shape 103"/>
            <p:cNvSpPr/>
            <p:nvPr/>
          </p:nvSpPr>
          <p:spPr>
            <a:xfrm>
              <a:off x="6058550" y="1776125"/>
              <a:ext cx="182075" cy="182075"/>
            </a:xfrm>
            <a:custGeom>
              <a:avLst/>
              <a:gdLst/>
              <a:ahLst/>
              <a:cxnLst/>
              <a:rect l="0" t="0" r="0" b="0"/>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4" name="Shape 104"/>
            <p:cNvSpPr/>
            <p:nvPr/>
          </p:nvSpPr>
          <p:spPr>
            <a:xfrm>
              <a:off x="5971475" y="2001400"/>
              <a:ext cx="74925" cy="70675"/>
            </a:xfrm>
            <a:custGeom>
              <a:avLst/>
              <a:gdLst/>
              <a:ahLst/>
              <a:cxnLst/>
              <a:rect l="0" t="0" r="0" b="0"/>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5" name="Shape 105"/>
            <p:cNvSpPr/>
            <p:nvPr/>
          </p:nvSpPr>
          <p:spPr>
            <a:xfrm>
              <a:off x="6253375" y="2001400"/>
              <a:ext cx="74325" cy="70675"/>
            </a:xfrm>
            <a:custGeom>
              <a:avLst/>
              <a:gdLst/>
              <a:ahLst/>
              <a:cxnLst/>
              <a:rect l="0" t="0" r="0" b="0"/>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6" name="Shape 106"/>
            <p:cNvSpPr/>
            <p:nvPr/>
          </p:nvSpPr>
          <p:spPr>
            <a:xfrm>
              <a:off x="6137700" y="1623900"/>
              <a:ext cx="250875" cy="255150"/>
            </a:xfrm>
            <a:custGeom>
              <a:avLst/>
              <a:gdLst/>
              <a:ahLst/>
              <a:cxnLst/>
              <a:rect l="0" t="0" r="0" b="0"/>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no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16"/>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17" name="Shape 217"/>
          <p:cNvSpPr txBox="1">
            <a:spLocks noGrp="1"/>
          </p:cNvSpPr>
          <p:nvPr>
            <p:ph type="title"/>
          </p:nvPr>
        </p:nvSpPr>
        <p:spPr>
          <a:xfrm>
            <a:off x="235670" y="172506"/>
            <a:ext cx="3208799" cy="1028700"/>
          </a:xfrm>
          <a:prstGeom prst="rect">
            <a:avLst/>
          </a:prstGeom>
        </p:spPr>
        <p:txBody>
          <a:bodyPr wrap="square" lIns="91425" tIns="91425" rIns="91425" bIns="91425" anchor="ctr" anchorCtr="0">
            <a:noAutofit/>
          </a:bodyPr>
          <a:lstStyle/>
          <a:p>
            <a:pPr lvl="0" rtl="0">
              <a:spcBef>
                <a:spcPts val="0"/>
              </a:spcBef>
              <a:buNone/>
            </a:pPr>
            <a:r>
              <a:rPr lang="en-US" dirty="0" smtClean="0">
                <a:solidFill>
                  <a:schemeClr val="tx1"/>
                </a:solidFill>
              </a:rPr>
              <a:t>The Sustainable Why!</a:t>
            </a:r>
            <a:endParaRPr lang="en"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5" name="Shape 135"/>
          <p:cNvSpPr txBox="1"/>
          <p:nvPr/>
        </p:nvSpPr>
        <p:spPr>
          <a:xfrm>
            <a:off x="0" y="503350"/>
            <a:ext cx="3471299" cy="3818699"/>
          </a:xfrm>
          <a:prstGeom prst="rect">
            <a:avLst/>
          </a:prstGeom>
          <a:noFill/>
          <a:ln>
            <a:noFill/>
          </a:ln>
        </p:spPr>
        <p:txBody>
          <a:bodyPr wrap="square" lIns="91425" tIns="91425" rIns="91425" bIns="91425" anchor="ctr" anchorCtr="0">
            <a:noAutofit/>
          </a:bodyPr>
          <a:lstStyle/>
          <a:p>
            <a:pPr lvl="0" algn="ctr">
              <a:spcBef>
                <a:spcPts val="0"/>
              </a:spcBef>
              <a:buNone/>
            </a:pPr>
            <a:r>
              <a:rPr lang="en-US" sz="20000" dirty="0" smtClean="0">
                <a:solidFill>
                  <a:srgbClr val="18637B"/>
                </a:solidFill>
                <a:latin typeface="Roboto Slab"/>
                <a:ea typeface="Roboto Slab"/>
                <a:cs typeface="Roboto Slab"/>
                <a:sym typeface="Roboto Slab"/>
              </a:rPr>
              <a:t>2</a:t>
            </a:r>
            <a:endParaRPr lang="en" sz="20000" dirty="0">
              <a:solidFill>
                <a:srgbClr val="18637B"/>
              </a:solidFill>
              <a:latin typeface="Roboto Slab"/>
              <a:ea typeface="Roboto Slab"/>
              <a:cs typeface="Roboto Slab"/>
              <a:sym typeface="Roboto Slab"/>
            </a:endParaRPr>
          </a:p>
        </p:txBody>
      </p:sp>
      <p:sp>
        <p:nvSpPr>
          <p:cNvPr id="7" name="Shape 133"/>
          <p:cNvSpPr txBox="1">
            <a:spLocks/>
          </p:cNvSpPr>
          <p:nvPr/>
        </p:nvSpPr>
        <p:spPr>
          <a:xfrm>
            <a:off x="4113599" y="2823251"/>
            <a:ext cx="4505699" cy="1159799"/>
          </a:xfrm>
          <a:prstGeom prst="rect">
            <a:avLst/>
          </a:prstGeom>
          <a:noFill/>
          <a:ln>
            <a:noFill/>
          </a:ln>
        </p:spPr>
        <p:txBody>
          <a:bodyPr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14454"/>
              </a:buClr>
              <a:buSzPct val="100000"/>
              <a:buFont typeface="Roboto Slab"/>
              <a:buNone/>
              <a:defRPr sz="4800" b="1" i="0" u="none" strike="noStrike" cap="none">
                <a:solidFill>
                  <a:srgbClr val="114454"/>
                </a:solidFill>
                <a:latin typeface="Roboto Slab"/>
                <a:ea typeface="Roboto Slab"/>
                <a:cs typeface="Roboto Slab"/>
                <a:sym typeface="Roboto Slab"/>
              </a:defRPr>
            </a:lvl1pPr>
            <a:lvl2pPr lvl="1"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2pPr>
            <a:lvl3pPr lvl="2"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3pPr>
            <a:lvl4pPr lvl="3"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4pPr>
            <a:lvl5pPr lvl="4"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5pPr>
            <a:lvl6pPr lvl="5"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6pPr>
            <a:lvl7pPr lvl="6"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7pPr>
            <a:lvl8pPr lvl="7"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8pPr>
            <a:lvl9pPr lvl="8"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9pPr>
          </a:lstStyle>
          <a:p>
            <a:r>
              <a:rPr lang="en-US" sz="4000" dirty="0" smtClean="0"/>
              <a:t>Internationalizing: How?</a:t>
            </a:r>
            <a:endParaRPr lang="en" sz="4000" dirty="0"/>
          </a:p>
        </p:txBody>
      </p:sp>
    </p:spTree>
    <p:extLst>
      <p:ext uri="{BB962C8B-B14F-4D97-AF65-F5344CB8AC3E}">
        <p14:creationId xmlns:p14="http://schemas.microsoft.com/office/powerpoint/2010/main" val="25762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Internationalizing: How</a:t>
            </a:r>
            <a:r>
              <a:rPr lang="en-US" dirty="0" smtClean="0"/>
              <a:t>?</a:t>
            </a:r>
            <a:endParaRPr lang="en-US" dirty="0"/>
          </a:p>
        </p:txBody>
      </p:sp>
      <p:sp>
        <p:nvSpPr>
          <p:cNvPr id="3" name="Text Placeholder 2"/>
          <p:cNvSpPr>
            <a:spLocks noGrp="1"/>
          </p:cNvSpPr>
          <p:nvPr>
            <p:ph type="body" idx="1"/>
          </p:nvPr>
        </p:nvSpPr>
        <p:spPr/>
        <p:txBody>
          <a:bodyPr/>
          <a:lstStyle/>
          <a:p>
            <a:r>
              <a:rPr lang="en-US" dirty="0" smtClean="0"/>
              <a:t>Vision/Mission: explicitly written in the Vision/Mission the objective of the owners re Internationalizing.</a:t>
            </a:r>
          </a:p>
          <a:p>
            <a:endParaRPr lang="en-US" dirty="0" smtClean="0"/>
          </a:p>
          <a:p>
            <a:r>
              <a:rPr lang="en-US" dirty="0" smtClean="0"/>
              <a:t>Policies: explicitly written policies that support the school to function as an International school. </a:t>
            </a:r>
            <a:endParaRPr lang="en-US" dirty="0" smtClean="0"/>
          </a:p>
          <a:p>
            <a:endParaRPr lang="en-US" dirty="0" smtClean="0"/>
          </a:p>
          <a:p>
            <a:endParaRPr lang="en-US" dirty="0"/>
          </a:p>
        </p:txBody>
      </p:sp>
    </p:spTree>
    <p:extLst>
      <p:ext uri="{BB962C8B-B14F-4D97-AF65-F5344CB8AC3E}">
        <p14:creationId xmlns:p14="http://schemas.microsoft.com/office/powerpoint/2010/main" val="197832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Internationalizing: How</a:t>
            </a:r>
            <a:r>
              <a:rPr lang="en-US" dirty="0" smtClean="0"/>
              <a:t>?</a:t>
            </a:r>
            <a:endParaRPr lang="en-US" dirty="0"/>
          </a:p>
        </p:txBody>
      </p:sp>
      <p:sp>
        <p:nvSpPr>
          <p:cNvPr id="3" name="Text Placeholder 2"/>
          <p:cNvSpPr>
            <a:spLocks noGrp="1"/>
          </p:cNvSpPr>
          <p:nvPr>
            <p:ph type="body" idx="1"/>
          </p:nvPr>
        </p:nvSpPr>
        <p:spPr/>
        <p:txBody>
          <a:bodyPr/>
          <a:lstStyle/>
          <a:p>
            <a:r>
              <a:rPr lang="en-US" dirty="0"/>
              <a:t>Curriculum: explicitly </a:t>
            </a:r>
            <a:r>
              <a:rPr lang="en-US" dirty="0" smtClean="0"/>
              <a:t>written in </a:t>
            </a:r>
            <a:r>
              <a:rPr lang="en-US" dirty="0"/>
              <a:t>the curriculum in different subjects the attitude and behavior of an international </a:t>
            </a:r>
            <a:r>
              <a:rPr lang="en-US" dirty="0" smtClean="0"/>
              <a:t>student</a:t>
            </a:r>
          </a:p>
          <a:p>
            <a:endParaRPr lang="en-US" dirty="0"/>
          </a:p>
          <a:p>
            <a:r>
              <a:rPr lang="en-US" dirty="0" smtClean="0"/>
              <a:t>School Culture: Implicitly create a culture of acceptance through a positive atmosphere</a:t>
            </a:r>
          </a:p>
          <a:p>
            <a:endParaRPr lang="en-US" dirty="0" smtClean="0"/>
          </a:p>
          <a:p>
            <a:endParaRPr lang="en-US" dirty="0" smtClean="0"/>
          </a:p>
          <a:p>
            <a:endParaRPr lang="en-US" dirty="0"/>
          </a:p>
        </p:txBody>
      </p:sp>
    </p:spTree>
    <p:extLst>
      <p:ext uri="{BB962C8B-B14F-4D97-AF65-F5344CB8AC3E}">
        <p14:creationId xmlns:p14="http://schemas.microsoft.com/office/powerpoint/2010/main" val="114305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Internationalizing: How</a:t>
            </a:r>
            <a:r>
              <a:rPr lang="en-US" dirty="0" smtClean="0"/>
              <a:t>?</a:t>
            </a:r>
            <a:endParaRPr lang="en-US" dirty="0"/>
          </a:p>
        </p:txBody>
      </p:sp>
      <p:sp>
        <p:nvSpPr>
          <p:cNvPr id="3" name="Text Placeholder 2"/>
          <p:cNvSpPr>
            <a:spLocks noGrp="1"/>
          </p:cNvSpPr>
          <p:nvPr>
            <p:ph type="body" idx="1"/>
          </p:nvPr>
        </p:nvSpPr>
        <p:spPr/>
        <p:txBody>
          <a:bodyPr/>
          <a:lstStyle/>
          <a:p>
            <a:r>
              <a:rPr lang="en-US" dirty="0"/>
              <a:t>Partnerships: Explicitly create partnerships with different schools that have a different population of </a:t>
            </a:r>
            <a:r>
              <a:rPr lang="en-US" dirty="0" smtClean="0"/>
              <a:t>students</a:t>
            </a:r>
          </a:p>
          <a:p>
            <a:endParaRPr lang="en-US" dirty="0"/>
          </a:p>
          <a:p>
            <a:r>
              <a:rPr lang="en-US" dirty="0" smtClean="0"/>
              <a:t>Schools usually assign an International Committee that promote the how. </a:t>
            </a:r>
            <a:endParaRPr lang="en-US" dirty="0" smtClean="0"/>
          </a:p>
          <a:p>
            <a:endParaRPr lang="en-US" dirty="0" smtClean="0"/>
          </a:p>
          <a:p>
            <a:endParaRPr lang="en-US" dirty="0"/>
          </a:p>
        </p:txBody>
      </p:sp>
    </p:spTree>
    <p:extLst>
      <p:ext uri="{BB962C8B-B14F-4D97-AF65-F5344CB8AC3E}">
        <p14:creationId xmlns:p14="http://schemas.microsoft.com/office/powerpoint/2010/main" val="37633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ctrTitle" idx="4294967295"/>
          </p:nvPr>
        </p:nvSpPr>
        <p:spPr>
          <a:xfrm>
            <a:off x="685800" y="1583350"/>
            <a:ext cx="4153200" cy="1159799"/>
          </a:xfrm>
          <a:prstGeom prst="rect">
            <a:avLst/>
          </a:prstGeom>
        </p:spPr>
        <p:txBody>
          <a:bodyPr wrap="square" lIns="91425" tIns="91425" rIns="91425" bIns="91425" anchor="b" anchorCtr="0">
            <a:noAutofit/>
          </a:bodyPr>
          <a:lstStyle/>
          <a:p>
            <a:pPr lvl="0"/>
            <a:r>
              <a:rPr lang="en-US" sz="2400" dirty="0" smtClean="0">
                <a:solidFill>
                  <a:srgbClr val="00B050"/>
                </a:solidFill>
              </a:rPr>
              <a:t>Global challenges of students around the world can be similar, but the approaches of different countries/schools are different. </a:t>
            </a:r>
            <a:r>
              <a:rPr lang="en" sz="2400" dirty="0">
                <a:solidFill>
                  <a:srgbClr val="00B050"/>
                </a:solidFill>
              </a:rPr>
              <a:t/>
            </a:r>
            <a:br>
              <a:rPr lang="en" sz="2400" dirty="0">
                <a:solidFill>
                  <a:srgbClr val="00B050"/>
                </a:solidFill>
              </a:rPr>
            </a:br>
            <a:endParaRPr lang="en" sz="2400" dirty="0">
              <a:solidFill>
                <a:srgbClr val="00B050"/>
              </a:solidFill>
            </a:endParaRPr>
          </a:p>
        </p:txBody>
      </p:sp>
      <p:sp>
        <p:nvSpPr>
          <p:cNvPr id="159" name="Shape 159"/>
          <p:cNvSpPr txBox="1">
            <a:spLocks noGrp="1"/>
          </p:cNvSpPr>
          <p:nvPr>
            <p:ph type="subTitle" idx="4294967295"/>
          </p:nvPr>
        </p:nvSpPr>
        <p:spPr>
          <a:xfrm>
            <a:off x="685800" y="3106751"/>
            <a:ext cx="4153200" cy="784799"/>
          </a:xfrm>
          <a:prstGeom prst="rect">
            <a:avLst/>
          </a:prstGeom>
        </p:spPr>
        <p:txBody>
          <a:bodyPr wrap="square" lIns="91425" tIns="91425" rIns="91425" bIns="91425" anchor="ctr" anchorCtr="0">
            <a:noAutofit/>
          </a:bodyPr>
          <a:lstStyle/>
          <a:p>
            <a:pPr lvl="0" rtl="0">
              <a:spcBef>
                <a:spcPts val="0"/>
              </a:spcBef>
              <a:buNone/>
            </a:pPr>
            <a:r>
              <a:rPr lang="en-US" sz="2400" dirty="0" smtClean="0"/>
              <a:t>The “how” for different schools could be different.</a:t>
            </a:r>
            <a:endParaRPr lang="en" sz="2400" dirty="0"/>
          </a:p>
        </p:txBody>
      </p:sp>
      <p:sp>
        <p:nvSpPr>
          <p:cNvPr id="160" name="Shape 160"/>
          <p:cNvSpPr/>
          <p:nvPr/>
        </p:nvSpPr>
        <p:spPr>
          <a:xfrm>
            <a:off x="7214072" y="747703"/>
            <a:ext cx="354080" cy="338089"/>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nvGrpSpPr>
          <p:cNvPr id="161" name="Shape 161"/>
          <p:cNvGrpSpPr/>
          <p:nvPr/>
        </p:nvGrpSpPr>
        <p:grpSpPr>
          <a:xfrm>
            <a:off x="6372292" y="1484384"/>
            <a:ext cx="2174699" cy="2174833"/>
            <a:chOff x="6643075" y="3664250"/>
            <a:chExt cx="407950" cy="407975"/>
          </a:xfrm>
        </p:grpSpPr>
        <p:sp>
          <p:nvSpPr>
            <p:cNvPr id="162" name="Shape 162"/>
            <p:cNvSpPr/>
            <p:nvPr/>
          </p:nvSpPr>
          <p:spPr>
            <a:xfrm>
              <a:off x="6794075" y="3815250"/>
              <a:ext cx="211300" cy="211300"/>
            </a:xfrm>
            <a:custGeom>
              <a:avLst/>
              <a:gdLst/>
              <a:ahLst/>
              <a:cxnLst/>
              <a:rect l="0" t="0" r="0" b="0"/>
              <a:pathLst>
                <a:path w="8452" h="8452" fill="none" extrusionOk="0">
                  <a:moveTo>
                    <a:pt x="0" y="8135"/>
                  </a:moveTo>
                  <a:lnTo>
                    <a:pt x="0" y="8135"/>
                  </a:lnTo>
                  <a:lnTo>
                    <a:pt x="438" y="8257"/>
                  </a:lnTo>
                  <a:lnTo>
                    <a:pt x="852" y="8354"/>
                  </a:lnTo>
                  <a:lnTo>
                    <a:pt x="1291" y="8403"/>
                  </a:lnTo>
                  <a:lnTo>
                    <a:pt x="1729" y="8452"/>
                  </a:lnTo>
                  <a:lnTo>
                    <a:pt x="2168" y="8452"/>
                  </a:lnTo>
                  <a:lnTo>
                    <a:pt x="2606" y="8427"/>
                  </a:lnTo>
                  <a:lnTo>
                    <a:pt x="3020" y="8378"/>
                  </a:lnTo>
                  <a:lnTo>
                    <a:pt x="3458" y="8281"/>
                  </a:lnTo>
                  <a:lnTo>
                    <a:pt x="3872" y="8184"/>
                  </a:lnTo>
                  <a:lnTo>
                    <a:pt x="4311" y="8037"/>
                  </a:lnTo>
                  <a:lnTo>
                    <a:pt x="4701" y="7867"/>
                  </a:lnTo>
                  <a:lnTo>
                    <a:pt x="5115" y="7672"/>
                  </a:lnTo>
                  <a:lnTo>
                    <a:pt x="5504" y="7429"/>
                  </a:lnTo>
                  <a:lnTo>
                    <a:pt x="5870" y="7185"/>
                  </a:lnTo>
                  <a:lnTo>
                    <a:pt x="6235" y="6893"/>
                  </a:lnTo>
                  <a:lnTo>
                    <a:pt x="6576" y="6576"/>
                  </a:lnTo>
                  <a:lnTo>
                    <a:pt x="6576" y="6576"/>
                  </a:lnTo>
                  <a:lnTo>
                    <a:pt x="6892" y="6235"/>
                  </a:lnTo>
                  <a:lnTo>
                    <a:pt x="7185" y="5870"/>
                  </a:lnTo>
                  <a:lnTo>
                    <a:pt x="7428" y="5505"/>
                  </a:lnTo>
                  <a:lnTo>
                    <a:pt x="7672" y="5115"/>
                  </a:lnTo>
                  <a:lnTo>
                    <a:pt x="7867" y="4701"/>
                  </a:lnTo>
                  <a:lnTo>
                    <a:pt x="8037" y="4311"/>
                  </a:lnTo>
                  <a:lnTo>
                    <a:pt x="8183" y="3873"/>
                  </a:lnTo>
                  <a:lnTo>
                    <a:pt x="8281" y="3459"/>
                  </a:lnTo>
                  <a:lnTo>
                    <a:pt x="8378" y="3020"/>
                  </a:lnTo>
                  <a:lnTo>
                    <a:pt x="8427" y="2606"/>
                  </a:lnTo>
                  <a:lnTo>
                    <a:pt x="8451" y="2168"/>
                  </a:lnTo>
                  <a:lnTo>
                    <a:pt x="8451" y="1730"/>
                  </a:lnTo>
                  <a:lnTo>
                    <a:pt x="8402" y="1291"/>
                  </a:lnTo>
                  <a:lnTo>
                    <a:pt x="8354" y="853"/>
                  </a:lnTo>
                  <a:lnTo>
                    <a:pt x="8256" y="439"/>
                  </a:lnTo>
                  <a:lnTo>
                    <a:pt x="8135" y="0"/>
                  </a:lnTo>
                </a:path>
              </a:pathLst>
            </a:custGeom>
            <a:solidFill>
              <a:srgbClr val="94BF6E"/>
            </a:solidFill>
            <a:ln w="19050" cap="rnd" cmpd="sng">
              <a:solidFill>
                <a:srgbClr val="94BF6E"/>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3" name="Shape 163"/>
            <p:cNvSpPr/>
            <p:nvPr/>
          </p:nvSpPr>
          <p:spPr>
            <a:xfrm>
              <a:off x="6643075" y="3664250"/>
              <a:ext cx="407950" cy="407975"/>
            </a:xfrm>
            <a:custGeom>
              <a:avLst/>
              <a:gdLst/>
              <a:ahLst/>
              <a:cxnLst/>
              <a:rect l="0" t="0" r="0" b="0"/>
              <a:pathLst>
                <a:path w="16318" h="16319" fill="none" extrusionOk="0">
                  <a:moveTo>
                    <a:pt x="16074" y="244"/>
                  </a:moveTo>
                  <a:lnTo>
                    <a:pt x="16074" y="244"/>
                  </a:lnTo>
                  <a:lnTo>
                    <a:pt x="15928" y="122"/>
                  </a:lnTo>
                  <a:lnTo>
                    <a:pt x="15758" y="49"/>
                  </a:lnTo>
                  <a:lnTo>
                    <a:pt x="15538" y="0"/>
                  </a:lnTo>
                  <a:lnTo>
                    <a:pt x="15319" y="0"/>
                  </a:lnTo>
                  <a:lnTo>
                    <a:pt x="15051" y="25"/>
                  </a:lnTo>
                  <a:lnTo>
                    <a:pt x="14759" y="73"/>
                  </a:lnTo>
                  <a:lnTo>
                    <a:pt x="14442" y="171"/>
                  </a:lnTo>
                  <a:lnTo>
                    <a:pt x="14102" y="293"/>
                  </a:lnTo>
                  <a:lnTo>
                    <a:pt x="13736" y="439"/>
                  </a:lnTo>
                  <a:lnTo>
                    <a:pt x="13347" y="609"/>
                  </a:lnTo>
                  <a:lnTo>
                    <a:pt x="12957" y="828"/>
                  </a:lnTo>
                  <a:lnTo>
                    <a:pt x="12543" y="1048"/>
                  </a:lnTo>
                  <a:lnTo>
                    <a:pt x="11666" y="1608"/>
                  </a:lnTo>
                  <a:lnTo>
                    <a:pt x="10716" y="2265"/>
                  </a:lnTo>
                  <a:lnTo>
                    <a:pt x="10716" y="2265"/>
                  </a:lnTo>
                  <a:lnTo>
                    <a:pt x="10278" y="2095"/>
                  </a:lnTo>
                  <a:lnTo>
                    <a:pt x="9815" y="1949"/>
                  </a:lnTo>
                  <a:lnTo>
                    <a:pt x="9352" y="1851"/>
                  </a:lnTo>
                  <a:lnTo>
                    <a:pt x="8890" y="1778"/>
                  </a:lnTo>
                  <a:lnTo>
                    <a:pt x="8427" y="1730"/>
                  </a:lnTo>
                  <a:lnTo>
                    <a:pt x="7940" y="1730"/>
                  </a:lnTo>
                  <a:lnTo>
                    <a:pt x="7477" y="1778"/>
                  </a:lnTo>
                  <a:lnTo>
                    <a:pt x="7014" y="1827"/>
                  </a:lnTo>
                  <a:lnTo>
                    <a:pt x="6551" y="1924"/>
                  </a:lnTo>
                  <a:lnTo>
                    <a:pt x="6089" y="2070"/>
                  </a:lnTo>
                  <a:lnTo>
                    <a:pt x="5650" y="2241"/>
                  </a:lnTo>
                  <a:lnTo>
                    <a:pt x="5212" y="2436"/>
                  </a:lnTo>
                  <a:lnTo>
                    <a:pt x="4774" y="2679"/>
                  </a:lnTo>
                  <a:lnTo>
                    <a:pt x="4384" y="2972"/>
                  </a:lnTo>
                  <a:lnTo>
                    <a:pt x="3994" y="3264"/>
                  </a:lnTo>
                  <a:lnTo>
                    <a:pt x="3605" y="3605"/>
                  </a:lnTo>
                  <a:lnTo>
                    <a:pt x="3605" y="3605"/>
                  </a:lnTo>
                  <a:lnTo>
                    <a:pt x="3264" y="3995"/>
                  </a:lnTo>
                  <a:lnTo>
                    <a:pt x="2971" y="4384"/>
                  </a:lnTo>
                  <a:lnTo>
                    <a:pt x="2679" y="4774"/>
                  </a:lnTo>
                  <a:lnTo>
                    <a:pt x="2436" y="5212"/>
                  </a:lnTo>
                  <a:lnTo>
                    <a:pt x="2241" y="5651"/>
                  </a:lnTo>
                  <a:lnTo>
                    <a:pt x="2070" y="6089"/>
                  </a:lnTo>
                  <a:lnTo>
                    <a:pt x="1924" y="6552"/>
                  </a:lnTo>
                  <a:lnTo>
                    <a:pt x="1827" y="7015"/>
                  </a:lnTo>
                  <a:lnTo>
                    <a:pt x="1778" y="7477"/>
                  </a:lnTo>
                  <a:lnTo>
                    <a:pt x="1729" y="7940"/>
                  </a:lnTo>
                  <a:lnTo>
                    <a:pt x="1729" y="8427"/>
                  </a:lnTo>
                  <a:lnTo>
                    <a:pt x="1778" y="8890"/>
                  </a:lnTo>
                  <a:lnTo>
                    <a:pt x="1851" y="9353"/>
                  </a:lnTo>
                  <a:lnTo>
                    <a:pt x="1948" y="9815"/>
                  </a:lnTo>
                  <a:lnTo>
                    <a:pt x="2095" y="10278"/>
                  </a:lnTo>
                  <a:lnTo>
                    <a:pt x="2265" y="10716"/>
                  </a:lnTo>
                  <a:lnTo>
                    <a:pt x="2265" y="10716"/>
                  </a:lnTo>
                  <a:lnTo>
                    <a:pt x="1607" y="11666"/>
                  </a:lnTo>
                  <a:lnTo>
                    <a:pt x="1047" y="12543"/>
                  </a:lnTo>
                  <a:lnTo>
                    <a:pt x="828" y="12957"/>
                  </a:lnTo>
                  <a:lnTo>
                    <a:pt x="609" y="13347"/>
                  </a:lnTo>
                  <a:lnTo>
                    <a:pt x="438" y="13737"/>
                  </a:lnTo>
                  <a:lnTo>
                    <a:pt x="292" y="14102"/>
                  </a:lnTo>
                  <a:lnTo>
                    <a:pt x="170" y="14443"/>
                  </a:lnTo>
                  <a:lnTo>
                    <a:pt x="73" y="14759"/>
                  </a:lnTo>
                  <a:lnTo>
                    <a:pt x="24" y="15052"/>
                  </a:lnTo>
                  <a:lnTo>
                    <a:pt x="0" y="15320"/>
                  </a:lnTo>
                  <a:lnTo>
                    <a:pt x="0" y="15539"/>
                  </a:lnTo>
                  <a:lnTo>
                    <a:pt x="49" y="15758"/>
                  </a:lnTo>
                  <a:lnTo>
                    <a:pt x="122" y="15928"/>
                  </a:lnTo>
                  <a:lnTo>
                    <a:pt x="244" y="16075"/>
                  </a:lnTo>
                  <a:lnTo>
                    <a:pt x="244" y="16075"/>
                  </a:lnTo>
                  <a:lnTo>
                    <a:pt x="341" y="16172"/>
                  </a:lnTo>
                  <a:lnTo>
                    <a:pt x="487" y="16245"/>
                  </a:lnTo>
                  <a:lnTo>
                    <a:pt x="633" y="16294"/>
                  </a:lnTo>
                  <a:lnTo>
                    <a:pt x="804" y="16318"/>
                  </a:lnTo>
                  <a:lnTo>
                    <a:pt x="974" y="16318"/>
                  </a:lnTo>
                  <a:lnTo>
                    <a:pt x="1169" y="16318"/>
                  </a:lnTo>
                  <a:lnTo>
                    <a:pt x="1388" y="16269"/>
                  </a:lnTo>
                  <a:lnTo>
                    <a:pt x="1632" y="16221"/>
                  </a:lnTo>
                  <a:lnTo>
                    <a:pt x="2143" y="16075"/>
                  </a:lnTo>
                  <a:lnTo>
                    <a:pt x="2703" y="15831"/>
                  </a:lnTo>
                  <a:lnTo>
                    <a:pt x="3312" y="15539"/>
                  </a:lnTo>
                  <a:lnTo>
                    <a:pt x="3946" y="15149"/>
                  </a:lnTo>
                  <a:lnTo>
                    <a:pt x="4652" y="14711"/>
                  </a:lnTo>
                  <a:lnTo>
                    <a:pt x="5358" y="14224"/>
                  </a:lnTo>
                  <a:lnTo>
                    <a:pt x="6113" y="13663"/>
                  </a:lnTo>
                  <a:lnTo>
                    <a:pt x="6892" y="13055"/>
                  </a:lnTo>
                  <a:lnTo>
                    <a:pt x="7696" y="12397"/>
                  </a:lnTo>
                  <a:lnTo>
                    <a:pt x="8500" y="11691"/>
                  </a:lnTo>
                  <a:lnTo>
                    <a:pt x="9304" y="10936"/>
                  </a:lnTo>
                  <a:lnTo>
                    <a:pt x="10132" y="10132"/>
                  </a:lnTo>
                  <a:lnTo>
                    <a:pt x="10132" y="10132"/>
                  </a:lnTo>
                  <a:lnTo>
                    <a:pt x="10935" y="9304"/>
                  </a:lnTo>
                  <a:lnTo>
                    <a:pt x="11690" y="8500"/>
                  </a:lnTo>
                  <a:lnTo>
                    <a:pt x="12397" y="7696"/>
                  </a:lnTo>
                  <a:lnTo>
                    <a:pt x="13054" y="6893"/>
                  </a:lnTo>
                  <a:lnTo>
                    <a:pt x="13663" y="6113"/>
                  </a:lnTo>
                  <a:lnTo>
                    <a:pt x="14223" y="5358"/>
                  </a:lnTo>
                  <a:lnTo>
                    <a:pt x="14710" y="4652"/>
                  </a:lnTo>
                  <a:lnTo>
                    <a:pt x="15149" y="3946"/>
                  </a:lnTo>
                  <a:lnTo>
                    <a:pt x="15538" y="3313"/>
                  </a:lnTo>
                  <a:lnTo>
                    <a:pt x="15831" y="2704"/>
                  </a:lnTo>
                  <a:lnTo>
                    <a:pt x="16074" y="2144"/>
                  </a:lnTo>
                  <a:lnTo>
                    <a:pt x="16220" y="1632"/>
                  </a:lnTo>
                  <a:lnTo>
                    <a:pt x="16269" y="1389"/>
                  </a:lnTo>
                  <a:lnTo>
                    <a:pt x="16318" y="1169"/>
                  </a:lnTo>
                  <a:lnTo>
                    <a:pt x="16318" y="975"/>
                  </a:lnTo>
                  <a:lnTo>
                    <a:pt x="16318" y="804"/>
                  </a:lnTo>
                  <a:lnTo>
                    <a:pt x="16293" y="634"/>
                  </a:lnTo>
                  <a:lnTo>
                    <a:pt x="16245" y="487"/>
                  </a:lnTo>
                  <a:lnTo>
                    <a:pt x="16172" y="341"/>
                  </a:lnTo>
                  <a:lnTo>
                    <a:pt x="16074" y="244"/>
                  </a:lnTo>
                  <a:lnTo>
                    <a:pt x="16074" y="244"/>
                  </a:lnTo>
                  <a:close/>
                  <a:moveTo>
                    <a:pt x="1827" y="13810"/>
                  </a:moveTo>
                  <a:lnTo>
                    <a:pt x="1827" y="13810"/>
                  </a:lnTo>
                  <a:lnTo>
                    <a:pt x="1754" y="13737"/>
                  </a:lnTo>
                  <a:lnTo>
                    <a:pt x="1729" y="13639"/>
                  </a:lnTo>
                  <a:lnTo>
                    <a:pt x="1681" y="13542"/>
                  </a:lnTo>
                  <a:lnTo>
                    <a:pt x="1681" y="13444"/>
                  </a:lnTo>
                  <a:lnTo>
                    <a:pt x="1681" y="13176"/>
                  </a:lnTo>
                  <a:lnTo>
                    <a:pt x="1754" y="12884"/>
                  </a:lnTo>
                  <a:lnTo>
                    <a:pt x="1875" y="12519"/>
                  </a:lnTo>
                  <a:lnTo>
                    <a:pt x="2046" y="12153"/>
                  </a:lnTo>
                  <a:lnTo>
                    <a:pt x="2265" y="11715"/>
                  </a:lnTo>
                  <a:lnTo>
                    <a:pt x="2533" y="11277"/>
                  </a:lnTo>
                  <a:lnTo>
                    <a:pt x="2533" y="11277"/>
                  </a:lnTo>
                  <a:lnTo>
                    <a:pt x="2752" y="11642"/>
                  </a:lnTo>
                  <a:lnTo>
                    <a:pt x="3020" y="12007"/>
                  </a:lnTo>
                  <a:lnTo>
                    <a:pt x="3288" y="12373"/>
                  </a:lnTo>
                  <a:lnTo>
                    <a:pt x="3605" y="12714"/>
                  </a:lnTo>
                  <a:lnTo>
                    <a:pt x="3605" y="12714"/>
                  </a:lnTo>
                  <a:lnTo>
                    <a:pt x="3897" y="12957"/>
                  </a:lnTo>
                  <a:lnTo>
                    <a:pt x="4165" y="13201"/>
                  </a:lnTo>
                  <a:lnTo>
                    <a:pt x="4165" y="13201"/>
                  </a:lnTo>
                  <a:lnTo>
                    <a:pt x="3751" y="13444"/>
                  </a:lnTo>
                  <a:lnTo>
                    <a:pt x="3361" y="13639"/>
                  </a:lnTo>
                  <a:lnTo>
                    <a:pt x="3020" y="13785"/>
                  </a:lnTo>
                  <a:lnTo>
                    <a:pt x="2679" y="13883"/>
                  </a:lnTo>
                  <a:lnTo>
                    <a:pt x="2411" y="13956"/>
                  </a:lnTo>
                  <a:lnTo>
                    <a:pt x="2168" y="13956"/>
                  </a:lnTo>
                  <a:lnTo>
                    <a:pt x="2070" y="13931"/>
                  </a:lnTo>
                  <a:lnTo>
                    <a:pt x="1973" y="13907"/>
                  </a:lnTo>
                  <a:lnTo>
                    <a:pt x="1900" y="13858"/>
                  </a:lnTo>
                  <a:lnTo>
                    <a:pt x="1827" y="13810"/>
                  </a:lnTo>
                  <a:lnTo>
                    <a:pt x="1827" y="13810"/>
                  </a:lnTo>
                  <a:close/>
                  <a:moveTo>
                    <a:pt x="8159" y="4482"/>
                  </a:moveTo>
                  <a:lnTo>
                    <a:pt x="8159" y="4482"/>
                  </a:lnTo>
                  <a:lnTo>
                    <a:pt x="8037" y="4482"/>
                  </a:lnTo>
                  <a:lnTo>
                    <a:pt x="7940" y="4433"/>
                  </a:lnTo>
                  <a:lnTo>
                    <a:pt x="7842" y="4384"/>
                  </a:lnTo>
                  <a:lnTo>
                    <a:pt x="7745" y="4311"/>
                  </a:lnTo>
                  <a:lnTo>
                    <a:pt x="7672" y="4238"/>
                  </a:lnTo>
                  <a:lnTo>
                    <a:pt x="7623" y="4141"/>
                  </a:lnTo>
                  <a:lnTo>
                    <a:pt x="7574" y="4019"/>
                  </a:lnTo>
                  <a:lnTo>
                    <a:pt x="7574" y="3897"/>
                  </a:lnTo>
                  <a:lnTo>
                    <a:pt x="7574" y="3897"/>
                  </a:lnTo>
                  <a:lnTo>
                    <a:pt x="7574" y="3775"/>
                  </a:lnTo>
                  <a:lnTo>
                    <a:pt x="7623" y="3678"/>
                  </a:lnTo>
                  <a:lnTo>
                    <a:pt x="7672" y="3580"/>
                  </a:lnTo>
                  <a:lnTo>
                    <a:pt x="7745" y="3483"/>
                  </a:lnTo>
                  <a:lnTo>
                    <a:pt x="7842" y="3410"/>
                  </a:lnTo>
                  <a:lnTo>
                    <a:pt x="7940" y="3361"/>
                  </a:lnTo>
                  <a:lnTo>
                    <a:pt x="8037" y="3337"/>
                  </a:lnTo>
                  <a:lnTo>
                    <a:pt x="8159" y="3313"/>
                  </a:lnTo>
                  <a:lnTo>
                    <a:pt x="8159" y="3313"/>
                  </a:lnTo>
                  <a:lnTo>
                    <a:pt x="8281" y="3337"/>
                  </a:lnTo>
                  <a:lnTo>
                    <a:pt x="8378" y="3361"/>
                  </a:lnTo>
                  <a:lnTo>
                    <a:pt x="8476" y="3410"/>
                  </a:lnTo>
                  <a:lnTo>
                    <a:pt x="8573" y="3483"/>
                  </a:lnTo>
                  <a:lnTo>
                    <a:pt x="8646" y="3580"/>
                  </a:lnTo>
                  <a:lnTo>
                    <a:pt x="8695" y="3678"/>
                  </a:lnTo>
                  <a:lnTo>
                    <a:pt x="8743" y="3775"/>
                  </a:lnTo>
                  <a:lnTo>
                    <a:pt x="8743" y="3897"/>
                  </a:lnTo>
                  <a:lnTo>
                    <a:pt x="8743" y="3897"/>
                  </a:lnTo>
                  <a:lnTo>
                    <a:pt x="8743" y="4019"/>
                  </a:lnTo>
                  <a:lnTo>
                    <a:pt x="8695" y="4141"/>
                  </a:lnTo>
                  <a:lnTo>
                    <a:pt x="8646" y="4238"/>
                  </a:lnTo>
                  <a:lnTo>
                    <a:pt x="8573" y="4311"/>
                  </a:lnTo>
                  <a:lnTo>
                    <a:pt x="8476" y="4384"/>
                  </a:lnTo>
                  <a:lnTo>
                    <a:pt x="8378" y="4433"/>
                  </a:lnTo>
                  <a:lnTo>
                    <a:pt x="8281" y="4482"/>
                  </a:lnTo>
                  <a:lnTo>
                    <a:pt x="8159" y="4482"/>
                  </a:lnTo>
                  <a:lnTo>
                    <a:pt x="8159" y="4482"/>
                  </a:lnTo>
                  <a:close/>
                  <a:moveTo>
                    <a:pt x="9133" y="5943"/>
                  </a:moveTo>
                  <a:lnTo>
                    <a:pt x="9133" y="5943"/>
                  </a:lnTo>
                  <a:lnTo>
                    <a:pt x="9036" y="5943"/>
                  </a:lnTo>
                  <a:lnTo>
                    <a:pt x="8963" y="5919"/>
                  </a:lnTo>
                  <a:lnTo>
                    <a:pt x="8841" y="5846"/>
                  </a:lnTo>
                  <a:lnTo>
                    <a:pt x="8768" y="5724"/>
                  </a:lnTo>
                  <a:lnTo>
                    <a:pt x="8743" y="5651"/>
                  </a:lnTo>
                  <a:lnTo>
                    <a:pt x="8743" y="5553"/>
                  </a:lnTo>
                  <a:lnTo>
                    <a:pt x="8743" y="5553"/>
                  </a:lnTo>
                  <a:lnTo>
                    <a:pt x="8743" y="5480"/>
                  </a:lnTo>
                  <a:lnTo>
                    <a:pt x="8768" y="5407"/>
                  </a:lnTo>
                  <a:lnTo>
                    <a:pt x="8841" y="5285"/>
                  </a:lnTo>
                  <a:lnTo>
                    <a:pt x="8963" y="5212"/>
                  </a:lnTo>
                  <a:lnTo>
                    <a:pt x="9036" y="5188"/>
                  </a:lnTo>
                  <a:lnTo>
                    <a:pt x="9133" y="5164"/>
                  </a:lnTo>
                  <a:lnTo>
                    <a:pt x="9133" y="5164"/>
                  </a:lnTo>
                  <a:lnTo>
                    <a:pt x="9206" y="5188"/>
                  </a:lnTo>
                  <a:lnTo>
                    <a:pt x="9279" y="5212"/>
                  </a:lnTo>
                  <a:lnTo>
                    <a:pt x="9401" y="5285"/>
                  </a:lnTo>
                  <a:lnTo>
                    <a:pt x="9474" y="5407"/>
                  </a:lnTo>
                  <a:lnTo>
                    <a:pt x="9498" y="5480"/>
                  </a:lnTo>
                  <a:lnTo>
                    <a:pt x="9523" y="5553"/>
                  </a:lnTo>
                  <a:lnTo>
                    <a:pt x="9523" y="5553"/>
                  </a:lnTo>
                  <a:lnTo>
                    <a:pt x="9498" y="5651"/>
                  </a:lnTo>
                  <a:lnTo>
                    <a:pt x="9474" y="5724"/>
                  </a:lnTo>
                  <a:lnTo>
                    <a:pt x="9401" y="5846"/>
                  </a:lnTo>
                  <a:lnTo>
                    <a:pt x="9279" y="5919"/>
                  </a:lnTo>
                  <a:lnTo>
                    <a:pt x="9206" y="5943"/>
                  </a:lnTo>
                  <a:lnTo>
                    <a:pt x="9133" y="5943"/>
                  </a:lnTo>
                  <a:lnTo>
                    <a:pt x="9133" y="5943"/>
                  </a:lnTo>
                  <a:close/>
                  <a:moveTo>
                    <a:pt x="9986" y="4409"/>
                  </a:moveTo>
                  <a:lnTo>
                    <a:pt x="9986" y="4409"/>
                  </a:lnTo>
                  <a:lnTo>
                    <a:pt x="9888" y="4409"/>
                  </a:lnTo>
                  <a:lnTo>
                    <a:pt x="9815" y="4384"/>
                  </a:lnTo>
                  <a:lnTo>
                    <a:pt x="9693" y="4287"/>
                  </a:lnTo>
                  <a:lnTo>
                    <a:pt x="9620" y="4165"/>
                  </a:lnTo>
                  <a:lnTo>
                    <a:pt x="9596" y="4092"/>
                  </a:lnTo>
                  <a:lnTo>
                    <a:pt x="9596" y="4019"/>
                  </a:lnTo>
                  <a:lnTo>
                    <a:pt x="9596" y="4019"/>
                  </a:lnTo>
                  <a:lnTo>
                    <a:pt x="9596" y="3946"/>
                  </a:lnTo>
                  <a:lnTo>
                    <a:pt x="9620" y="3873"/>
                  </a:lnTo>
                  <a:lnTo>
                    <a:pt x="9693" y="3751"/>
                  </a:lnTo>
                  <a:lnTo>
                    <a:pt x="9815" y="3654"/>
                  </a:lnTo>
                  <a:lnTo>
                    <a:pt x="9888" y="3629"/>
                  </a:lnTo>
                  <a:lnTo>
                    <a:pt x="9986" y="3629"/>
                  </a:lnTo>
                  <a:lnTo>
                    <a:pt x="9986" y="3629"/>
                  </a:lnTo>
                  <a:lnTo>
                    <a:pt x="10059" y="3629"/>
                  </a:lnTo>
                  <a:lnTo>
                    <a:pt x="10132" y="3654"/>
                  </a:lnTo>
                  <a:lnTo>
                    <a:pt x="10253" y="3751"/>
                  </a:lnTo>
                  <a:lnTo>
                    <a:pt x="10327" y="3873"/>
                  </a:lnTo>
                  <a:lnTo>
                    <a:pt x="10351" y="3946"/>
                  </a:lnTo>
                  <a:lnTo>
                    <a:pt x="10375" y="4019"/>
                  </a:lnTo>
                  <a:lnTo>
                    <a:pt x="10375" y="4019"/>
                  </a:lnTo>
                  <a:lnTo>
                    <a:pt x="10351" y="4092"/>
                  </a:lnTo>
                  <a:lnTo>
                    <a:pt x="10327" y="4165"/>
                  </a:lnTo>
                  <a:lnTo>
                    <a:pt x="10253" y="4287"/>
                  </a:lnTo>
                  <a:lnTo>
                    <a:pt x="10132" y="4384"/>
                  </a:lnTo>
                  <a:lnTo>
                    <a:pt x="10059" y="4409"/>
                  </a:lnTo>
                  <a:lnTo>
                    <a:pt x="9986" y="4409"/>
                  </a:lnTo>
                  <a:lnTo>
                    <a:pt x="9986" y="4409"/>
                  </a:lnTo>
                  <a:close/>
                  <a:moveTo>
                    <a:pt x="13200" y="4165"/>
                  </a:moveTo>
                  <a:lnTo>
                    <a:pt x="13200" y="4165"/>
                  </a:lnTo>
                  <a:lnTo>
                    <a:pt x="12957" y="3897"/>
                  </a:lnTo>
                  <a:lnTo>
                    <a:pt x="12713" y="3605"/>
                  </a:lnTo>
                  <a:lnTo>
                    <a:pt x="12713" y="3605"/>
                  </a:lnTo>
                  <a:lnTo>
                    <a:pt x="12372" y="3288"/>
                  </a:lnTo>
                  <a:lnTo>
                    <a:pt x="12007" y="3020"/>
                  </a:lnTo>
                  <a:lnTo>
                    <a:pt x="11642" y="2752"/>
                  </a:lnTo>
                  <a:lnTo>
                    <a:pt x="11276" y="2533"/>
                  </a:lnTo>
                  <a:lnTo>
                    <a:pt x="11276" y="2533"/>
                  </a:lnTo>
                  <a:lnTo>
                    <a:pt x="11715" y="2265"/>
                  </a:lnTo>
                  <a:lnTo>
                    <a:pt x="12153" y="2046"/>
                  </a:lnTo>
                  <a:lnTo>
                    <a:pt x="12518" y="1876"/>
                  </a:lnTo>
                  <a:lnTo>
                    <a:pt x="12884" y="1754"/>
                  </a:lnTo>
                  <a:lnTo>
                    <a:pt x="13176" y="1681"/>
                  </a:lnTo>
                  <a:lnTo>
                    <a:pt x="13444" y="1681"/>
                  </a:lnTo>
                  <a:lnTo>
                    <a:pt x="13541" y="1681"/>
                  </a:lnTo>
                  <a:lnTo>
                    <a:pt x="13639" y="1730"/>
                  </a:lnTo>
                  <a:lnTo>
                    <a:pt x="13736" y="1754"/>
                  </a:lnTo>
                  <a:lnTo>
                    <a:pt x="13809" y="1827"/>
                  </a:lnTo>
                  <a:lnTo>
                    <a:pt x="13809" y="1827"/>
                  </a:lnTo>
                  <a:lnTo>
                    <a:pt x="13858" y="1900"/>
                  </a:lnTo>
                  <a:lnTo>
                    <a:pt x="13907" y="1973"/>
                  </a:lnTo>
                  <a:lnTo>
                    <a:pt x="13931" y="2070"/>
                  </a:lnTo>
                  <a:lnTo>
                    <a:pt x="13955" y="2168"/>
                  </a:lnTo>
                  <a:lnTo>
                    <a:pt x="13955" y="2411"/>
                  </a:lnTo>
                  <a:lnTo>
                    <a:pt x="13882" y="2679"/>
                  </a:lnTo>
                  <a:lnTo>
                    <a:pt x="13785" y="3020"/>
                  </a:lnTo>
                  <a:lnTo>
                    <a:pt x="13639" y="3361"/>
                  </a:lnTo>
                  <a:lnTo>
                    <a:pt x="13444" y="3751"/>
                  </a:lnTo>
                  <a:lnTo>
                    <a:pt x="13200" y="4165"/>
                  </a:lnTo>
                  <a:lnTo>
                    <a:pt x="13200" y="4165"/>
                  </a:lnTo>
                  <a:close/>
                </a:path>
              </a:pathLst>
            </a:custGeom>
            <a:solidFill>
              <a:srgbClr val="94BF6E"/>
            </a:solidFill>
            <a:ln w="19050" cap="rnd" cmpd="sng">
              <a:solidFill>
                <a:srgbClr val="94BF6E"/>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grpSp>
        <p:nvGrpSpPr>
          <p:cNvPr id="164" name="Shape 164"/>
          <p:cNvGrpSpPr/>
          <p:nvPr/>
        </p:nvGrpSpPr>
        <p:grpSpPr>
          <a:xfrm>
            <a:off x="4995952" y="3119891"/>
            <a:ext cx="981406" cy="981351"/>
            <a:chOff x="576250" y="4319400"/>
            <a:chExt cx="442075" cy="442050"/>
          </a:xfrm>
        </p:grpSpPr>
        <p:sp>
          <p:nvSpPr>
            <p:cNvPr id="165" name="Shape 165"/>
            <p:cNvSpPr/>
            <p:nvPr/>
          </p:nvSpPr>
          <p:spPr>
            <a:xfrm>
              <a:off x="576250" y="4319400"/>
              <a:ext cx="442075" cy="442050"/>
            </a:xfrm>
            <a:custGeom>
              <a:avLst/>
              <a:gdLst/>
              <a:ahLst/>
              <a:cxnLst/>
              <a:rect l="0" t="0" r="0" b="0"/>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6" name="Shape 166"/>
            <p:cNvSpPr/>
            <p:nvPr/>
          </p:nvSpPr>
          <p:spPr>
            <a:xfrm>
              <a:off x="595725" y="4668875"/>
              <a:ext cx="73100" cy="73100"/>
            </a:xfrm>
            <a:custGeom>
              <a:avLst/>
              <a:gdLst/>
              <a:ahLst/>
              <a:cxnLst/>
              <a:rect l="0" t="0" r="0" b="0"/>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7" name="Shape 167"/>
            <p:cNvSpPr/>
            <p:nvPr/>
          </p:nvSpPr>
          <p:spPr>
            <a:xfrm>
              <a:off x="652350" y="4711500"/>
              <a:ext cx="46925" cy="46925"/>
            </a:xfrm>
            <a:custGeom>
              <a:avLst/>
              <a:gdLst/>
              <a:ahLst/>
              <a:cxnLst/>
              <a:rect l="0" t="0" r="0" b="0"/>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8" name="Shape 168"/>
            <p:cNvSpPr/>
            <p:nvPr/>
          </p:nvSpPr>
          <p:spPr>
            <a:xfrm>
              <a:off x="579300" y="4638450"/>
              <a:ext cx="46900" cy="46900"/>
            </a:xfrm>
            <a:custGeom>
              <a:avLst/>
              <a:gdLst/>
              <a:ahLst/>
              <a:cxnLst/>
              <a:rect l="0" t="0" r="0" b="0"/>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
        <p:nvSpPr>
          <p:cNvPr id="169" name="Shape 169"/>
          <p:cNvSpPr/>
          <p:nvPr/>
        </p:nvSpPr>
        <p:spPr>
          <a:xfrm>
            <a:off x="5392191" y="1829071"/>
            <a:ext cx="585163" cy="558736"/>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0" name="Shape 170"/>
          <p:cNvSpPr/>
          <p:nvPr/>
        </p:nvSpPr>
        <p:spPr>
          <a:xfrm rot="2384392">
            <a:off x="7003547" y="3733234"/>
            <a:ext cx="354079" cy="338088"/>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58547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P spid="15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5" name="Shape 135"/>
          <p:cNvSpPr txBox="1"/>
          <p:nvPr/>
        </p:nvSpPr>
        <p:spPr>
          <a:xfrm>
            <a:off x="0" y="503350"/>
            <a:ext cx="3471299" cy="3818699"/>
          </a:xfrm>
          <a:prstGeom prst="rect">
            <a:avLst/>
          </a:prstGeom>
          <a:noFill/>
          <a:ln>
            <a:noFill/>
          </a:ln>
        </p:spPr>
        <p:txBody>
          <a:bodyPr wrap="square" lIns="91425" tIns="91425" rIns="91425" bIns="91425" anchor="ctr" anchorCtr="0">
            <a:noAutofit/>
          </a:bodyPr>
          <a:lstStyle/>
          <a:p>
            <a:pPr lvl="0" algn="ctr">
              <a:spcBef>
                <a:spcPts val="0"/>
              </a:spcBef>
              <a:buNone/>
            </a:pPr>
            <a:r>
              <a:rPr lang="en-US" sz="20000" dirty="0" smtClean="0">
                <a:solidFill>
                  <a:srgbClr val="18637B"/>
                </a:solidFill>
                <a:latin typeface="Roboto Slab"/>
                <a:ea typeface="Roboto Slab"/>
                <a:cs typeface="Roboto Slab"/>
                <a:sym typeface="Roboto Slab"/>
              </a:rPr>
              <a:t>3</a:t>
            </a:r>
            <a:endParaRPr lang="en" sz="20000" dirty="0">
              <a:solidFill>
                <a:srgbClr val="18637B"/>
              </a:solidFill>
              <a:latin typeface="Roboto Slab"/>
              <a:ea typeface="Roboto Slab"/>
              <a:cs typeface="Roboto Slab"/>
              <a:sym typeface="Roboto Slab"/>
            </a:endParaRPr>
          </a:p>
        </p:txBody>
      </p:sp>
      <p:sp>
        <p:nvSpPr>
          <p:cNvPr id="7" name="Shape 133"/>
          <p:cNvSpPr txBox="1">
            <a:spLocks/>
          </p:cNvSpPr>
          <p:nvPr/>
        </p:nvSpPr>
        <p:spPr>
          <a:xfrm>
            <a:off x="4113599" y="2823251"/>
            <a:ext cx="4505699" cy="1159799"/>
          </a:xfrm>
          <a:prstGeom prst="rect">
            <a:avLst/>
          </a:prstGeom>
          <a:noFill/>
          <a:ln>
            <a:noFill/>
          </a:ln>
        </p:spPr>
        <p:txBody>
          <a:bodyPr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14454"/>
              </a:buClr>
              <a:buSzPct val="100000"/>
              <a:buFont typeface="Roboto Slab"/>
              <a:buNone/>
              <a:defRPr sz="4800" b="1" i="0" u="none" strike="noStrike" cap="none">
                <a:solidFill>
                  <a:srgbClr val="114454"/>
                </a:solidFill>
                <a:latin typeface="Roboto Slab"/>
                <a:ea typeface="Roboto Slab"/>
                <a:cs typeface="Roboto Slab"/>
                <a:sym typeface="Roboto Slab"/>
              </a:defRPr>
            </a:lvl1pPr>
            <a:lvl2pPr lvl="1"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2pPr>
            <a:lvl3pPr lvl="2"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3pPr>
            <a:lvl4pPr lvl="3"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4pPr>
            <a:lvl5pPr lvl="4"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5pPr>
            <a:lvl6pPr lvl="5"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6pPr>
            <a:lvl7pPr lvl="6"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7pPr>
            <a:lvl8pPr lvl="7"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8pPr>
            <a:lvl9pPr lvl="8" rtl="0">
              <a:spcBef>
                <a:spcPts val="0"/>
              </a:spcBef>
              <a:buClr>
                <a:srgbClr val="114454"/>
              </a:buClr>
              <a:buSzPct val="100000"/>
              <a:buFont typeface="Roboto Slab"/>
              <a:buNone/>
              <a:defRPr sz="4800" b="1">
                <a:solidFill>
                  <a:srgbClr val="114454"/>
                </a:solidFill>
                <a:latin typeface="Roboto Slab"/>
                <a:ea typeface="Roboto Slab"/>
                <a:cs typeface="Roboto Slab"/>
                <a:sym typeface="Roboto Slab"/>
              </a:defRPr>
            </a:lvl9pPr>
          </a:lstStyle>
          <a:p>
            <a:r>
              <a:rPr lang="en-US" sz="4000" dirty="0" smtClean="0"/>
              <a:t>Internationalizing: What?</a:t>
            </a:r>
            <a:endParaRPr lang="en" sz="4000" dirty="0"/>
          </a:p>
        </p:txBody>
      </p:sp>
    </p:spTree>
    <p:extLst>
      <p:ext uri="{BB962C8B-B14F-4D97-AF65-F5344CB8AC3E}">
        <p14:creationId xmlns:p14="http://schemas.microsoft.com/office/powerpoint/2010/main" val="1873782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Internationalizing: What</a:t>
            </a:r>
            <a:r>
              <a:rPr lang="en-US" dirty="0" smtClean="0"/>
              <a:t>?</a:t>
            </a:r>
            <a:endParaRPr lang="en-US" dirty="0"/>
          </a:p>
        </p:txBody>
      </p:sp>
      <p:sp>
        <p:nvSpPr>
          <p:cNvPr id="3" name="Text Placeholder 2"/>
          <p:cNvSpPr>
            <a:spLocks noGrp="1"/>
          </p:cNvSpPr>
          <p:nvPr>
            <p:ph type="body" idx="1"/>
          </p:nvPr>
        </p:nvSpPr>
        <p:spPr>
          <a:xfrm>
            <a:off x="1146025" y="1559425"/>
            <a:ext cx="7540800" cy="3158699"/>
          </a:xfrm>
        </p:spPr>
        <p:txBody>
          <a:bodyPr/>
          <a:lstStyle/>
          <a:p>
            <a:r>
              <a:rPr lang="en-US" dirty="0" smtClean="0"/>
              <a:t>What: is the end product </a:t>
            </a:r>
            <a:r>
              <a:rPr lang="mr-IN" dirty="0" smtClean="0"/>
              <a:t>–</a:t>
            </a:r>
            <a:r>
              <a:rPr lang="en-US" dirty="0" smtClean="0"/>
              <a:t> The international minded student. </a:t>
            </a:r>
          </a:p>
          <a:p>
            <a:r>
              <a:rPr lang="en-US" dirty="0" smtClean="0"/>
              <a:t>The student</a:t>
            </a:r>
          </a:p>
          <a:p>
            <a:pPr marL="749300"/>
            <a:r>
              <a:rPr lang="en-US" dirty="0" smtClean="0"/>
              <a:t>Mindset </a:t>
            </a:r>
            <a:r>
              <a:rPr lang="en-US" dirty="0" smtClean="0"/>
              <a:t>of the student </a:t>
            </a:r>
            <a:r>
              <a:rPr lang="mr-IN" dirty="0" smtClean="0"/>
              <a:t>–</a:t>
            </a:r>
            <a:r>
              <a:rPr lang="en-US" dirty="0" smtClean="0"/>
              <a:t> growth </a:t>
            </a:r>
            <a:r>
              <a:rPr lang="en-US" dirty="0" smtClean="0"/>
              <a:t>vs. fixed </a:t>
            </a:r>
          </a:p>
          <a:p>
            <a:pPr marL="749300"/>
            <a:r>
              <a:rPr lang="en-US" dirty="0" smtClean="0"/>
              <a:t>We have control on this</a:t>
            </a:r>
            <a:endParaRPr lang="en-US" dirty="0" smtClean="0"/>
          </a:p>
          <a:p>
            <a:r>
              <a:rPr lang="en-US" dirty="0" smtClean="0"/>
              <a:t>The </a:t>
            </a:r>
            <a:r>
              <a:rPr lang="en-US" dirty="0" smtClean="0"/>
              <a:t>teacher</a:t>
            </a:r>
          </a:p>
          <a:p>
            <a:pPr marL="749300"/>
            <a:r>
              <a:rPr lang="en-US" dirty="0"/>
              <a:t>Mindset of the </a:t>
            </a:r>
            <a:r>
              <a:rPr lang="en-US" dirty="0" smtClean="0"/>
              <a:t>teacher</a:t>
            </a:r>
            <a:r>
              <a:rPr lang="mr-IN" dirty="0" smtClean="0"/>
              <a:t>–</a:t>
            </a:r>
            <a:r>
              <a:rPr lang="en-US" dirty="0" smtClean="0"/>
              <a:t> </a:t>
            </a:r>
            <a:r>
              <a:rPr lang="en-US" dirty="0"/>
              <a:t>growth vs. fixed </a:t>
            </a:r>
          </a:p>
          <a:p>
            <a:pPr marL="749300"/>
            <a:r>
              <a:rPr lang="en-US" dirty="0"/>
              <a:t>We have control on this</a:t>
            </a:r>
          </a:p>
          <a:p>
            <a:endParaRPr lang="en-US" dirty="0" smtClean="0"/>
          </a:p>
        </p:txBody>
      </p:sp>
    </p:spTree>
    <p:extLst>
      <p:ext uri="{BB962C8B-B14F-4D97-AF65-F5344CB8AC3E}">
        <p14:creationId xmlns:p14="http://schemas.microsoft.com/office/powerpoint/2010/main" val="25240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Internationalizing: What</a:t>
            </a:r>
            <a:r>
              <a:rPr lang="en-US" dirty="0" smtClean="0"/>
              <a:t>?</a:t>
            </a:r>
            <a:endParaRPr lang="en-US" dirty="0"/>
          </a:p>
        </p:txBody>
      </p:sp>
      <p:sp>
        <p:nvSpPr>
          <p:cNvPr id="3" name="Text Placeholder 2"/>
          <p:cNvSpPr>
            <a:spLocks noGrp="1"/>
          </p:cNvSpPr>
          <p:nvPr>
            <p:ph type="body" idx="1"/>
          </p:nvPr>
        </p:nvSpPr>
        <p:spPr/>
        <p:txBody>
          <a:bodyPr/>
          <a:lstStyle/>
          <a:p>
            <a:r>
              <a:rPr lang="en-US" dirty="0" smtClean="0"/>
              <a:t>The admin</a:t>
            </a:r>
          </a:p>
          <a:p>
            <a:pPr marL="749300"/>
            <a:r>
              <a:rPr lang="en-US" dirty="0" smtClean="0"/>
              <a:t>Mindset </a:t>
            </a:r>
            <a:r>
              <a:rPr lang="en-US" dirty="0" smtClean="0"/>
              <a:t>of the </a:t>
            </a:r>
            <a:r>
              <a:rPr lang="en-US" dirty="0" smtClean="0"/>
              <a:t>admin </a:t>
            </a:r>
            <a:r>
              <a:rPr lang="mr-IN" dirty="0" smtClean="0"/>
              <a:t>–</a:t>
            </a:r>
            <a:r>
              <a:rPr lang="en-US" dirty="0" smtClean="0"/>
              <a:t> </a:t>
            </a:r>
            <a:r>
              <a:rPr lang="en-US" dirty="0" smtClean="0"/>
              <a:t>growth </a:t>
            </a:r>
            <a:r>
              <a:rPr lang="en-US" dirty="0" smtClean="0"/>
              <a:t>vs. fixed </a:t>
            </a:r>
          </a:p>
          <a:p>
            <a:pPr marL="749300"/>
            <a:r>
              <a:rPr lang="en-US" dirty="0" smtClean="0"/>
              <a:t>We have control on this</a:t>
            </a:r>
            <a:endParaRPr lang="en-US" dirty="0" smtClean="0"/>
          </a:p>
          <a:p>
            <a:r>
              <a:rPr lang="en-US" dirty="0" smtClean="0"/>
              <a:t>The </a:t>
            </a:r>
            <a:r>
              <a:rPr lang="en-US" dirty="0" smtClean="0"/>
              <a:t>parent</a:t>
            </a:r>
          </a:p>
          <a:p>
            <a:pPr marL="749300"/>
            <a:r>
              <a:rPr lang="en-US" dirty="0"/>
              <a:t>Mindset of the </a:t>
            </a:r>
            <a:r>
              <a:rPr lang="en-US" dirty="0" smtClean="0"/>
              <a:t>parent</a:t>
            </a:r>
            <a:r>
              <a:rPr lang="mr-IN" dirty="0" smtClean="0"/>
              <a:t>–</a:t>
            </a:r>
            <a:r>
              <a:rPr lang="en-US" dirty="0" smtClean="0"/>
              <a:t> </a:t>
            </a:r>
            <a:r>
              <a:rPr lang="en-US" dirty="0"/>
              <a:t>growth vs. fixed </a:t>
            </a:r>
          </a:p>
          <a:p>
            <a:pPr marL="749300"/>
            <a:r>
              <a:rPr lang="en-US" dirty="0"/>
              <a:t>We </a:t>
            </a:r>
            <a:r>
              <a:rPr lang="en-US" dirty="0" smtClean="0"/>
              <a:t>don</a:t>
            </a:r>
            <a:r>
              <a:rPr lang="mr-IN" dirty="0" smtClean="0"/>
              <a:t>’</a:t>
            </a:r>
            <a:r>
              <a:rPr lang="en-US" dirty="0" smtClean="0"/>
              <a:t>t have </a:t>
            </a:r>
            <a:r>
              <a:rPr lang="en-US" dirty="0"/>
              <a:t>control on this</a:t>
            </a:r>
          </a:p>
          <a:p>
            <a:endParaRPr lang="en-US" dirty="0" smtClean="0"/>
          </a:p>
        </p:txBody>
      </p:sp>
    </p:spTree>
    <p:extLst>
      <p:ext uri="{BB962C8B-B14F-4D97-AF65-F5344CB8AC3E}">
        <p14:creationId xmlns:p14="http://schemas.microsoft.com/office/powerpoint/2010/main" val="70339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buNone/>
            </a:pPr>
            <a:endParaRPr lang="en-US" dirty="0" smtClean="0">
              <a:latin typeface="Avenir" charset="0"/>
            </a:endParaRPr>
          </a:p>
          <a:p>
            <a:pPr>
              <a:buNone/>
            </a:pPr>
            <a:r>
              <a:rPr lang="en-US" dirty="0" smtClean="0">
                <a:latin typeface="Avenir" charset="0"/>
              </a:rPr>
              <a:t>Schools will </a:t>
            </a:r>
            <a:r>
              <a:rPr lang="en-US" dirty="0">
                <a:latin typeface="Avenir" charset="0"/>
              </a:rPr>
              <a:t>need to prepare all youth—migrant and hosting alike—for new contexts in which multiple cultures coexist. Managing this complexity—fostering kinship, communicating effectively, working together, valuing difference, benefitting from diversity—is essential to success in a global world. </a:t>
            </a:r>
          </a:p>
          <a:p>
            <a:endParaRPr lang="en-US" dirty="0">
              <a:latin typeface="Avenir" charset="0"/>
            </a:endParaRPr>
          </a:p>
          <a:p>
            <a:endParaRPr lang="en-US" dirty="0"/>
          </a:p>
        </p:txBody>
      </p:sp>
    </p:spTree>
    <p:extLst>
      <p:ext uri="{BB962C8B-B14F-4D97-AF65-F5344CB8AC3E}">
        <p14:creationId xmlns:p14="http://schemas.microsoft.com/office/powerpoint/2010/main" val="25280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ctrTitle" idx="4294967295"/>
          </p:nvPr>
        </p:nvSpPr>
        <p:spPr>
          <a:xfrm>
            <a:off x="685800" y="499125"/>
            <a:ext cx="6593700" cy="759900"/>
          </a:xfrm>
          <a:prstGeom prst="rect">
            <a:avLst/>
          </a:prstGeom>
        </p:spPr>
        <p:txBody>
          <a:bodyPr wrap="square" lIns="91425" tIns="91425" rIns="91425" bIns="91425" anchor="ctr" anchorCtr="0">
            <a:noAutofit/>
          </a:bodyPr>
          <a:lstStyle/>
          <a:p>
            <a:pPr lvl="0"/>
            <a:r>
              <a:rPr lang="en" dirty="0"/>
              <a:t>Hello</a:t>
            </a:r>
            <a:r>
              <a:rPr lang="en" dirty="0" smtClean="0"/>
              <a:t>!</a:t>
            </a:r>
            <a:r>
              <a:rPr lang="zh-CN" altLang="en-US" dirty="0"/>
              <a:t>你</a:t>
            </a:r>
            <a:r>
              <a:rPr lang="zh-CN" altLang="en-US" dirty="0" smtClean="0"/>
              <a:t>好</a:t>
            </a:r>
            <a:r>
              <a:rPr lang="en-US" altLang="zh-CN" dirty="0" smtClean="0"/>
              <a:t>!</a:t>
            </a:r>
            <a:r>
              <a:rPr lang="pt-PT" dirty="0"/>
              <a:t> </a:t>
            </a:r>
            <a:r>
              <a:rPr lang="pt-PT" dirty="0" smtClean="0"/>
              <a:t>Olá!</a:t>
            </a:r>
            <a:r>
              <a:rPr lang="de-DE" dirty="0"/>
              <a:t> </a:t>
            </a:r>
            <a:r>
              <a:rPr lang="de-DE" dirty="0" smtClean="0"/>
              <a:t>Hallo!</a:t>
            </a:r>
            <a:r>
              <a:rPr lang="ja-JP" altLang="en-US" dirty="0"/>
              <a:t>こんにち</a:t>
            </a:r>
            <a:r>
              <a:rPr lang="ja-JP" altLang="en-US" dirty="0" smtClean="0"/>
              <a:t>は</a:t>
            </a:r>
            <a:r>
              <a:rPr lang="en-US" altLang="ja-JP" dirty="0" smtClean="0"/>
              <a:t>!</a:t>
            </a:r>
            <a:r>
              <a:rPr lang="ar-SA" dirty="0"/>
              <a:t> </a:t>
            </a:r>
            <a:r>
              <a:rPr lang="ar-SA" dirty="0" smtClean="0"/>
              <a:t>مرحبا</a:t>
            </a:r>
            <a:r>
              <a:rPr lang="en-US" dirty="0" smtClean="0"/>
              <a:t>!</a:t>
            </a:r>
            <a:endParaRPr lang="en" dirty="0"/>
          </a:p>
        </p:txBody>
      </p:sp>
      <p:sp>
        <p:nvSpPr>
          <p:cNvPr id="127" name="Shape 127"/>
          <p:cNvSpPr txBox="1">
            <a:spLocks noGrp="1"/>
          </p:cNvSpPr>
          <p:nvPr>
            <p:ph type="subTitle" idx="4294967295"/>
          </p:nvPr>
        </p:nvSpPr>
        <p:spPr>
          <a:xfrm>
            <a:off x="685800" y="1259025"/>
            <a:ext cx="5200199" cy="2703599"/>
          </a:xfrm>
          <a:prstGeom prst="rect">
            <a:avLst/>
          </a:prstGeom>
        </p:spPr>
        <p:txBody>
          <a:bodyPr wrap="square" lIns="91425" tIns="91425" rIns="91425" bIns="91425" anchor="ctr" anchorCtr="0">
            <a:noAutofit/>
          </a:bodyPr>
          <a:lstStyle/>
          <a:p>
            <a:pPr lvl="0" rtl="0">
              <a:spcBef>
                <a:spcPts val="0"/>
              </a:spcBef>
              <a:buNone/>
            </a:pPr>
            <a:r>
              <a:rPr lang="en" sz="2400" b="1" dirty="0">
                <a:solidFill>
                  <a:srgbClr val="FFFFFF"/>
                </a:solidFill>
              </a:rPr>
              <a:t>I am </a:t>
            </a:r>
            <a:r>
              <a:rPr lang="en-US" sz="2400" b="1" dirty="0" smtClean="0">
                <a:solidFill>
                  <a:srgbClr val="FFFFFF"/>
                </a:solidFill>
              </a:rPr>
              <a:t>Sevag H. Kendirjian</a:t>
            </a:r>
            <a:endParaRPr lang="en" sz="2400" b="1" dirty="0">
              <a:solidFill>
                <a:srgbClr val="FFFFFF"/>
              </a:solidFill>
            </a:endParaRPr>
          </a:p>
          <a:p>
            <a:pPr lvl="0">
              <a:spcBef>
                <a:spcPts val="0"/>
              </a:spcBef>
              <a:buClr>
                <a:schemeClr val="dk1"/>
              </a:buClr>
              <a:buSzPct val="45833"/>
              <a:buFont typeface="Arial"/>
              <a:buNone/>
            </a:pPr>
            <a:r>
              <a:rPr lang="en" sz="2400" dirty="0" smtClean="0">
                <a:solidFill>
                  <a:srgbClr val="FFFFFF"/>
                </a:solidFill>
              </a:rPr>
              <a:t>You </a:t>
            </a:r>
            <a:r>
              <a:rPr lang="en" sz="2400" dirty="0">
                <a:solidFill>
                  <a:srgbClr val="FFFFFF"/>
                </a:solidFill>
              </a:rPr>
              <a:t>can </a:t>
            </a:r>
            <a:r>
              <a:rPr lang="en-US" sz="2400" dirty="0" smtClean="0">
                <a:solidFill>
                  <a:srgbClr val="FFFFFF"/>
                </a:solidFill>
              </a:rPr>
              <a:t>reach </a:t>
            </a:r>
            <a:r>
              <a:rPr lang="en-US" sz="2400" dirty="0" smtClean="0">
                <a:solidFill>
                  <a:srgbClr val="FFFFFF"/>
                </a:solidFill>
              </a:rPr>
              <a:t>me: </a:t>
            </a:r>
          </a:p>
          <a:p>
            <a:pPr lvl="0">
              <a:spcBef>
                <a:spcPts val="0"/>
              </a:spcBef>
              <a:buClr>
                <a:schemeClr val="dk1"/>
              </a:buClr>
              <a:buSzPct val="45833"/>
              <a:buFont typeface="Arial"/>
              <a:buNone/>
            </a:pPr>
            <a:r>
              <a:rPr lang="en-US" sz="2400" dirty="0" smtClean="0">
                <a:solidFill>
                  <a:schemeClr val="accent2"/>
                </a:solidFill>
                <a:hlinkClick r:id="rId3"/>
              </a:rPr>
              <a:t>Sevag.k@aca.edu.kw</a:t>
            </a:r>
            <a:r>
              <a:rPr lang="en-US" sz="2400" dirty="0" smtClean="0">
                <a:solidFill>
                  <a:schemeClr val="accent2"/>
                </a:solidFill>
              </a:rPr>
              <a:t> </a:t>
            </a:r>
            <a:endParaRPr lang="en" sz="2400" dirty="0">
              <a:solidFill>
                <a:schemeClr val="accent2"/>
              </a:solidFill>
            </a:endParaRPr>
          </a:p>
        </p:txBody>
      </p:sp>
      <p:pic>
        <p:nvPicPr>
          <p:cNvPr id="128" name="Shape 128" descr="photo-1434030216411-0b793f4b4173.jpg"/>
          <p:cNvPicPr preferRelativeResize="0"/>
          <p:nvPr/>
        </p:nvPicPr>
        <p:blipFill>
          <a:blip r:embed="rId4">
            <a:alphaModFix/>
          </a:blip>
          <a:stretch>
            <a:fillRect/>
          </a:stretch>
        </p:blipFill>
        <p:spPr>
          <a:xfrm>
            <a:off x="6421762" y="1234300"/>
            <a:ext cx="2728325" cy="27283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P spid="1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ctrTitle" idx="4294967295"/>
          </p:nvPr>
        </p:nvSpPr>
        <p:spPr>
          <a:xfrm>
            <a:off x="525026" y="910615"/>
            <a:ext cx="4470926" cy="1147537"/>
          </a:xfrm>
          <a:prstGeom prst="rect">
            <a:avLst/>
          </a:prstGeom>
        </p:spPr>
        <p:txBody>
          <a:bodyPr wrap="square" lIns="91425" tIns="91425" rIns="91425" bIns="91425" anchor="b" anchorCtr="0">
            <a:noAutofit/>
          </a:bodyPr>
          <a:lstStyle/>
          <a:p>
            <a:pPr lvl="0"/>
            <a:r>
              <a:rPr lang="en-US" sz="2400" dirty="0" smtClean="0">
                <a:solidFill>
                  <a:srgbClr val="00B050"/>
                </a:solidFill>
              </a:rPr>
              <a:t>Internationalizing schools = Internationalizing human beings </a:t>
            </a:r>
            <a:endParaRPr lang="en" sz="2400" dirty="0">
              <a:solidFill>
                <a:srgbClr val="00B050"/>
              </a:solidFill>
            </a:endParaRPr>
          </a:p>
        </p:txBody>
      </p:sp>
      <p:sp>
        <p:nvSpPr>
          <p:cNvPr id="160" name="Shape 160"/>
          <p:cNvSpPr/>
          <p:nvPr/>
        </p:nvSpPr>
        <p:spPr>
          <a:xfrm>
            <a:off x="7214072" y="747703"/>
            <a:ext cx="354080" cy="338089"/>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nvGrpSpPr>
          <p:cNvPr id="161" name="Shape 161"/>
          <p:cNvGrpSpPr/>
          <p:nvPr/>
        </p:nvGrpSpPr>
        <p:grpSpPr>
          <a:xfrm>
            <a:off x="6372292" y="1484384"/>
            <a:ext cx="2174699" cy="2174833"/>
            <a:chOff x="6643075" y="3664250"/>
            <a:chExt cx="407950" cy="407975"/>
          </a:xfrm>
        </p:grpSpPr>
        <p:sp>
          <p:nvSpPr>
            <p:cNvPr id="162" name="Shape 162"/>
            <p:cNvSpPr/>
            <p:nvPr/>
          </p:nvSpPr>
          <p:spPr>
            <a:xfrm>
              <a:off x="6794075" y="3815250"/>
              <a:ext cx="211300" cy="211300"/>
            </a:xfrm>
            <a:custGeom>
              <a:avLst/>
              <a:gdLst/>
              <a:ahLst/>
              <a:cxnLst/>
              <a:rect l="0" t="0" r="0" b="0"/>
              <a:pathLst>
                <a:path w="8452" h="8452" fill="none" extrusionOk="0">
                  <a:moveTo>
                    <a:pt x="0" y="8135"/>
                  </a:moveTo>
                  <a:lnTo>
                    <a:pt x="0" y="8135"/>
                  </a:lnTo>
                  <a:lnTo>
                    <a:pt x="438" y="8257"/>
                  </a:lnTo>
                  <a:lnTo>
                    <a:pt x="852" y="8354"/>
                  </a:lnTo>
                  <a:lnTo>
                    <a:pt x="1291" y="8403"/>
                  </a:lnTo>
                  <a:lnTo>
                    <a:pt x="1729" y="8452"/>
                  </a:lnTo>
                  <a:lnTo>
                    <a:pt x="2168" y="8452"/>
                  </a:lnTo>
                  <a:lnTo>
                    <a:pt x="2606" y="8427"/>
                  </a:lnTo>
                  <a:lnTo>
                    <a:pt x="3020" y="8378"/>
                  </a:lnTo>
                  <a:lnTo>
                    <a:pt x="3458" y="8281"/>
                  </a:lnTo>
                  <a:lnTo>
                    <a:pt x="3872" y="8184"/>
                  </a:lnTo>
                  <a:lnTo>
                    <a:pt x="4311" y="8037"/>
                  </a:lnTo>
                  <a:lnTo>
                    <a:pt x="4701" y="7867"/>
                  </a:lnTo>
                  <a:lnTo>
                    <a:pt x="5115" y="7672"/>
                  </a:lnTo>
                  <a:lnTo>
                    <a:pt x="5504" y="7429"/>
                  </a:lnTo>
                  <a:lnTo>
                    <a:pt x="5870" y="7185"/>
                  </a:lnTo>
                  <a:lnTo>
                    <a:pt x="6235" y="6893"/>
                  </a:lnTo>
                  <a:lnTo>
                    <a:pt x="6576" y="6576"/>
                  </a:lnTo>
                  <a:lnTo>
                    <a:pt x="6576" y="6576"/>
                  </a:lnTo>
                  <a:lnTo>
                    <a:pt x="6892" y="6235"/>
                  </a:lnTo>
                  <a:lnTo>
                    <a:pt x="7185" y="5870"/>
                  </a:lnTo>
                  <a:lnTo>
                    <a:pt x="7428" y="5505"/>
                  </a:lnTo>
                  <a:lnTo>
                    <a:pt x="7672" y="5115"/>
                  </a:lnTo>
                  <a:lnTo>
                    <a:pt x="7867" y="4701"/>
                  </a:lnTo>
                  <a:lnTo>
                    <a:pt x="8037" y="4311"/>
                  </a:lnTo>
                  <a:lnTo>
                    <a:pt x="8183" y="3873"/>
                  </a:lnTo>
                  <a:lnTo>
                    <a:pt x="8281" y="3459"/>
                  </a:lnTo>
                  <a:lnTo>
                    <a:pt x="8378" y="3020"/>
                  </a:lnTo>
                  <a:lnTo>
                    <a:pt x="8427" y="2606"/>
                  </a:lnTo>
                  <a:lnTo>
                    <a:pt x="8451" y="2168"/>
                  </a:lnTo>
                  <a:lnTo>
                    <a:pt x="8451" y="1730"/>
                  </a:lnTo>
                  <a:lnTo>
                    <a:pt x="8402" y="1291"/>
                  </a:lnTo>
                  <a:lnTo>
                    <a:pt x="8354" y="853"/>
                  </a:lnTo>
                  <a:lnTo>
                    <a:pt x="8256" y="439"/>
                  </a:lnTo>
                  <a:lnTo>
                    <a:pt x="8135" y="0"/>
                  </a:lnTo>
                </a:path>
              </a:pathLst>
            </a:custGeom>
            <a:solidFill>
              <a:srgbClr val="94BF6E"/>
            </a:solidFill>
            <a:ln w="19050" cap="rnd" cmpd="sng">
              <a:solidFill>
                <a:srgbClr val="94BF6E"/>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3" name="Shape 163"/>
            <p:cNvSpPr/>
            <p:nvPr/>
          </p:nvSpPr>
          <p:spPr>
            <a:xfrm>
              <a:off x="6643075" y="3664250"/>
              <a:ext cx="407950" cy="407975"/>
            </a:xfrm>
            <a:custGeom>
              <a:avLst/>
              <a:gdLst/>
              <a:ahLst/>
              <a:cxnLst/>
              <a:rect l="0" t="0" r="0" b="0"/>
              <a:pathLst>
                <a:path w="16318" h="16319" fill="none" extrusionOk="0">
                  <a:moveTo>
                    <a:pt x="16074" y="244"/>
                  </a:moveTo>
                  <a:lnTo>
                    <a:pt x="16074" y="244"/>
                  </a:lnTo>
                  <a:lnTo>
                    <a:pt x="15928" y="122"/>
                  </a:lnTo>
                  <a:lnTo>
                    <a:pt x="15758" y="49"/>
                  </a:lnTo>
                  <a:lnTo>
                    <a:pt x="15538" y="0"/>
                  </a:lnTo>
                  <a:lnTo>
                    <a:pt x="15319" y="0"/>
                  </a:lnTo>
                  <a:lnTo>
                    <a:pt x="15051" y="25"/>
                  </a:lnTo>
                  <a:lnTo>
                    <a:pt x="14759" y="73"/>
                  </a:lnTo>
                  <a:lnTo>
                    <a:pt x="14442" y="171"/>
                  </a:lnTo>
                  <a:lnTo>
                    <a:pt x="14102" y="293"/>
                  </a:lnTo>
                  <a:lnTo>
                    <a:pt x="13736" y="439"/>
                  </a:lnTo>
                  <a:lnTo>
                    <a:pt x="13347" y="609"/>
                  </a:lnTo>
                  <a:lnTo>
                    <a:pt x="12957" y="828"/>
                  </a:lnTo>
                  <a:lnTo>
                    <a:pt x="12543" y="1048"/>
                  </a:lnTo>
                  <a:lnTo>
                    <a:pt x="11666" y="1608"/>
                  </a:lnTo>
                  <a:lnTo>
                    <a:pt x="10716" y="2265"/>
                  </a:lnTo>
                  <a:lnTo>
                    <a:pt x="10716" y="2265"/>
                  </a:lnTo>
                  <a:lnTo>
                    <a:pt x="10278" y="2095"/>
                  </a:lnTo>
                  <a:lnTo>
                    <a:pt x="9815" y="1949"/>
                  </a:lnTo>
                  <a:lnTo>
                    <a:pt x="9352" y="1851"/>
                  </a:lnTo>
                  <a:lnTo>
                    <a:pt x="8890" y="1778"/>
                  </a:lnTo>
                  <a:lnTo>
                    <a:pt x="8427" y="1730"/>
                  </a:lnTo>
                  <a:lnTo>
                    <a:pt x="7940" y="1730"/>
                  </a:lnTo>
                  <a:lnTo>
                    <a:pt x="7477" y="1778"/>
                  </a:lnTo>
                  <a:lnTo>
                    <a:pt x="7014" y="1827"/>
                  </a:lnTo>
                  <a:lnTo>
                    <a:pt x="6551" y="1924"/>
                  </a:lnTo>
                  <a:lnTo>
                    <a:pt x="6089" y="2070"/>
                  </a:lnTo>
                  <a:lnTo>
                    <a:pt x="5650" y="2241"/>
                  </a:lnTo>
                  <a:lnTo>
                    <a:pt x="5212" y="2436"/>
                  </a:lnTo>
                  <a:lnTo>
                    <a:pt x="4774" y="2679"/>
                  </a:lnTo>
                  <a:lnTo>
                    <a:pt x="4384" y="2972"/>
                  </a:lnTo>
                  <a:lnTo>
                    <a:pt x="3994" y="3264"/>
                  </a:lnTo>
                  <a:lnTo>
                    <a:pt x="3605" y="3605"/>
                  </a:lnTo>
                  <a:lnTo>
                    <a:pt x="3605" y="3605"/>
                  </a:lnTo>
                  <a:lnTo>
                    <a:pt x="3264" y="3995"/>
                  </a:lnTo>
                  <a:lnTo>
                    <a:pt x="2971" y="4384"/>
                  </a:lnTo>
                  <a:lnTo>
                    <a:pt x="2679" y="4774"/>
                  </a:lnTo>
                  <a:lnTo>
                    <a:pt x="2436" y="5212"/>
                  </a:lnTo>
                  <a:lnTo>
                    <a:pt x="2241" y="5651"/>
                  </a:lnTo>
                  <a:lnTo>
                    <a:pt x="2070" y="6089"/>
                  </a:lnTo>
                  <a:lnTo>
                    <a:pt x="1924" y="6552"/>
                  </a:lnTo>
                  <a:lnTo>
                    <a:pt x="1827" y="7015"/>
                  </a:lnTo>
                  <a:lnTo>
                    <a:pt x="1778" y="7477"/>
                  </a:lnTo>
                  <a:lnTo>
                    <a:pt x="1729" y="7940"/>
                  </a:lnTo>
                  <a:lnTo>
                    <a:pt x="1729" y="8427"/>
                  </a:lnTo>
                  <a:lnTo>
                    <a:pt x="1778" y="8890"/>
                  </a:lnTo>
                  <a:lnTo>
                    <a:pt x="1851" y="9353"/>
                  </a:lnTo>
                  <a:lnTo>
                    <a:pt x="1948" y="9815"/>
                  </a:lnTo>
                  <a:lnTo>
                    <a:pt x="2095" y="10278"/>
                  </a:lnTo>
                  <a:lnTo>
                    <a:pt x="2265" y="10716"/>
                  </a:lnTo>
                  <a:lnTo>
                    <a:pt x="2265" y="10716"/>
                  </a:lnTo>
                  <a:lnTo>
                    <a:pt x="1607" y="11666"/>
                  </a:lnTo>
                  <a:lnTo>
                    <a:pt x="1047" y="12543"/>
                  </a:lnTo>
                  <a:lnTo>
                    <a:pt x="828" y="12957"/>
                  </a:lnTo>
                  <a:lnTo>
                    <a:pt x="609" y="13347"/>
                  </a:lnTo>
                  <a:lnTo>
                    <a:pt x="438" y="13737"/>
                  </a:lnTo>
                  <a:lnTo>
                    <a:pt x="292" y="14102"/>
                  </a:lnTo>
                  <a:lnTo>
                    <a:pt x="170" y="14443"/>
                  </a:lnTo>
                  <a:lnTo>
                    <a:pt x="73" y="14759"/>
                  </a:lnTo>
                  <a:lnTo>
                    <a:pt x="24" y="15052"/>
                  </a:lnTo>
                  <a:lnTo>
                    <a:pt x="0" y="15320"/>
                  </a:lnTo>
                  <a:lnTo>
                    <a:pt x="0" y="15539"/>
                  </a:lnTo>
                  <a:lnTo>
                    <a:pt x="49" y="15758"/>
                  </a:lnTo>
                  <a:lnTo>
                    <a:pt x="122" y="15928"/>
                  </a:lnTo>
                  <a:lnTo>
                    <a:pt x="244" y="16075"/>
                  </a:lnTo>
                  <a:lnTo>
                    <a:pt x="244" y="16075"/>
                  </a:lnTo>
                  <a:lnTo>
                    <a:pt x="341" y="16172"/>
                  </a:lnTo>
                  <a:lnTo>
                    <a:pt x="487" y="16245"/>
                  </a:lnTo>
                  <a:lnTo>
                    <a:pt x="633" y="16294"/>
                  </a:lnTo>
                  <a:lnTo>
                    <a:pt x="804" y="16318"/>
                  </a:lnTo>
                  <a:lnTo>
                    <a:pt x="974" y="16318"/>
                  </a:lnTo>
                  <a:lnTo>
                    <a:pt x="1169" y="16318"/>
                  </a:lnTo>
                  <a:lnTo>
                    <a:pt x="1388" y="16269"/>
                  </a:lnTo>
                  <a:lnTo>
                    <a:pt x="1632" y="16221"/>
                  </a:lnTo>
                  <a:lnTo>
                    <a:pt x="2143" y="16075"/>
                  </a:lnTo>
                  <a:lnTo>
                    <a:pt x="2703" y="15831"/>
                  </a:lnTo>
                  <a:lnTo>
                    <a:pt x="3312" y="15539"/>
                  </a:lnTo>
                  <a:lnTo>
                    <a:pt x="3946" y="15149"/>
                  </a:lnTo>
                  <a:lnTo>
                    <a:pt x="4652" y="14711"/>
                  </a:lnTo>
                  <a:lnTo>
                    <a:pt x="5358" y="14224"/>
                  </a:lnTo>
                  <a:lnTo>
                    <a:pt x="6113" y="13663"/>
                  </a:lnTo>
                  <a:lnTo>
                    <a:pt x="6892" y="13055"/>
                  </a:lnTo>
                  <a:lnTo>
                    <a:pt x="7696" y="12397"/>
                  </a:lnTo>
                  <a:lnTo>
                    <a:pt x="8500" y="11691"/>
                  </a:lnTo>
                  <a:lnTo>
                    <a:pt x="9304" y="10936"/>
                  </a:lnTo>
                  <a:lnTo>
                    <a:pt x="10132" y="10132"/>
                  </a:lnTo>
                  <a:lnTo>
                    <a:pt x="10132" y="10132"/>
                  </a:lnTo>
                  <a:lnTo>
                    <a:pt x="10935" y="9304"/>
                  </a:lnTo>
                  <a:lnTo>
                    <a:pt x="11690" y="8500"/>
                  </a:lnTo>
                  <a:lnTo>
                    <a:pt x="12397" y="7696"/>
                  </a:lnTo>
                  <a:lnTo>
                    <a:pt x="13054" y="6893"/>
                  </a:lnTo>
                  <a:lnTo>
                    <a:pt x="13663" y="6113"/>
                  </a:lnTo>
                  <a:lnTo>
                    <a:pt x="14223" y="5358"/>
                  </a:lnTo>
                  <a:lnTo>
                    <a:pt x="14710" y="4652"/>
                  </a:lnTo>
                  <a:lnTo>
                    <a:pt x="15149" y="3946"/>
                  </a:lnTo>
                  <a:lnTo>
                    <a:pt x="15538" y="3313"/>
                  </a:lnTo>
                  <a:lnTo>
                    <a:pt x="15831" y="2704"/>
                  </a:lnTo>
                  <a:lnTo>
                    <a:pt x="16074" y="2144"/>
                  </a:lnTo>
                  <a:lnTo>
                    <a:pt x="16220" y="1632"/>
                  </a:lnTo>
                  <a:lnTo>
                    <a:pt x="16269" y="1389"/>
                  </a:lnTo>
                  <a:lnTo>
                    <a:pt x="16318" y="1169"/>
                  </a:lnTo>
                  <a:lnTo>
                    <a:pt x="16318" y="975"/>
                  </a:lnTo>
                  <a:lnTo>
                    <a:pt x="16318" y="804"/>
                  </a:lnTo>
                  <a:lnTo>
                    <a:pt x="16293" y="634"/>
                  </a:lnTo>
                  <a:lnTo>
                    <a:pt x="16245" y="487"/>
                  </a:lnTo>
                  <a:lnTo>
                    <a:pt x="16172" y="341"/>
                  </a:lnTo>
                  <a:lnTo>
                    <a:pt x="16074" y="244"/>
                  </a:lnTo>
                  <a:lnTo>
                    <a:pt x="16074" y="244"/>
                  </a:lnTo>
                  <a:close/>
                  <a:moveTo>
                    <a:pt x="1827" y="13810"/>
                  </a:moveTo>
                  <a:lnTo>
                    <a:pt x="1827" y="13810"/>
                  </a:lnTo>
                  <a:lnTo>
                    <a:pt x="1754" y="13737"/>
                  </a:lnTo>
                  <a:lnTo>
                    <a:pt x="1729" y="13639"/>
                  </a:lnTo>
                  <a:lnTo>
                    <a:pt x="1681" y="13542"/>
                  </a:lnTo>
                  <a:lnTo>
                    <a:pt x="1681" y="13444"/>
                  </a:lnTo>
                  <a:lnTo>
                    <a:pt x="1681" y="13176"/>
                  </a:lnTo>
                  <a:lnTo>
                    <a:pt x="1754" y="12884"/>
                  </a:lnTo>
                  <a:lnTo>
                    <a:pt x="1875" y="12519"/>
                  </a:lnTo>
                  <a:lnTo>
                    <a:pt x="2046" y="12153"/>
                  </a:lnTo>
                  <a:lnTo>
                    <a:pt x="2265" y="11715"/>
                  </a:lnTo>
                  <a:lnTo>
                    <a:pt x="2533" y="11277"/>
                  </a:lnTo>
                  <a:lnTo>
                    <a:pt x="2533" y="11277"/>
                  </a:lnTo>
                  <a:lnTo>
                    <a:pt x="2752" y="11642"/>
                  </a:lnTo>
                  <a:lnTo>
                    <a:pt x="3020" y="12007"/>
                  </a:lnTo>
                  <a:lnTo>
                    <a:pt x="3288" y="12373"/>
                  </a:lnTo>
                  <a:lnTo>
                    <a:pt x="3605" y="12714"/>
                  </a:lnTo>
                  <a:lnTo>
                    <a:pt x="3605" y="12714"/>
                  </a:lnTo>
                  <a:lnTo>
                    <a:pt x="3897" y="12957"/>
                  </a:lnTo>
                  <a:lnTo>
                    <a:pt x="4165" y="13201"/>
                  </a:lnTo>
                  <a:lnTo>
                    <a:pt x="4165" y="13201"/>
                  </a:lnTo>
                  <a:lnTo>
                    <a:pt x="3751" y="13444"/>
                  </a:lnTo>
                  <a:lnTo>
                    <a:pt x="3361" y="13639"/>
                  </a:lnTo>
                  <a:lnTo>
                    <a:pt x="3020" y="13785"/>
                  </a:lnTo>
                  <a:lnTo>
                    <a:pt x="2679" y="13883"/>
                  </a:lnTo>
                  <a:lnTo>
                    <a:pt x="2411" y="13956"/>
                  </a:lnTo>
                  <a:lnTo>
                    <a:pt x="2168" y="13956"/>
                  </a:lnTo>
                  <a:lnTo>
                    <a:pt x="2070" y="13931"/>
                  </a:lnTo>
                  <a:lnTo>
                    <a:pt x="1973" y="13907"/>
                  </a:lnTo>
                  <a:lnTo>
                    <a:pt x="1900" y="13858"/>
                  </a:lnTo>
                  <a:lnTo>
                    <a:pt x="1827" y="13810"/>
                  </a:lnTo>
                  <a:lnTo>
                    <a:pt x="1827" y="13810"/>
                  </a:lnTo>
                  <a:close/>
                  <a:moveTo>
                    <a:pt x="8159" y="4482"/>
                  </a:moveTo>
                  <a:lnTo>
                    <a:pt x="8159" y="4482"/>
                  </a:lnTo>
                  <a:lnTo>
                    <a:pt x="8037" y="4482"/>
                  </a:lnTo>
                  <a:lnTo>
                    <a:pt x="7940" y="4433"/>
                  </a:lnTo>
                  <a:lnTo>
                    <a:pt x="7842" y="4384"/>
                  </a:lnTo>
                  <a:lnTo>
                    <a:pt x="7745" y="4311"/>
                  </a:lnTo>
                  <a:lnTo>
                    <a:pt x="7672" y="4238"/>
                  </a:lnTo>
                  <a:lnTo>
                    <a:pt x="7623" y="4141"/>
                  </a:lnTo>
                  <a:lnTo>
                    <a:pt x="7574" y="4019"/>
                  </a:lnTo>
                  <a:lnTo>
                    <a:pt x="7574" y="3897"/>
                  </a:lnTo>
                  <a:lnTo>
                    <a:pt x="7574" y="3897"/>
                  </a:lnTo>
                  <a:lnTo>
                    <a:pt x="7574" y="3775"/>
                  </a:lnTo>
                  <a:lnTo>
                    <a:pt x="7623" y="3678"/>
                  </a:lnTo>
                  <a:lnTo>
                    <a:pt x="7672" y="3580"/>
                  </a:lnTo>
                  <a:lnTo>
                    <a:pt x="7745" y="3483"/>
                  </a:lnTo>
                  <a:lnTo>
                    <a:pt x="7842" y="3410"/>
                  </a:lnTo>
                  <a:lnTo>
                    <a:pt x="7940" y="3361"/>
                  </a:lnTo>
                  <a:lnTo>
                    <a:pt x="8037" y="3337"/>
                  </a:lnTo>
                  <a:lnTo>
                    <a:pt x="8159" y="3313"/>
                  </a:lnTo>
                  <a:lnTo>
                    <a:pt x="8159" y="3313"/>
                  </a:lnTo>
                  <a:lnTo>
                    <a:pt x="8281" y="3337"/>
                  </a:lnTo>
                  <a:lnTo>
                    <a:pt x="8378" y="3361"/>
                  </a:lnTo>
                  <a:lnTo>
                    <a:pt x="8476" y="3410"/>
                  </a:lnTo>
                  <a:lnTo>
                    <a:pt x="8573" y="3483"/>
                  </a:lnTo>
                  <a:lnTo>
                    <a:pt x="8646" y="3580"/>
                  </a:lnTo>
                  <a:lnTo>
                    <a:pt x="8695" y="3678"/>
                  </a:lnTo>
                  <a:lnTo>
                    <a:pt x="8743" y="3775"/>
                  </a:lnTo>
                  <a:lnTo>
                    <a:pt x="8743" y="3897"/>
                  </a:lnTo>
                  <a:lnTo>
                    <a:pt x="8743" y="3897"/>
                  </a:lnTo>
                  <a:lnTo>
                    <a:pt x="8743" y="4019"/>
                  </a:lnTo>
                  <a:lnTo>
                    <a:pt x="8695" y="4141"/>
                  </a:lnTo>
                  <a:lnTo>
                    <a:pt x="8646" y="4238"/>
                  </a:lnTo>
                  <a:lnTo>
                    <a:pt x="8573" y="4311"/>
                  </a:lnTo>
                  <a:lnTo>
                    <a:pt x="8476" y="4384"/>
                  </a:lnTo>
                  <a:lnTo>
                    <a:pt x="8378" y="4433"/>
                  </a:lnTo>
                  <a:lnTo>
                    <a:pt x="8281" y="4482"/>
                  </a:lnTo>
                  <a:lnTo>
                    <a:pt x="8159" y="4482"/>
                  </a:lnTo>
                  <a:lnTo>
                    <a:pt x="8159" y="4482"/>
                  </a:lnTo>
                  <a:close/>
                  <a:moveTo>
                    <a:pt x="9133" y="5943"/>
                  </a:moveTo>
                  <a:lnTo>
                    <a:pt x="9133" y="5943"/>
                  </a:lnTo>
                  <a:lnTo>
                    <a:pt x="9036" y="5943"/>
                  </a:lnTo>
                  <a:lnTo>
                    <a:pt x="8963" y="5919"/>
                  </a:lnTo>
                  <a:lnTo>
                    <a:pt x="8841" y="5846"/>
                  </a:lnTo>
                  <a:lnTo>
                    <a:pt x="8768" y="5724"/>
                  </a:lnTo>
                  <a:lnTo>
                    <a:pt x="8743" y="5651"/>
                  </a:lnTo>
                  <a:lnTo>
                    <a:pt x="8743" y="5553"/>
                  </a:lnTo>
                  <a:lnTo>
                    <a:pt x="8743" y="5553"/>
                  </a:lnTo>
                  <a:lnTo>
                    <a:pt x="8743" y="5480"/>
                  </a:lnTo>
                  <a:lnTo>
                    <a:pt x="8768" y="5407"/>
                  </a:lnTo>
                  <a:lnTo>
                    <a:pt x="8841" y="5285"/>
                  </a:lnTo>
                  <a:lnTo>
                    <a:pt x="8963" y="5212"/>
                  </a:lnTo>
                  <a:lnTo>
                    <a:pt x="9036" y="5188"/>
                  </a:lnTo>
                  <a:lnTo>
                    <a:pt x="9133" y="5164"/>
                  </a:lnTo>
                  <a:lnTo>
                    <a:pt x="9133" y="5164"/>
                  </a:lnTo>
                  <a:lnTo>
                    <a:pt x="9206" y="5188"/>
                  </a:lnTo>
                  <a:lnTo>
                    <a:pt x="9279" y="5212"/>
                  </a:lnTo>
                  <a:lnTo>
                    <a:pt x="9401" y="5285"/>
                  </a:lnTo>
                  <a:lnTo>
                    <a:pt x="9474" y="5407"/>
                  </a:lnTo>
                  <a:lnTo>
                    <a:pt x="9498" y="5480"/>
                  </a:lnTo>
                  <a:lnTo>
                    <a:pt x="9523" y="5553"/>
                  </a:lnTo>
                  <a:lnTo>
                    <a:pt x="9523" y="5553"/>
                  </a:lnTo>
                  <a:lnTo>
                    <a:pt x="9498" y="5651"/>
                  </a:lnTo>
                  <a:lnTo>
                    <a:pt x="9474" y="5724"/>
                  </a:lnTo>
                  <a:lnTo>
                    <a:pt x="9401" y="5846"/>
                  </a:lnTo>
                  <a:lnTo>
                    <a:pt x="9279" y="5919"/>
                  </a:lnTo>
                  <a:lnTo>
                    <a:pt x="9206" y="5943"/>
                  </a:lnTo>
                  <a:lnTo>
                    <a:pt x="9133" y="5943"/>
                  </a:lnTo>
                  <a:lnTo>
                    <a:pt x="9133" y="5943"/>
                  </a:lnTo>
                  <a:close/>
                  <a:moveTo>
                    <a:pt x="9986" y="4409"/>
                  </a:moveTo>
                  <a:lnTo>
                    <a:pt x="9986" y="4409"/>
                  </a:lnTo>
                  <a:lnTo>
                    <a:pt x="9888" y="4409"/>
                  </a:lnTo>
                  <a:lnTo>
                    <a:pt x="9815" y="4384"/>
                  </a:lnTo>
                  <a:lnTo>
                    <a:pt x="9693" y="4287"/>
                  </a:lnTo>
                  <a:lnTo>
                    <a:pt x="9620" y="4165"/>
                  </a:lnTo>
                  <a:lnTo>
                    <a:pt x="9596" y="4092"/>
                  </a:lnTo>
                  <a:lnTo>
                    <a:pt x="9596" y="4019"/>
                  </a:lnTo>
                  <a:lnTo>
                    <a:pt x="9596" y="4019"/>
                  </a:lnTo>
                  <a:lnTo>
                    <a:pt x="9596" y="3946"/>
                  </a:lnTo>
                  <a:lnTo>
                    <a:pt x="9620" y="3873"/>
                  </a:lnTo>
                  <a:lnTo>
                    <a:pt x="9693" y="3751"/>
                  </a:lnTo>
                  <a:lnTo>
                    <a:pt x="9815" y="3654"/>
                  </a:lnTo>
                  <a:lnTo>
                    <a:pt x="9888" y="3629"/>
                  </a:lnTo>
                  <a:lnTo>
                    <a:pt x="9986" y="3629"/>
                  </a:lnTo>
                  <a:lnTo>
                    <a:pt x="9986" y="3629"/>
                  </a:lnTo>
                  <a:lnTo>
                    <a:pt x="10059" y="3629"/>
                  </a:lnTo>
                  <a:lnTo>
                    <a:pt x="10132" y="3654"/>
                  </a:lnTo>
                  <a:lnTo>
                    <a:pt x="10253" y="3751"/>
                  </a:lnTo>
                  <a:lnTo>
                    <a:pt x="10327" y="3873"/>
                  </a:lnTo>
                  <a:lnTo>
                    <a:pt x="10351" y="3946"/>
                  </a:lnTo>
                  <a:lnTo>
                    <a:pt x="10375" y="4019"/>
                  </a:lnTo>
                  <a:lnTo>
                    <a:pt x="10375" y="4019"/>
                  </a:lnTo>
                  <a:lnTo>
                    <a:pt x="10351" y="4092"/>
                  </a:lnTo>
                  <a:lnTo>
                    <a:pt x="10327" y="4165"/>
                  </a:lnTo>
                  <a:lnTo>
                    <a:pt x="10253" y="4287"/>
                  </a:lnTo>
                  <a:lnTo>
                    <a:pt x="10132" y="4384"/>
                  </a:lnTo>
                  <a:lnTo>
                    <a:pt x="10059" y="4409"/>
                  </a:lnTo>
                  <a:lnTo>
                    <a:pt x="9986" y="4409"/>
                  </a:lnTo>
                  <a:lnTo>
                    <a:pt x="9986" y="4409"/>
                  </a:lnTo>
                  <a:close/>
                  <a:moveTo>
                    <a:pt x="13200" y="4165"/>
                  </a:moveTo>
                  <a:lnTo>
                    <a:pt x="13200" y="4165"/>
                  </a:lnTo>
                  <a:lnTo>
                    <a:pt x="12957" y="3897"/>
                  </a:lnTo>
                  <a:lnTo>
                    <a:pt x="12713" y="3605"/>
                  </a:lnTo>
                  <a:lnTo>
                    <a:pt x="12713" y="3605"/>
                  </a:lnTo>
                  <a:lnTo>
                    <a:pt x="12372" y="3288"/>
                  </a:lnTo>
                  <a:lnTo>
                    <a:pt x="12007" y="3020"/>
                  </a:lnTo>
                  <a:lnTo>
                    <a:pt x="11642" y="2752"/>
                  </a:lnTo>
                  <a:lnTo>
                    <a:pt x="11276" y="2533"/>
                  </a:lnTo>
                  <a:lnTo>
                    <a:pt x="11276" y="2533"/>
                  </a:lnTo>
                  <a:lnTo>
                    <a:pt x="11715" y="2265"/>
                  </a:lnTo>
                  <a:lnTo>
                    <a:pt x="12153" y="2046"/>
                  </a:lnTo>
                  <a:lnTo>
                    <a:pt x="12518" y="1876"/>
                  </a:lnTo>
                  <a:lnTo>
                    <a:pt x="12884" y="1754"/>
                  </a:lnTo>
                  <a:lnTo>
                    <a:pt x="13176" y="1681"/>
                  </a:lnTo>
                  <a:lnTo>
                    <a:pt x="13444" y="1681"/>
                  </a:lnTo>
                  <a:lnTo>
                    <a:pt x="13541" y="1681"/>
                  </a:lnTo>
                  <a:lnTo>
                    <a:pt x="13639" y="1730"/>
                  </a:lnTo>
                  <a:lnTo>
                    <a:pt x="13736" y="1754"/>
                  </a:lnTo>
                  <a:lnTo>
                    <a:pt x="13809" y="1827"/>
                  </a:lnTo>
                  <a:lnTo>
                    <a:pt x="13809" y="1827"/>
                  </a:lnTo>
                  <a:lnTo>
                    <a:pt x="13858" y="1900"/>
                  </a:lnTo>
                  <a:lnTo>
                    <a:pt x="13907" y="1973"/>
                  </a:lnTo>
                  <a:lnTo>
                    <a:pt x="13931" y="2070"/>
                  </a:lnTo>
                  <a:lnTo>
                    <a:pt x="13955" y="2168"/>
                  </a:lnTo>
                  <a:lnTo>
                    <a:pt x="13955" y="2411"/>
                  </a:lnTo>
                  <a:lnTo>
                    <a:pt x="13882" y="2679"/>
                  </a:lnTo>
                  <a:lnTo>
                    <a:pt x="13785" y="3020"/>
                  </a:lnTo>
                  <a:lnTo>
                    <a:pt x="13639" y="3361"/>
                  </a:lnTo>
                  <a:lnTo>
                    <a:pt x="13444" y="3751"/>
                  </a:lnTo>
                  <a:lnTo>
                    <a:pt x="13200" y="4165"/>
                  </a:lnTo>
                  <a:lnTo>
                    <a:pt x="13200" y="4165"/>
                  </a:lnTo>
                  <a:close/>
                </a:path>
              </a:pathLst>
            </a:custGeom>
            <a:solidFill>
              <a:srgbClr val="94BF6E"/>
            </a:solidFill>
            <a:ln w="19050" cap="rnd" cmpd="sng">
              <a:solidFill>
                <a:srgbClr val="94BF6E"/>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grpSp>
        <p:nvGrpSpPr>
          <p:cNvPr id="164" name="Shape 164"/>
          <p:cNvGrpSpPr/>
          <p:nvPr/>
        </p:nvGrpSpPr>
        <p:grpSpPr>
          <a:xfrm>
            <a:off x="4995952" y="3119891"/>
            <a:ext cx="981406" cy="981351"/>
            <a:chOff x="576250" y="4319400"/>
            <a:chExt cx="442075" cy="442050"/>
          </a:xfrm>
        </p:grpSpPr>
        <p:sp>
          <p:nvSpPr>
            <p:cNvPr id="165" name="Shape 165"/>
            <p:cNvSpPr/>
            <p:nvPr/>
          </p:nvSpPr>
          <p:spPr>
            <a:xfrm>
              <a:off x="576250" y="4319400"/>
              <a:ext cx="442075" cy="442050"/>
            </a:xfrm>
            <a:custGeom>
              <a:avLst/>
              <a:gdLst/>
              <a:ahLst/>
              <a:cxnLst/>
              <a:rect l="0" t="0" r="0" b="0"/>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6" name="Shape 166"/>
            <p:cNvSpPr/>
            <p:nvPr/>
          </p:nvSpPr>
          <p:spPr>
            <a:xfrm>
              <a:off x="595725" y="4668875"/>
              <a:ext cx="73100" cy="73100"/>
            </a:xfrm>
            <a:custGeom>
              <a:avLst/>
              <a:gdLst/>
              <a:ahLst/>
              <a:cxnLst/>
              <a:rect l="0" t="0" r="0" b="0"/>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7" name="Shape 167"/>
            <p:cNvSpPr/>
            <p:nvPr/>
          </p:nvSpPr>
          <p:spPr>
            <a:xfrm>
              <a:off x="652350" y="4711500"/>
              <a:ext cx="46925" cy="46925"/>
            </a:xfrm>
            <a:custGeom>
              <a:avLst/>
              <a:gdLst/>
              <a:ahLst/>
              <a:cxnLst/>
              <a:rect l="0" t="0" r="0" b="0"/>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8" name="Shape 168"/>
            <p:cNvSpPr/>
            <p:nvPr/>
          </p:nvSpPr>
          <p:spPr>
            <a:xfrm>
              <a:off x="579300" y="4638450"/>
              <a:ext cx="46900" cy="46900"/>
            </a:xfrm>
            <a:custGeom>
              <a:avLst/>
              <a:gdLst/>
              <a:ahLst/>
              <a:cxnLst/>
              <a:rect l="0" t="0" r="0" b="0"/>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
        <p:nvSpPr>
          <p:cNvPr id="169" name="Shape 169"/>
          <p:cNvSpPr/>
          <p:nvPr/>
        </p:nvSpPr>
        <p:spPr>
          <a:xfrm>
            <a:off x="5392191" y="1829071"/>
            <a:ext cx="585163" cy="558736"/>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0" name="Shape 170"/>
          <p:cNvSpPr/>
          <p:nvPr/>
        </p:nvSpPr>
        <p:spPr>
          <a:xfrm rot="2384392">
            <a:off x="7003547" y="3733234"/>
            <a:ext cx="354079" cy="338088"/>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34850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1146025" y="530725"/>
            <a:ext cx="3208799" cy="1028700"/>
          </a:xfrm>
          <a:prstGeom prst="rect">
            <a:avLst/>
          </a:prstGeom>
        </p:spPr>
        <p:txBody>
          <a:bodyPr wrap="square" lIns="91425" tIns="91425" rIns="91425" bIns="91425" anchor="ctr" anchorCtr="0">
            <a:noAutofit/>
          </a:bodyPr>
          <a:lstStyle/>
          <a:p>
            <a:pPr lvl="0" rtl="0">
              <a:spcBef>
                <a:spcPts val="0"/>
              </a:spcBef>
              <a:buNone/>
            </a:pPr>
            <a:r>
              <a:rPr lang="en-US" dirty="0" smtClean="0"/>
              <a:t>Growth vs Fixed</a:t>
            </a:r>
            <a:endParaRPr lang="en" dirty="0"/>
          </a:p>
        </p:txBody>
      </p:sp>
      <p:sp>
        <p:nvSpPr>
          <p:cNvPr id="205" name="Shape 205"/>
          <p:cNvSpPr txBox="1">
            <a:spLocks noGrp="1"/>
          </p:cNvSpPr>
          <p:nvPr>
            <p:ph type="body" idx="1"/>
          </p:nvPr>
        </p:nvSpPr>
        <p:spPr>
          <a:xfrm>
            <a:off x="4977609" y="1145497"/>
            <a:ext cx="3658200" cy="3020699"/>
          </a:xfrm>
          <a:prstGeom prst="rect">
            <a:avLst/>
          </a:prstGeom>
        </p:spPr>
        <p:txBody>
          <a:bodyPr wrap="square" lIns="91425" tIns="91425" rIns="91425" bIns="91425" anchor="t" anchorCtr="0">
            <a:noAutofit/>
          </a:bodyPr>
          <a:lstStyle/>
          <a:p>
            <a:pPr lvl="0" rtl="0">
              <a:spcBef>
                <a:spcPts val="0"/>
              </a:spcBef>
              <a:buNone/>
            </a:pPr>
            <a:r>
              <a:rPr lang="en-US" sz="2400" dirty="0" smtClean="0"/>
              <a:t>The key in all internationalizing is developing an understanding of growth mindset and help individuals to accept internationalizing not because they have to, but because they want to!</a:t>
            </a:r>
            <a:endParaRPr lang="en" sz="2400" dirty="0"/>
          </a:p>
        </p:txBody>
      </p:sp>
      <p:grpSp>
        <p:nvGrpSpPr>
          <p:cNvPr id="207" name="Shape 207"/>
          <p:cNvGrpSpPr/>
          <p:nvPr/>
        </p:nvGrpSpPr>
        <p:grpSpPr>
          <a:xfrm>
            <a:off x="371633" y="913341"/>
            <a:ext cx="316516" cy="263465"/>
            <a:chOff x="1247825" y="322750"/>
            <a:chExt cx="443300" cy="369000"/>
          </a:xfrm>
        </p:grpSpPr>
        <p:sp>
          <p:nvSpPr>
            <p:cNvPr id="208" name="Shape 208"/>
            <p:cNvSpPr/>
            <p:nvPr/>
          </p:nvSpPr>
          <p:spPr>
            <a:xfrm>
              <a:off x="1247825" y="322750"/>
              <a:ext cx="443300" cy="369000"/>
            </a:xfrm>
            <a:custGeom>
              <a:avLst/>
              <a:gdLst/>
              <a:ahLst/>
              <a:cxnLst/>
              <a:rect l="0" t="0" r="0" b="0"/>
              <a:pathLst>
                <a:path w="17732" h="14760" fill="none" extrusionOk="0">
                  <a:moveTo>
                    <a:pt x="16952" y="2558"/>
                  </a:moveTo>
                  <a:lnTo>
                    <a:pt x="13664" y="2558"/>
                  </a:lnTo>
                  <a:lnTo>
                    <a:pt x="13226" y="755"/>
                  </a:lnTo>
                  <a:lnTo>
                    <a:pt x="13226" y="755"/>
                  </a:lnTo>
                  <a:lnTo>
                    <a:pt x="13177" y="609"/>
                  </a:lnTo>
                  <a:lnTo>
                    <a:pt x="13104" y="463"/>
                  </a:lnTo>
                  <a:lnTo>
                    <a:pt x="13006" y="317"/>
                  </a:lnTo>
                  <a:lnTo>
                    <a:pt x="12885" y="220"/>
                  </a:lnTo>
                  <a:lnTo>
                    <a:pt x="12739" y="122"/>
                  </a:lnTo>
                  <a:lnTo>
                    <a:pt x="12592" y="49"/>
                  </a:lnTo>
                  <a:lnTo>
                    <a:pt x="12446" y="0"/>
                  </a:lnTo>
                  <a:lnTo>
                    <a:pt x="12276" y="0"/>
                  </a:lnTo>
                  <a:lnTo>
                    <a:pt x="5456" y="0"/>
                  </a:lnTo>
                  <a:lnTo>
                    <a:pt x="5456" y="0"/>
                  </a:lnTo>
                  <a:lnTo>
                    <a:pt x="5286" y="0"/>
                  </a:lnTo>
                  <a:lnTo>
                    <a:pt x="5140" y="49"/>
                  </a:lnTo>
                  <a:lnTo>
                    <a:pt x="4994" y="122"/>
                  </a:lnTo>
                  <a:lnTo>
                    <a:pt x="4848" y="220"/>
                  </a:lnTo>
                  <a:lnTo>
                    <a:pt x="4726" y="317"/>
                  </a:lnTo>
                  <a:lnTo>
                    <a:pt x="4628" y="463"/>
                  </a:lnTo>
                  <a:lnTo>
                    <a:pt x="4555" y="609"/>
                  </a:lnTo>
                  <a:lnTo>
                    <a:pt x="4507" y="755"/>
                  </a:lnTo>
                  <a:lnTo>
                    <a:pt x="4068" y="2558"/>
                  </a:lnTo>
                  <a:lnTo>
                    <a:pt x="3240" y="2558"/>
                  </a:lnTo>
                  <a:lnTo>
                    <a:pt x="3240" y="2558"/>
                  </a:lnTo>
                  <a:lnTo>
                    <a:pt x="3240" y="2558"/>
                  </a:lnTo>
                  <a:lnTo>
                    <a:pt x="3240" y="2460"/>
                  </a:lnTo>
                  <a:lnTo>
                    <a:pt x="3216" y="2363"/>
                  </a:lnTo>
                  <a:lnTo>
                    <a:pt x="3167" y="2290"/>
                  </a:lnTo>
                  <a:lnTo>
                    <a:pt x="3094" y="2217"/>
                  </a:lnTo>
                  <a:lnTo>
                    <a:pt x="3045" y="2144"/>
                  </a:lnTo>
                  <a:lnTo>
                    <a:pt x="2948" y="2119"/>
                  </a:lnTo>
                  <a:lnTo>
                    <a:pt x="2850" y="2071"/>
                  </a:lnTo>
                  <a:lnTo>
                    <a:pt x="2753" y="2071"/>
                  </a:lnTo>
                  <a:lnTo>
                    <a:pt x="2047" y="2071"/>
                  </a:lnTo>
                  <a:lnTo>
                    <a:pt x="2047" y="2071"/>
                  </a:lnTo>
                  <a:lnTo>
                    <a:pt x="1949" y="2071"/>
                  </a:lnTo>
                  <a:lnTo>
                    <a:pt x="1852" y="2119"/>
                  </a:lnTo>
                  <a:lnTo>
                    <a:pt x="1779" y="2144"/>
                  </a:lnTo>
                  <a:lnTo>
                    <a:pt x="1706" y="2217"/>
                  </a:lnTo>
                  <a:lnTo>
                    <a:pt x="1633" y="2290"/>
                  </a:lnTo>
                  <a:lnTo>
                    <a:pt x="1608" y="2363"/>
                  </a:lnTo>
                  <a:lnTo>
                    <a:pt x="1560" y="2460"/>
                  </a:lnTo>
                  <a:lnTo>
                    <a:pt x="1560" y="2558"/>
                  </a:lnTo>
                  <a:lnTo>
                    <a:pt x="1560" y="2558"/>
                  </a:lnTo>
                  <a:lnTo>
                    <a:pt x="780" y="2558"/>
                  </a:lnTo>
                  <a:lnTo>
                    <a:pt x="780" y="2558"/>
                  </a:lnTo>
                  <a:lnTo>
                    <a:pt x="634" y="2582"/>
                  </a:lnTo>
                  <a:lnTo>
                    <a:pt x="488" y="2631"/>
                  </a:lnTo>
                  <a:lnTo>
                    <a:pt x="342" y="2679"/>
                  </a:lnTo>
                  <a:lnTo>
                    <a:pt x="220" y="2777"/>
                  </a:lnTo>
                  <a:lnTo>
                    <a:pt x="123" y="2899"/>
                  </a:lnTo>
                  <a:lnTo>
                    <a:pt x="74" y="3045"/>
                  </a:lnTo>
                  <a:lnTo>
                    <a:pt x="25" y="3191"/>
                  </a:lnTo>
                  <a:lnTo>
                    <a:pt x="1" y="3337"/>
                  </a:lnTo>
                  <a:lnTo>
                    <a:pt x="1" y="13980"/>
                  </a:lnTo>
                  <a:lnTo>
                    <a:pt x="1" y="13980"/>
                  </a:lnTo>
                  <a:lnTo>
                    <a:pt x="25" y="14151"/>
                  </a:lnTo>
                  <a:lnTo>
                    <a:pt x="74" y="14297"/>
                  </a:lnTo>
                  <a:lnTo>
                    <a:pt x="123" y="14418"/>
                  </a:lnTo>
                  <a:lnTo>
                    <a:pt x="220" y="14540"/>
                  </a:lnTo>
                  <a:lnTo>
                    <a:pt x="342" y="14638"/>
                  </a:lnTo>
                  <a:lnTo>
                    <a:pt x="488" y="14711"/>
                  </a:lnTo>
                  <a:lnTo>
                    <a:pt x="634" y="14759"/>
                  </a:lnTo>
                  <a:lnTo>
                    <a:pt x="780" y="14759"/>
                  </a:lnTo>
                  <a:lnTo>
                    <a:pt x="16952" y="14759"/>
                  </a:lnTo>
                  <a:lnTo>
                    <a:pt x="16952" y="14759"/>
                  </a:lnTo>
                  <a:lnTo>
                    <a:pt x="17098" y="14759"/>
                  </a:lnTo>
                  <a:lnTo>
                    <a:pt x="17244" y="14711"/>
                  </a:lnTo>
                  <a:lnTo>
                    <a:pt x="17390" y="14638"/>
                  </a:lnTo>
                  <a:lnTo>
                    <a:pt x="17512" y="14540"/>
                  </a:lnTo>
                  <a:lnTo>
                    <a:pt x="17610" y="14418"/>
                  </a:lnTo>
                  <a:lnTo>
                    <a:pt x="17658" y="14297"/>
                  </a:lnTo>
                  <a:lnTo>
                    <a:pt x="17707" y="14151"/>
                  </a:lnTo>
                  <a:lnTo>
                    <a:pt x="17731" y="13980"/>
                  </a:lnTo>
                  <a:lnTo>
                    <a:pt x="17731" y="3337"/>
                  </a:lnTo>
                  <a:lnTo>
                    <a:pt x="17731" y="3337"/>
                  </a:lnTo>
                  <a:lnTo>
                    <a:pt x="17707" y="3191"/>
                  </a:lnTo>
                  <a:lnTo>
                    <a:pt x="17658" y="3045"/>
                  </a:lnTo>
                  <a:lnTo>
                    <a:pt x="17610" y="2899"/>
                  </a:lnTo>
                  <a:lnTo>
                    <a:pt x="17512" y="2777"/>
                  </a:lnTo>
                  <a:lnTo>
                    <a:pt x="17390" y="2679"/>
                  </a:lnTo>
                  <a:lnTo>
                    <a:pt x="17244" y="2631"/>
                  </a:lnTo>
                  <a:lnTo>
                    <a:pt x="17098" y="2582"/>
                  </a:lnTo>
                  <a:lnTo>
                    <a:pt x="16952" y="2558"/>
                  </a:lnTo>
                  <a:lnTo>
                    <a:pt x="16952" y="2558"/>
                  </a:lnTo>
                  <a:close/>
                </a:path>
              </a:pathLst>
            </a:custGeom>
            <a:noFill/>
            <a:ln w="952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09" name="Shape 209"/>
            <p:cNvSpPr/>
            <p:nvPr/>
          </p:nvSpPr>
          <p:spPr>
            <a:xfrm>
              <a:off x="1398225" y="386675"/>
              <a:ext cx="142500" cy="25"/>
            </a:xfrm>
            <a:custGeom>
              <a:avLst/>
              <a:gdLst/>
              <a:ahLst/>
              <a:cxnLst/>
              <a:rect l="0" t="0" r="0" b="0"/>
              <a:pathLst>
                <a:path w="5700" h="1" fill="none" extrusionOk="0">
                  <a:moveTo>
                    <a:pt x="5700" y="1"/>
                  </a:moveTo>
                  <a:lnTo>
                    <a:pt x="1" y="1"/>
                  </a:lnTo>
                </a:path>
              </a:pathLst>
            </a:custGeom>
            <a:noFill/>
            <a:ln w="952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10" name="Shape 210"/>
            <p:cNvSpPr/>
            <p:nvPr/>
          </p:nvSpPr>
          <p:spPr>
            <a:xfrm>
              <a:off x="1370225" y="450000"/>
              <a:ext cx="198500" cy="197900"/>
            </a:xfrm>
            <a:custGeom>
              <a:avLst/>
              <a:gdLst/>
              <a:ahLst/>
              <a:cxnLst/>
              <a:rect l="0" t="0" r="0" b="0"/>
              <a:pathLst>
                <a:path w="7940" h="7916" fill="none" extrusionOk="0">
                  <a:moveTo>
                    <a:pt x="3970" y="7916"/>
                  </a:moveTo>
                  <a:lnTo>
                    <a:pt x="3970" y="7916"/>
                  </a:lnTo>
                  <a:lnTo>
                    <a:pt x="3556" y="7892"/>
                  </a:lnTo>
                  <a:lnTo>
                    <a:pt x="3166" y="7843"/>
                  </a:lnTo>
                  <a:lnTo>
                    <a:pt x="2801" y="7745"/>
                  </a:lnTo>
                  <a:lnTo>
                    <a:pt x="2436" y="7624"/>
                  </a:lnTo>
                  <a:lnTo>
                    <a:pt x="2070" y="7453"/>
                  </a:lnTo>
                  <a:lnTo>
                    <a:pt x="1754" y="7258"/>
                  </a:lnTo>
                  <a:lnTo>
                    <a:pt x="1462" y="7015"/>
                  </a:lnTo>
                  <a:lnTo>
                    <a:pt x="1169" y="6771"/>
                  </a:lnTo>
                  <a:lnTo>
                    <a:pt x="901" y="6479"/>
                  </a:lnTo>
                  <a:lnTo>
                    <a:pt x="682" y="6187"/>
                  </a:lnTo>
                  <a:lnTo>
                    <a:pt x="487" y="5846"/>
                  </a:lnTo>
                  <a:lnTo>
                    <a:pt x="317" y="5505"/>
                  </a:lnTo>
                  <a:lnTo>
                    <a:pt x="195" y="5139"/>
                  </a:lnTo>
                  <a:lnTo>
                    <a:pt x="98" y="4750"/>
                  </a:lnTo>
                  <a:lnTo>
                    <a:pt x="25" y="4360"/>
                  </a:lnTo>
                  <a:lnTo>
                    <a:pt x="0" y="3970"/>
                  </a:lnTo>
                  <a:lnTo>
                    <a:pt x="0" y="3970"/>
                  </a:lnTo>
                  <a:lnTo>
                    <a:pt x="25" y="3556"/>
                  </a:lnTo>
                  <a:lnTo>
                    <a:pt x="98" y="3167"/>
                  </a:lnTo>
                  <a:lnTo>
                    <a:pt x="195" y="2777"/>
                  </a:lnTo>
                  <a:lnTo>
                    <a:pt x="317" y="2412"/>
                  </a:lnTo>
                  <a:lnTo>
                    <a:pt x="487" y="2071"/>
                  </a:lnTo>
                  <a:lnTo>
                    <a:pt x="682" y="1754"/>
                  </a:lnTo>
                  <a:lnTo>
                    <a:pt x="901" y="1437"/>
                  </a:lnTo>
                  <a:lnTo>
                    <a:pt x="1169" y="1170"/>
                  </a:lnTo>
                  <a:lnTo>
                    <a:pt x="1462" y="902"/>
                  </a:lnTo>
                  <a:lnTo>
                    <a:pt x="1754" y="682"/>
                  </a:lnTo>
                  <a:lnTo>
                    <a:pt x="2070" y="488"/>
                  </a:lnTo>
                  <a:lnTo>
                    <a:pt x="2436" y="317"/>
                  </a:lnTo>
                  <a:lnTo>
                    <a:pt x="2801" y="171"/>
                  </a:lnTo>
                  <a:lnTo>
                    <a:pt x="3166" y="74"/>
                  </a:lnTo>
                  <a:lnTo>
                    <a:pt x="3556" y="25"/>
                  </a:lnTo>
                  <a:lnTo>
                    <a:pt x="3970" y="1"/>
                  </a:lnTo>
                  <a:lnTo>
                    <a:pt x="3970" y="1"/>
                  </a:lnTo>
                  <a:lnTo>
                    <a:pt x="4384" y="25"/>
                  </a:lnTo>
                  <a:lnTo>
                    <a:pt x="4774" y="74"/>
                  </a:lnTo>
                  <a:lnTo>
                    <a:pt x="5139" y="171"/>
                  </a:lnTo>
                  <a:lnTo>
                    <a:pt x="5505" y="317"/>
                  </a:lnTo>
                  <a:lnTo>
                    <a:pt x="5870" y="488"/>
                  </a:lnTo>
                  <a:lnTo>
                    <a:pt x="6186" y="682"/>
                  </a:lnTo>
                  <a:lnTo>
                    <a:pt x="6479" y="902"/>
                  </a:lnTo>
                  <a:lnTo>
                    <a:pt x="6771" y="1170"/>
                  </a:lnTo>
                  <a:lnTo>
                    <a:pt x="7039" y="1437"/>
                  </a:lnTo>
                  <a:lnTo>
                    <a:pt x="7258" y="1754"/>
                  </a:lnTo>
                  <a:lnTo>
                    <a:pt x="7453" y="2071"/>
                  </a:lnTo>
                  <a:lnTo>
                    <a:pt x="7623" y="2412"/>
                  </a:lnTo>
                  <a:lnTo>
                    <a:pt x="7745" y="2777"/>
                  </a:lnTo>
                  <a:lnTo>
                    <a:pt x="7843" y="3167"/>
                  </a:lnTo>
                  <a:lnTo>
                    <a:pt x="7916" y="3556"/>
                  </a:lnTo>
                  <a:lnTo>
                    <a:pt x="7940" y="3970"/>
                  </a:lnTo>
                  <a:lnTo>
                    <a:pt x="7940" y="3970"/>
                  </a:lnTo>
                  <a:lnTo>
                    <a:pt x="7916" y="4360"/>
                  </a:lnTo>
                  <a:lnTo>
                    <a:pt x="7843" y="4750"/>
                  </a:lnTo>
                  <a:lnTo>
                    <a:pt x="7745" y="5139"/>
                  </a:lnTo>
                  <a:lnTo>
                    <a:pt x="7623" y="5505"/>
                  </a:lnTo>
                  <a:lnTo>
                    <a:pt x="7453" y="5846"/>
                  </a:lnTo>
                  <a:lnTo>
                    <a:pt x="7258" y="6187"/>
                  </a:lnTo>
                  <a:lnTo>
                    <a:pt x="7039" y="6479"/>
                  </a:lnTo>
                  <a:lnTo>
                    <a:pt x="6771" y="6771"/>
                  </a:lnTo>
                  <a:lnTo>
                    <a:pt x="6479" y="7015"/>
                  </a:lnTo>
                  <a:lnTo>
                    <a:pt x="6186" y="7258"/>
                  </a:lnTo>
                  <a:lnTo>
                    <a:pt x="5870" y="7453"/>
                  </a:lnTo>
                  <a:lnTo>
                    <a:pt x="5505" y="7624"/>
                  </a:lnTo>
                  <a:lnTo>
                    <a:pt x="5139" y="7745"/>
                  </a:lnTo>
                  <a:lnTo>
                    <a:pt x="4774" y="7843"/>
                  </a:lnTo>
                  <a:lnTo>
                    <a:pt x="4384" y="7892"/>
                  </a:lnTo>
                  <a:lnTo>
                    <a:pt x="3970" y="7916"/>
                  </a:lnTo>
                  <a:lnTo>
                    <a:pt x="3970" y="7916"/>
                  </a:lnTo>
                  <a:close/>
                </a:path>
              </a:pathLst>
            </a:custGeom>
            <a:noFill/>
            <a:ln w="952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11" name="Shape 211"/>
            <p:cNvSpPr/>
            <p:nvPr/>
          </p:nvSpPr>
          <p:spPr>
            <a:xfrm>
              <a:off x="1403100" y="482875"/>
              <a:ext cx="132750" cy="132150"/>
            </a:xfrm>
            <a:custGeom>
              <a:avLst/>
              <a:gdLst/>
              <a:ahLst/>
              <a:cxnLst/>
              <a:rect l="0" t="0" r="0" b="0"/>
              <a:pathLst>
                <a:path w="5310" h="5286" fill="none" extrusionOk="0">
                  <a:moveTo>
                    <a:pt x="2655" y="5286"/>
                  </a:moveTo>
                  <a:lnTo>
                    <a:pt x="2655" y="5286"/>
                  </a:lnTo>
                  <a:lnTo>
                    <a:pt x="2387" y="5286"/>
                  </a:lnTo>
                  <a:lnTo>
                    <a:pt x="2119" y="5237"/>
                  </a:lnTo>
                  <a:lnTo>
                    <a:pt x="1876" y="5164"/>
                  </a:lnTo>
                  <a:lnTo>
                    <a:pt x="1632" y="5091"/>
                  </a:lnTo>
                  <a:lnTo>
                    <a:pt x="1389" y="4969"/>
                  </a:lnTo>
                  <a:lnTo>
                    <a:pt x="1169" y="4847"/>
                  </a:lnTo>
                  <a:lnTo>
                    <a:pt x="975" y="4677"/>
                  </a:lnTo>
                  <a:lnTo>
                    <a:pt x="780" y="4506"/>
                  </a:lnTo>
                  <a:lnTo>
                    <a:pt x="609" y="4336"/>
                  </a:lnTo>
                  <a:lnTo>
                    <a:pt x="463" y="4117"/>
                  </a:lnTo>
                  <a:lnTo>
                    <a:pt x="317" y="3897"/>
                  </a:lnTo>
                  <a:lnTo>
                    <a:pt x="220" y="3678"/>
                  </a:lnTo>
                  <a:lnTo>
                    <a:pt x="122" y="3435"/>
                  </a:lnTo>
                  <a:lnTo>
                    <a:pt x="74" y="3191"/>
                  </a:lnTo>
                  <a:lnTo>
                    <a:pt x="25" y="2923"/>
                  </a:lnTo>
                  <a:lnTo>
                    <a:pt x="0" y="2655"/>
                  </a:lnTo>
                  <a:lnTo>
                    <a:pt x="0" y="2655"/>
                  </a:lnTo>
                  <a:lnTo>
                    <a:pt x="25" y="2387"/>
                  </a:lnTo>
                  <a:lnTo>
                    <a:pt x="74" y="2120"/>
                  </a:lnTo>
                  <a:lnTo>
                    <a:pt x="122" y="1852"/>
                  </a:lnTo>
                  <a:lnTo>
                    <a:pt x="220" y="1608"/>
                  </a:lnTo>
                  <a:lnTo>
                    <a:pt x="317" y="1389"/>
                  </a:lnTo>
                  <a:lnTo>
                    <a:pt x="463" y="1170"/>
                  </a:lnTo>
                  <a:lnTo>
                    <a:pt x="609" y="975"/>
                  </a:lnTo>
                  <a:lnTo>
                    <a:pt x="780" y="780"/>
                  </a:lnTo>
                  <a:lnTo>
                    <a:pt x="975" y="610"/>
                  </a:lnTo>
                  <a:lnTo>
                    <a:pt x="1169" y="463"/>
                  </a:lnTo>
                  <a:lnTo>
                    <a:pt x="1389" y="317"/>
                  </a:lnTo>
                  <a:lnTo>
                    <a:pt x="1632" y="220"/>
                  </a:lnTo>
                  <a:lnTo>
                    <a:pt x="1876" y="122"/>
                  </a:lnTo>
                  <a:lnTo>
                    <a:pt x="2119" y="49"/>
                  </a:lnTo>
                  <a:lnTo>
                    <a:pt x="2387" y="25"/>
                  </a:lnTo>
                  <a:lnTo>
                    <a:pt x="2655" y="1"/>
                  </a:lnTo>
                  <a:lnTo>
                    <a:pt x="2655" y="1"/>
                  </a:lnTo>
                  <a:lnTo>
                    <a:pt x="2923" y="25"/>
                  </a:lnTo>
                  <a:lnTo>
                    <a:pt x="3191" y="49"/>
                  </a:lnTo>
                  <a:lnTo>
                    <a:pt x="3435" y="122"/>
                  </a:lnTo>
                  <a:lnTo>
                    <a:pt x="3678" y="220"/>
                  </a:lnTo>
                  <a:lnTo>
                    <a:pt x="3922" y="317"/>
                  </a:lnTo>
                  <a:lnTo>
                    <a:pt x="4141" y="463"/>
                  </a:lnTo>
                  <a:lnTo>
                    <a:pt x="4336" y="610"/>
                  </a:lnTo>
                  <a:lnTo>
                    <a:pt x="4530" y="780"/>
                  </a:lnTo>
                  <a:lnTo>
                    <a:pt x="4701" y="975"/>
                  </a:lnTo>
                  <a:lnTo>
                    <a:pt x="4847" y="1170"/>
                  </a:lnTo>
                  <a:lnTo>
                    <a:pt x="4993" y="1389"/>
                  </a:lnTo>
                  <a:lnTo>
                    <a:pt x="5091" y="1608"/>
                  </a:lnTo>
                  <a:lnTo>
                    <a:pt x="5188" y="1852"/>
                  </a:lnTo>
                  <a:lnTo>
                    <a:pt x="5237" y="2120"/>
                  </a:lnTo>
                  <a:lnTo>
                    <a:pt x="5285" y="2387"/>
                  </a:lnTo>
                  <a:lnTo>
                    <a:pt x="5310" y="2655"/>
                  </a:lnTo>
                  <a:lnTo>
                    <a:pt x="5310" y="2655"/>
                  </a:lnTo>
                  <a:lnTo>
                    <a:pt x="5285" y="2923"/>
                  </a:lnTo>
                  <a:lnTo>
                    <a:pt x="5237" y="3191"/>
                  </a:lnTo>
                  <a:lnTo>
                    <a:pt x="5188" y="3435"/>
                  </a:lnTo>
                  <a:lnTo>
                    <a:pt x="5091" y="3678"/>
                  </a:lnTo>
                  <a:lnTo>
                    <a:pt x="4993" y="3897"/>
                  </a:lnTo>
                  <a:lnTo>
                    <a:pt x="4847" y="4117"/>
                  </a:lnTo>
                  <a:lnTo>
                    <a:pt x="4701" y="4336"/>
                  </a:lnTo>
                  <a:lnTo>
                    <a:pt x="4530" y="4506"/>
                  </a:lnTo>
                  <a:lnTo>
                    <a:pt x="4336" y="4677"/>
                  </a:lnTo>
                  <a:lnTo>
                    <a:pt x="4141" y="4847"/>
                  </a:lnTo>
                  <a:lnTo>
                    <a:pt x="3922" y="4969"/>
                  </a:lnTo>
                  <a:lnTo>
                    <a:pt x="3678" y="5091"/>
                  </a:lnTo>
                  <a:lnTo>
                    <a:pt x="3435" y="5164"/>
                  </a:lnTo>
                  <a:lnTo>
                    <a:pt x="3191" y="5237"/>
                  </a:lnTo>
                  <a:lnTo>
                    <a:pt x="2923" y="5286"/>
                  </a:lnTo>
                  <a:lnTo>
                    <a:pt x="2655" y="5286"/>
                  </a:lnTo>
                  <a:lnTo>
                    <a:pt x="2655" y="5286"/>
                  </a:lnTo>
                  <a:close/>
                </a:path>
              </a:pathLst>
            </a:custGeom>
            <a:noFill/>
            <a:ln w="952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12" name="Shape 212"/>
            <p:cNvSpPr/>
            <p:nvPr/>
          </p:nvSpPr>
          <p:spPr>
            <a:xfrm>
              <a:off x="1588800" y="435400"/>
              <a:ext cx="66400" cy="43850"/>
            </a:xfrm>
            <a:custGeom>
              <a:avLst/>
              <a:gdLst/>
              <a:ahLst/>
              <a:cxnLst/>
              <a:rect l="0" t="0" r="0" b="0"/>
              <a:pathLst>
                <a:path w="2656" h="1754" fill="none" extrusionOk="0">
                  <a:moveTo>
                    <a:pt x="2655" y="1266"/>
                  </a:moveTo>
                  <a:lnTo>
                    <a:pt x="2655" y="1266"/>
                  </a:lnTo>
                  <a:lnTo>
                    <a:pt x="2655" y="1364"/>
                  </a:lnTo>
                  <a:lnTo>
                    <a:pt x="2631" y="1461"/>
                  </a:lnTo>
                  <a:lnTo>
                    <a:pt x="2582" y="1534"/>
                  </a:lnTo>
                  <a:lnTo>
                    <a:pt x="2509" y="1607"/>
                  </a:lnTo>
                  <a:lnTo>
                    <a:pt x="2461" y="1680"/>
                  </a:lnTo>
                  <a:lnTo>
                    <a:pt x="2363" y="1705"/>
                  </a:lnTo>
                  <a:lnTo>
                    <a:pt x="2266" y="1754"/>
                  </a:lnTo>
                  <a:lnTo>
                    <a:pt x="2168" y="1754"/>
                  </a:lnTo>
                  <a:lnTo>
                    <a:pt x="488" y="1754"/>
                  </a:lnTo>
                  <a:lnTo>
                    <a:pt x="488" y="1754"/>
                  </a:lnTo>
                  <a:lnTo>
                    <a:pt x="390" y="1754"/>
                  </a:lnTo>
                  <a:lnTo>
                    <a:pt x="293" y="1705"/>
                  </a:lnTo>
                  <a:lnTo>
                    <a:pt x="220" y="1680"/>
                  </a:lnTo>
                  <a:lnTo>
                    <a:pt x="147" y="1607"/>
                  </a:lnTo>
                  <a:lnTo>
                    <a:pt x="74" y="1534"/>
                  </a:lnTo>
                  <a:lnTo>
                    <a:pt x="49" y="1461"/>
                  </a:lnTo>
                  <a:lnTo>
                    <a:pt x="1" y="1364"/>
                  </a:lnTo>
                  <a:lnTo>
                    <a:pt x="1" y="1266"/>
                  </a:lnTo>
                  <a:lnTo>
                    <a:pt x="1" y="487"/>
                  </a:lnTo>
                  <a:lnTo>
                    <a:pt x="1" y="487"/>
                  </a:lnTo>
                  <a:lnTo>
                    <a:pt x="1" y="390"/>
                  </a:lnTo>
                  <a:lnTo>
                    <a:pt x="49" y="292"/>
                  </a:lnTo>
                  <a:lnTo>
                    <a:pt x="74" y="219"/>
                  </a:lnTo>
                  <a:lnTo>
                    <a:pt x="147" y="146"/>
                  </a:lnTo>
                  <a:lnTo>
                    <a:pt x="220" y="73"/>
                  </a:lnTo>
                  <a:lnTo>
                    <a:pt x="293" y="49"/>
                  </a:lnTo>
                  <a:lnTo>
                    <a:pt x="390" y="0"/>
                  </a:lnTo>
                  <a:lnTo>
                    <a:pt x="488" y="0"/>
                  </a:lnTo>
                  <a:lnTo>
                    <a:pt x="2168" y="0"/>
                  </a:lnTo>
                  <a:lnTo>
                    <a:pt x="2168" y="0"/>
                  </a:lnTo>
                  <a:lnTo>
                    <a:pt x="2266" y="0"/>
                  </a:lnTo>
                  <a:lnTo>
                    <a:pt x="2363" y="49"/>
                  </a:lnTo>
                  <a:lnTo>
                    <a:pt x="2461" y="73"/>
                  </a:lnTo>
                  <a:lnTo>
                    <a:pt x="2509" y="146"/>
                  </a:lnTo>
                  <a:lnTo>
                    <a:pt x="2582" y="219"/>
                  </a:lnTo>
                  <a:lnTo>
                    <a:pt x="2631" y="292"/>
                  </a:lnTo>
                  <a:lnTo>
                    <a:pt x="2655" y="390"/>
                  </a:lnTo>
                  <a:lnTo>
                    <a:pt x="2655" y="487"/>
                  </a:lnTo>
                  <a:lnTo>
                    <a:pt x="2655" y="1266"/>
                  </a:lnTo>
                  <a:close/>
                </a:path>
              </a:pathLst>
            </a:custGeom>
            <a:noFill/>
            <a:ln w="952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552" y="1559425"/>
            <a:ext cx="4383593" cy="35551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subTitle" idx="4294967295"/>
          </p:nvPr>
        </p:nvSpPr>
        <p:spPr>
          <a:xfrm>
            <a:off x="685800" y="505225"/>
            <a:ext cx="7884600" cy="3810299"/>
          </a:xfrm>
          <a:prstGeom prst="rect">
            <a:avLst/>
          </a:prstGeom>
        </p:spPr>
        <p:txBody>
          <a:bodyPr wrap="square" lIns="91425" tIns="91425" rIns="91425" bIns="91425" anchor="ctr" anchorCtr="0">
            <a:noAutofit/>
          </a:bodyPr>
          <a:lstStyle/>
          <a:p>
            <a:pPr lvl="0" rtl="0">
              <a:spcBef>
                <a:spcPts val="0"/>
              </a:spcBef>
              <a:buClr>
                <a:schemeClr val="dk1"/>
              </a:buClr>
              <a:buSzPct val="61111"/>
              <a:buFont typeface="Arial"/>
              <a:buNone/>
            </a:pPr>
            <a:r>
              <a:rPr lang="en" sz="1800" b="1" dirty="0" smtClean="0">
                <a:solidFill>
                  <a:schemeClr val="lt1"/>
                </a:solidFill>
                <a:latin typeface="Roboto Slab"/>
                <a:ea typeface="Roboto Slab"/>
                <a:cs typeface="Roboto Slab"/>
                <a:sym typeface="Roboto Slab"/>
              </a:rPr>
              <a:t>THANK</a:t>
            </a:r>
            <a:r>
              <a:rPr lang="en-US" sz="1800" b="1" dirty="0" smtClean="0">
                <a:solidFill>
                  <a:schemeClr val="lt1"/>
                </a:solidFill>
                <a:latin typeface="Roboto Slab"/>
                <a:ea typeface="Roboto Slab"/>
                <a:cs typeface="Roboto Slab"/>
                <a:sym typeface="Roboto Slab"/>
              </a:rPr>
              <a:t> YOU</a:t>
            </a:r>
            <a:r>
              <a:rPr lang="en" sz="1800" b="1" dirty="0" smtClean="0">
                <a:solidFill>
                  <a:schemeClr val="lt1"/>
                </a:solidFill>
                <a:latin typeface="Roboto Slab"/>
                <a:ea typeface="Roboto Slab"/>
                <a:cs typeface="Roboto Slab"/>
                <a:sym typeface="Roboto Slab"/>
              </a:rPr>
              <a:t>!</a:t>
            </a:r>
            <a:endParaRPr lang="en" sz="1800" b="1" dirty="0">
              <a:solidFill>
                <a:schemeClr val="lt1"/>
              </a:solidFill>
              <a:latin typeface="Roboto Slab"/>
              <a:ea typeface="Roboto Slab"/>
              <a:cs typeface="Roboto Slab"/>
              <a:sym typeface="Roboto Slab"/>
            </a:endParaRPr>
          </a:p>
          <a:p>
            <a:pPr lvl="0" rtl="0">
              <a:spcBef>
                <a:spcPts val="0"/>
              </a:spcBef>
              <a:buNone/>
            </a:pPr>
            <a:r>
              <a:rPr lang="en-US" sz="3600" b="1" dirty="0" smtClean="0">
                <a:solidFill>
                  <a:srgbClr val="FFFFFF"/>
                </a:solidFill>
              </a:rPr>
              <a:t>Discussion </a:t>
            </a:r>
            <a:endParaRPr lang="en" sz="3600" b="1" dirty="0">
              <a:solidFill>
                <a:srgbClr val="FFFFFF"/>
              </a:solidFill>
            </a:endParaRPr>
          </a:p>
          <a:p>
            <a:pPr lvl="0" rtl="0">
              <a:spcBef>
                <a:spcPts val="0"/>
              </a:spcBef>
              <a:buClr>
                <a:schemeClr val="dk1"/>
              </a:buClr>
              <a:buSzPct val="45833"/>
              <a:buFont typeface="Arial"/>
              <a:buNone/>
            </a:pPr>
            <a:endParaRPr sz="24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1556175" y="2300275"/>
            <a:ext cx="6031800" cy="605100"/>
          </a:xfrm>
          <a:prstGeom prst="rect">
            <a:avLst/>
          </a:prstGeom>
        </p:spPr>
        <p:txBody>
          <a:bodyPr wrap="square" lIns="91425" tIns="91425" rIns="91425" bIns="91425" anchor="ctr" anchorCtr="0">
            <a:noAutofit/>
          </a:bodyPr>
          <a:lstStyle/>
          <a:p>
            <a:pPr lvl="0">
              <a:spcBef>
                <a:spcPts val="0"/>
              </a:spcBef>
              <a:buNone/>
            </a:pPr>
            <a:r>
              <a:rPr lang="en-US" dirty="0" smtClean="0"/>
              <a:t>To perform great things is difficult: but more difficult is to command great things.</a:t>
            </a:r>
          </a:p>
          <a:p>
            <a:pPr lvl="0">
              <a:spcBef>
                <a:spcPts val="0"/>
              </a:spcBef>
              <a:buNone/>
            </a:pPr>
            <a:r>
              <a:rPr lang="en-US" dirty="0"/>
              <a:t>	</a:t>
            </a:r>
            <a:r>
              <a:rPr lang="en-US" dirty="0" smtClean="0"/>
              <a:t>                                              </a:t>
            </a:r>
            <a:r>
              <a:rPr lang="en-US" dirty="0" err="1" smtClean="0"/>
              <a:t>Osho</a:t>
            </a:r>
            <a:r>
              <a:rPr lang="en-US" dirty="0" smtClean="0"/>
              <a:t>, Intelligence</a:t>
            </a:r>
            <a:endParaRPr lang="e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1146025" y="530725"/>
            <a:ext cx="3208799" cy="1028700"/>
          </a:xfrm>
          <a:prstGeom prst="rect">
            <a:avLst/>
          </a:prstGeom>
        </p:spPr>
        <p:txBody>
          <a:bodyPr wrap="square" lIns="91425" tIns="91425" rIns="91425" bIns="91425" anchor="ctr" anchorCtr="0">
            <a:noAutofit/>
          </a:bodyPr>
          <a:lstStyle/>
          <a:p>
            <a:pPr lvl="0">
              <a:spcBef>
                <a:spcPts val="0"/>
              </a:spcBef>
              <a:buNone/>
            </a:pPr>
            <a:r>
              <a:rPr lang="en-US" dirty="0" smtClean="0"/>
              <a:t>Some </a:t>
            </a:r>
            <a:r>
              <a:rPr lang="en-US" dirty="0" smtClean="0"/>
              <a:t>background  </a:t>
            </a:r>
            <a:endParaRPr lang="en" dirty="0"/>
          </a:p>
        </p:txBody>
      </p:sp>
      <p:sp>
        <p:nvSpPr>
          <p:cNvPr id="146" name="Shape 146"/>
          <p:cNvSpPr txBox="1">
            <a:spLocks noGrp="1"/>
          </p:cNvSpPr>
          <p:nvPr>
            <p:ph type="body" idx="1"/>
          </p:nvPr>
        </p:nvSpPr>
        <p:spPr>
          <a:xfrm>
            <a:off x="1146025" y="1700774"/>
            <a:ext cx="7540800" cy="3158699"/>
          </a:xfrm>
          <a:prstGeom prst="rect">
            <a:avLst/>
          </a:prstGeom>
        </p:spPr>
        <p:txBody>
          <a:bodyPr wrap="square" lIns="91425" tIns="91425" rIns="91425" bIns="91425" anchor="t" anchorCtr="0">
            <a:noAutofit/>
          </a:bodyPr>
          <a:lstStyle/>
          <a:p>
            <a:pPr marL="457200" lvl="0" indent="-228600" rtl="0">
              <a:spcBef>
                <a:spcPts val="0"/>
              </a:spcBef>
            </a:pPr>
            <a:r>
              <a:rPr lang="en-US" dirty="0" smtClean="0"/>
              <a:t>American Creativity </a:t>
            </a:r>
            <a:r>
              <a:rPr lang="en-US" dirty="0" smtClean="0"/>
              <a:t>Academy - Kuwait</a:t>
            </a:r>
            <a:endParaRPr lang="en" dirty="0"/>
          </a:p>
          <a:p>
            <a:pPr marL="457200" lvl="0" indent="-228600" rtl="0">
              <a:spcBef>
                <a:spcPts val="0"/>
              </a:spcBef>
            </a:pPr>
            <a:r>
              <a:rPr lang="en-US" dirty="0" smtClean="0"/>
              <a:t>3 campuses </a:t>
            </a:r>
            <a:endParaRPr lang="en" dirty="0"/>
          </a:p>
          <a:p>
            <a:pPr marL="457200" lvl="0" indent="-228600" rtl="0">
              <a:spcBef>
                <a:spcPts val="0"/>
              </a:spcBef>
            </a:pPr>
            <a:r>
              <a:rPr lang="en-US" dirty="0" smtClean="0"/>
              <a:t>4,500 </a:t>
            </a:r>
            <a:r>
              <a:rPr lang="en-US" dirty="0" smtClean="0"/>
              <a:t>students </a:t>
            </a:r>
            <a:r>
              <a:rPr lang="mr-IN" dirty="0" smtClean="0"/>
              <a:t>–</a:t>
            </a:r>
            <a:r>
              <a:rPr lang="en-US" dirty="0" smtClean="0"/>
              <a:t> 97% Kuwaiti </a:t>
            </a:r>
            <a:endParaRPr lang="en-US" dirty="0"/>
          </a:p>
          <a:p>
            <a:pPr marL="457200" lvl="0" indent="-228600" rtl="0">
              <a:spcBef>
                <a:spcPts val="0"/>
              </a:spcBef>
            </a:pPr>
            <a:r>
              <a:rPr lang="en-US" dirty="0" smtClean="0"/>
              <a:t>IBDP</a:t>
            </a:r>
          </a:p>
          <a:p>
            <a:pPr marL="457200" lvl="0" indent="-228600" rtl="0">
              <a:spcBef>
                <a:spcPts val="0"/>
              </a:spcBef>
            </a:pPr>
            <a:r>
              <a:rPr lang="en-US" dirty="0" smtClean="0"/>
              <a:t>1 Curriculum</a:t>
            </a:r>
          </a:p>
          <a:p>
            <a:pPr marL="457200" lvl="0" indent="-228600" rtl="0">
              <a:spcBef>
                <a:spcPts val="0"/>
              </a:spcBef>
            </a:pPr>
            <a:r>
              <a:rPr lang="en-US" dirty="0" smtClean="0"/>
              <a:t>1 </a:t>
            </a:r>
            <a:r>
              <a:rPr lang="en-US" dirty="0" smtClean="0"/>
              <a:t>management team</a:t>
            </a:r>
            <a:endParaRPr lang="en-US" dirty="0" smtClean="0"/>
          </a:p>
        </p:txBody>
      </p:sp>
      <p:grpSp>
        <p:nvGrpSpPr>
          <p:cNvPr id="147" name="Shape 147"/>
          <p:cNvGrpSpPr/>
          <p:nvPr/>
        </p:nvGrpSpPr>
        <p:grpSpPr>
          <a:xfrm>
            <a:off x="333622" y="861852"/>
            <a:ext cx="366457" cy="366436"/>
            <a:chOff x="1923675" y="1633650"/>
            <a:chExt cx="436000" cy="435975"/>
          </a:xfrm>
        </p:grpSpPr>
        <p:sp>
          <p:nvSpPr>
            <p:cNvPr id="148" name="Shape 148"/>
            <p:cNvSpPr/>
            <p:nvPr/>
          </p:nvSpPr>
          <p:spPr>
            <a:xfrm>
              <a:off x="2209250" y="1633650"/>
              <a:ext cx="150425" cy="150425"/>
            </a:xfrm>
            <a:custGeom>
              <a:avLst/>
              <a:gdLst/>
              <a:ahLst/>
              <a:cxnLst/>
              <a:rect l="0" t="0" r="0" b="0"/>
              <a:pathLst>
                <a:path w="6017" h="6017" fill="none" extrusionOk="0">
                  <a:moveTo>
                    <a:pt x="5846" y="3605"/>
                  </a:moveTo>
                  <a:lnTo>
                    <a:pt x="2412" y="171"/>
                  </a:ln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846" y="4433"/>
                  </a:lnTo>
                  <a:lnTo>
                    <a:pt x="5919" y="4336"/>
                  </a:lnTo>
                  <a:lnTo>
                    <a:pt x="5967" y="4238"/>
                  </a:lnTo>
                  <a:lnTo>
                    <a:pt x="5992" y="4141"/>
                  </a:lnTo>
                  <a:lnTo>
                    <a:pt x="6016" y="4019"/>
                  </a:lnTo>
                  <a:lnTo>
                    <a:pt x="5992" y="3922"/>
                  </a:lnTo>
                  <a:lnTo>
                    <a:pt x="5967" y="3800"/>
                  </a:lnTo>
                  <a:lnTo>
                    <a:pt x="5919" y="3703"/>
                  </a:lnTo>
                  <a:lnTo>
                    <a:pt x="5846" y="3605"/>
                  </a:lnTo>
                  <a:lnTo>
                    <a:pt x="5846" y="3605"/>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9" name="Shape 149"/>
            <p:cNvSpPr/>
            <p:nvPr/>
          </p:nvSpPr>
          <p:spPr>
            <a:xfrm>
              <a:off x="2019900" y="1757250"/>
              <a:ext cx="261825" cy="261850"/>
            </a:xfrm>
            <a:custGeom>
              <a:avLst/>
              <a:gdLst/>
              <a:ahLst/>
              <a:cxnLst/>
              <a:rect l="0" t="0" r="0" b="0"/>
              <a:pathLst>
                <a:path w="10473" h="10474" fill="none" extrusionOk="0">
                  <a:moveTo>
                    <a:pt x="10473" y="1"/>
                  </a:moveTo>
                  <a:lnTo>
                    <a:pt x="0" y="104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0" name="Shape 150"/>
            <p:cNvSpPr/>
            <p:nvPr/>
          </p:nvSpPr>
          <p:spPr>
            <a:xfrm>
              <a:off x="1923675" y="1681150"/>
              <a:ext cx="388500" cy="388475"/>
            </a:xfrm>
            <a:custGeom>
              <a:avLst/>
              <a:gdLst/>
              <a:ahLst/>
              <a:cxnLst/>
              <a:rect l="0" t="0" r="0" b="0"/>
              <a:pathLst>
                <a:path w="15540" h="15539" fill="none" extrusionOk="0">
                  <a:moveTo>
                    <a:pt x="11277" y="0"/>
                  </a:moveTo>
                  <a:lnTo>
                    <a:pt x="756" y="10546"/>
                  </a:lnTo>
                  <a:lnTo>
                    <a:pt x="756" y="10546"/>
                  </a:lnTo>
                  <a:lnTo>
                    <a:pt x="683" y="10619"/>
                  </a:lnTo>
                  <a:lnTo>
                    <a:pt x="634" y="10692"/>
                  </a:lnTo>
                  <a:lnTo>
                    <a:pt x="610" y="10765"/>
                  </a:lnTo>
                  <a:lnTo>
                    <a:pt x="585" y="10863"/>
                  </a:lnTo>
                  <a:lnTo>
                    <a:pt x="1" y="14881"/>
                  </a:lnTo>
                  <a:lnTo>
                    <a:pt x="1" y="14881"/>
                  </a:lnTo>
                  <a:lnTo>
                    <a:pt x="1" y="15003"/>
                  </a:lnTo>
                  <a:lnTo>
                    <a:pt x="25" y="15149"/>
                  </a:lnTo>
                  <a:lnTo>
                    <a:pt x="98" y="15271"/>
                  </a:lnTo>
                  <a:lnTo>
                    <a:pt x="171" y="15368"/>
                  </a:lnTo>
                  <a:lnTo>
                    <a:pt x="171" y="15368"/>
                  </a:lnTo>
                  <a:lnTo>
                    <a:pt x="269" y="15441"/>
                  </a:lnTo>
                  <a:lnTo>
                    <a:pt x="366" y="15490"/>
                  </a:lnTo>
                  <a:lnTo>
                    <a:pt x="464" y="15514"/>
                  </a:lnTo>
                  <a:lnTo>
                    <a:pt x="585" y="15539"/>
                  </a:lnTo>
                  <a:lnTo>
                    <a:pt x="585" y="15539"/>
                  </a:lnTo>
                  <a:lnTo>
                    <a:pt x="659" y="15539"/>
                  </a:lnTo>
                  <a:lnTo>
                    <a:pt x="4677" y="14954"/>
                  </a:lnTo>
                  <a:lnTo>
                    <a:pt x="4677" y="14954"/>
                  </a:lnTo>
                  <a:lnTo>
                    <a:pt x="4848" y="14905"/>
                  </a:lnTo>
                  <a:lnTo>
                    <a:pt x="4921" y="14857"/>
                  </a:lnTo>
                  <a:lnTo>
                    <a:pt x="4994" y="14784"/>
                  </a:lnTo>
                  <a:lnTo>
                    <a:pt x="15539" y="4262"/>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1" name="Shape 151"/>
            <p:cNvSpPr/>
            <p:nvPr/>
          </p:nvSpPr>
          <p:spPr>
            <a:xfrm>
              <a:off x="1974225" y="1711575"/>
              <a:ext cx="261825" cy="261850"/>
            </a:xfrm>
            <a:custGeom>
              <a:avLst/>
              <a:gdLst/>
              <a:ahLst/>
              <a:cxnLst/>
              <a:rect l="0" t="0" r="0" b="0"/>
              <a:pathLst>
                <a:path w="10473" h="10474" fill="none" extrusionOk="0">
                  <a:moveTo>
                    <a:pt x="0" y="10474"/>
                  </a:moveTo>
                  <a:lnTo>
                    <a:pt x="10473"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2" name="Shape 152"/>
            <p:cNvSpPr/>
            <p:nvPr/>
          </p:nvSpPr>
          <p:spPr>
            <a:xfrm>
              <a:off x="1934650" y="2014200"/>
              <a:ext cx="44475" cy="44475"/>
            </a:xfrm>
            <a:custGeom>
              <a:avLst/>
              <a:gdLst/>
              <a:ahLst/>
              <a:cxnLst/>
              <a:rect l="0" t="0" r="0" b="0"/>
              <a:pathLst>
                <a:path w="1779" h="1779" fill="none" extrusionOk="0">
                  <a:moveTo>
                    <a:pt x="1778" y="1778"/>
                  </a:moveTo>
                  <a:lnTo>
                    <a:pt x="0" y="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3" name="Shape 153"/>
            <p:cNvSpPr/>
            <p:nvPr/>
          </p:nvSpPr>
          <p:spPr>
            <a:xfrm>
              <a:off x="1944375" y="1947225"/>
              <a:ext cx="101725" cy="101700"/>
            </a:xfrm>
            <a:custGeom>
              <a:avLst/>
              <a:gdLst/>
              <a:ahLst/>
              <a:cxnLst/>
              <a:rect l="0" t="0" r="0" b="0"/>
              <a:pathLst>
                <a:path w="4069" h="4068" fill="none" extrusionOk="0">
                  <a:moveTo>
                    <a:pt x="1" y="49"/>
                  </a:moveTo>
                  <a:lnTo>
                    <a:pt x="1" y="49"/>
                  </a:lnTo>
                  <a:lnTo>
                    <a:pt x="25" y="0"/>
                  </a:lnTo>
                  <a:lnTo>
                    <a:pt x="25" y="0"/>
                  </a:lnTo>
                  <a:lnTo>
                    <a:pt x="4068" y="4043"/>
                  </a:lnTo>
                  <a:lnTo>
                    <a:pt x="4068" y="4043"/>
                  </a:lnTo>
                  <a:lnTo>
                    <a:pt x="4068" y="4043"/>
                  </a:lnTo>
                  <a:lnTo>
                    <a:pt x="4020" y="4068"/>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25" y="530725"/>
            <a:ext cx="3407121" cy="1028700"/>
          </a:xfrm>
        </p:spPr>
        <p:txBody>
          <a:bodyPr/>
          <a:lstStyle/>
          <a:p>
            <a:r>
              <a:rPr lang="en-US" dirty="0" smtClean="0"/>
              <a:t>Simon Sinek </a:t>
            </a:r>
            <a:r>
              <a:rPr lang="mr-IN" dirty="0" smtClean="0"/>
              <a:t>–</a:t>
            </a:r>
            <a:r>
              <a:rPr lang="en-US" dirty="0" smtClean="0"/>
              <a:t> Start with Why!</a:t>
            </a:r>
            <a:endParaRPr lang="en-US" dirty="0"/>
          </a:p>
        </p:txBody>
      </p:sp>
      <p:sp>
        <p:nvSpPr>
          <p:cNvPr id="7" name="Oval 6"/>
          <p:cNvSpPr/>
          <p:nvPr/>
        </p:nvSpPr>
        <p:spPr>
          <a:xfrm>
            <a:off x="3871379" y="1713323"/>
            <a:ext cx="3324519" cy="29977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337115" y="2184662"/>
            <a:ext cx="2285999" cy="21160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710685" y="2427403"/>
            <a:ext cx="1511005" cy="1569564"/>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2426" y="1876885"/>
            <a:ext cx="1027522" cy="307777"/>
          </a:xfrm>
          <a:prstGeom prst="rect">
            <a:avLst/>
          </a:prstGeom>
          <a:noFill/>
        </p:spPr>
        <p:txBody>
          <a:bodyPr wrap="square" rtlCol="0">
            <a:spAutoFit/>
          </a:bodyPr>
          <a:lstStyle/>
          <a:p>
            <a:r>
              <a:rPr lang="en-US" dirty="0" smtClean="0"/>
              <a:t>What?</a:t>
            </a:r>
            <a:endParaRPr lang="en-US" dirty="0"/>
          </a:p>
        </p:txBody>
      </p:sp>
      <p:sp>
        <p:nvSpPr>
          <p:cNvPr id="9" name="TextBox 8"/>
          <p:cNvSpPr txBox="1"/>
          <p:nvPr/>
        </p:nvSpPr>
        <p:spPr>
          <a:xfrm>
            <a:off x="5019878" y="2184662"/>
            <a:ext cx="1027522" cy="307777"/>
          </a:xfrm>
          <a:prstGeom prst="rect">
            <a:avLst/>
          </a:prstGeom>
          <a:noFill/>
        </p:spPr>
        <p:txBody>
          <a:bodyPr wrap="square" rtlCol="0">
            <a:spAutoFit/>
          </a:bodyPr>
          <a:lstStyle/>
          <a:p>
            <a:r>
              <a:rPr lang="en-US" dirty="0" smtClean="0"/>
              <a:t>How?</a:t>
            </a:r>
            <a:endParaRPr lang="en-US" dirty="0"/>
          </a:p>
        </p:txBody>
      </p:sp>
      <p:sp>
        <p:nvSpPr>
          <p:cNvPr id="10" name="TextBox 9"/>
          <p:cNvSpPr txBox="1"/>
          <p:nvPr/>
        </p:nvSpPr>
        <p:spPr>
          <a:xfrm>
            <a:off x="5154707" y="2925617"/>
            <a:ext cx="1027522" cy="307777"/>
          </a:xfrm>
          <a:prstGeom prst="rect">
            <a:avLst/>
          </a:prstGeom>
          <a:noFill/>
        </p:spPr>
        <p:txBody>
          <a:bodyPr wrap="square" rtlCol="0">
            <a:spAutoFit/>
          </a:bodyPr>
          <a:lstStyle/>
          <a:p>
            <a:r>
              <a:rPr lang="en-US" dirty="0" smtClean="0"/>
              <a:t>Why?</a:t>
            </a:r>
            <a:endParaRPr lang="en-US" dirty="0"/>
          </a:p>
        </p:txBody>
      </p:sp>
    </p:spTree>
    <p:extLst>
      <p:ext uri="{BB962C8B-B14F-4D97-AF65-F5344CB8AC3E}">
        <p14:creationId xmlns:p14="http://schemas.microsoft.com/office/powerpoint/2010/main" val="120123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4" grpId="0" animBg="1"/>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ctrTitle" idx="4294967295"/>
          </p:nvPr>
        </p:nvSpPr>
        <p:spPr>
          <a:xfrm>
            <a:off x="685800" y="1583350"/>
            <a:ext cx="4153200" cy="1159799"/>
          </a:xfrm>
          <a:prstGeom prst="rect">
            <a:avLst/>
          </a:prstGeom>
        </p:spPr>
        <p:txBody>
          <a:bodyPr wrap="square" lIns="91425" tIns="91425" rIns="91425" bIns="91425" anchor="b" anchorCtr="0">
            <a:noAutofit/>
          </a:bodyPr>
          <a:lstStyle/>
          <a:p>
            <a:pPr lvl="0"/>
            <a:r>
              <a:rPr lang="en-US" sz="3600" dirty="0" smtClean="0">
                <a:solidFill>
                  <a:srgbClr val="00B050"/>
                </a:solidFill>
              </a:rPr>
              <a:t/>
            </a:r>
            <a:br>
              <a:rPr lang="en-US" sz="3600" dirty="0" smtClean="0">
                <a:solidFill>
                  <a:srgbClr val="00B050"/>
                </a:solidFill>
              </a:rPr>
            </a:br>
            <a:r>
              <a:rPr lang="en-US" sz="3600" dirty="0">
                <a:solidFill>
                  <a:srgbClr val="00B050"/>
                </a:solidFill>
              </a:rPr>
              <a:t/>
            </a:r>
            <a:br>
              <a:rPr lang="en-US" sz="3600" dirty="0">
                <a:solidFill>
                  <a:srgbClr val="00B050"/>
                </a:solidFill>
              </a:rPr>
            </a:br>
            <a:r>
              <a:rPr lang="en-US" sz="3600" dirty="0" smtClean="0">
                <a:solidFill>
                  <a:srgbClr val="00B050"/>
                </a:solidFill>
              </a:rPr>
              <a:t>Internationalizing Schools </a:t>
            </a:r>
            <a:r>
              <a:rPr lang="en-US" sz="3600" dirty="0">
                <a:solidFill>
                  <a:srgbClr val="00B050"/>
                </a:solidFill>
              </a:rPr>
              <a:t>is </a:t>
            </a:r>
            <a:r>
              <a:rPr lang="en-US" sz="3600" dirty="0" smtClean="0">
                <a:solidFill>
                  <a:srgbClr val="00B050"/>
                </a:solidFill>
              </a:rPr>
              <a:t>S</a:t>
            </a:r>
            <a:r>
              <a:rPr lang="en-US" sz="3600" dirty="0" smtClean="0">
                <a:solidFill>
                  <a:srgbClr val="00B050"/>
                </a:solidFill>
              </a:rPr>
              <a:t>trategic, Decision</a:t>
            </a:r>
            <a:r>
              <a:rPr lang="en-US" sz="3600" dirty="0" smtClean="0">
                <a:solidFill>
                  <a:srgbClr val="00B050"/>
                </a:solidFill>
              </a:rPr>
              <a:t>, and a Commitment. </a:t>
            </a:r>
            <a:r>
              <a:rPr lang="en-US" sz="3600" dirty="0" smtClean="0">
                <a:solidFill>
                  <a:srgbClr val="00B050"/>
                </a:solidFill>
              </a:rPr>
              <a:t> </a:t>
            </a:r>
            <a:r>
              <a:rPr lang="en" sz="3600" dirty="0">
                <a:solidFill>
                  <a:srgbClr val="00B050"/>
                </a:solidFill>
              </a:rPr>
              <a:t/>
            </a:r>
            <a:br>
              <a:rPr lang="en" sz="3600" dirty="0">
                <a:solidFill>
                  <a:srgbClr val="00B050"/>
                </a:solidFill>
              </a:rPr>
            </a:br>
            <a:endParaRPr lang="en" sz="3600" dirty="0">
              <a:solidFill>
                <a:srgbClr val="00B050"/>
              </a:solidFill>
            </a:endParaRPr>
          </a:p>
        </p:txBody>
      </p:sp>
      <p:sp>
        <p:nvSpPr>
          <p:cNvPr id="159" name="Shape 159"/>
          <p:cNvSpPr txBox="1">
            <a:spLocks noGrp="1"/>
          </p:cNvSpPr>
          <p:nvPr>
            <p:ph type="subTitle" idx="4294967295"/>
          </p:nvPr>
        </p:nvSpPr>
        <p:spPr>
          <a:xfrm>
            <a:off x="685800" y="3106751"/>
            <a:ext cx="4153200" cy="784799"/>
          </a:xfrm>
          <a:prstGeom prst="rect">
            <a:avLst/>
          </a:prstGeom>
        </p:spPr>
        <p:txBody>
          <a:bodyPr wrap="square" lIns="91425" tIns="91425" rIns="91425" bIns="91425" anchor="ctr" anchorCtr="0">
            <a:noAutofit/>
          </a:bodyPr>
          <a:lstStyle/>
          <a:p>
            <a:pPr lvl="0" rtl="0">
              <a:spcBef>
                <a:spcPts val="0"/>
              </a:spcBef>
              <a:buNone/>
            </a:pPr>
            <a:r>
              <a:rPr lang="en-US" sz="2400" dirty="0" smtClean="0"/>
              <a:t>Internationalizing is not a goal, but a process. </a:t>
            </a:r>
            <a:endParaRPr lang="en" sz="2400" dirty="0"/>
          </a:p>
        </p:txBody>
      </p:sp>
      <p:sp>
        <p:nvSpPr>
          <p:cNvPr id="160" name="Shape 160"/>
          <p:cNvSpPr/>
          <p:nvPr/>
        </p:nvSpPr>
        <p:spPr>
          <a:xfrm>
            <a:off x="7214072" y="747703"/>
            <a:ext cx="354080" cy="338089"/>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nvGrpSpPr>
          <p:cNvPr id="161" name="Shape 161"/>
          <p:cNvGrpSpPr/>
          <p:nvPr/>
        </p:nvGrpSpPr>
        <p:grpSpPr>
          <a:xfrm>
            <a:off x="6372292" y="1484384"/>
            <a:ext cx="2174699" cy="2174833"/>
            <a:chOff x="6643075" y="3664250"/>
            <a:chExt cx="407950" cy="407975"/>
          </a:xfrm>
        </p:grpSpPr>
        <p:sp>
          <p:nvSpPr>
            <p:cNvPr id="162" name="Shape 162"/>
            <p:cNvSpPr/>
            <p:nvPr/>
          </p:nvSpPr>
          <p:spPr>
            <a:xfrm>
              <a:off x="6794075" y="3815250"/>
              <a:ext cx="211300" cy="211300"/>
            </a:xfrm>
            <a:custGeom>
              <a:avLst/>
              <a:gdLst/>
              <a:ahLst/>
              <a:cxnLst/>
              <a:rect l="0" t="0" r="0" b="0"/>
              <a:pathLst>
                <a:path w="8452" h="8452" fill="none" extrusionOk="0">
                  <a:moveTo>
                    <a:pt x="0" y="8135"/>
                  </a:moveTo>
                  <a:lnTo>
                    <a:pt x="0" y="8135"/>
                  </a:lnTo>
                  <a:lnTo>
                    <a:pt x="438" y="8257"/>
                  </a:lnTo>
                  <a:lnTo>
                    <a:pt x="852" y="8354"/>
                  </a:lnTo>
                  <a:lnTo>
                    <a:pt x="1291" y="8403"/>
                  </a:lnTo>
                  <a:lnTo>
                    <a:pt x="1729" y="8452"/>
                  </a:lnTo>
                  <a:lnTo>
                    <a:pt x="2168" y="8452"/>
                  </a:lnTo>
                  <a:lnTo>
                    <a:pt x="2606" y="8427"/>
                  </a:lnTo>
                  <a:lnTo>
                    <a:pt x="3020" y="8378"/>
                  </a:lnTo>
                  <a:lnTo>
                    <a:pt x="3458" y="8281"/>
                  </a:lnTo>
                  <a:lnTo>
                    <a:pt x="3872" y="8184"/>
                  </a:lnTo>
                  <a:lnTo>
                    <a:pt x="4311" y="8037"/>
                  </a:lnTo>
                  <a:lnTo>
                    <a:pt x="4701" y="7867"/>
                  </a:lnTo>
                  <a:lnTo>
                    <a:pt x="5115" y="7672"/>
                  </a:lnTo>
                  <a:lnTo>
                    <a:pt x="5504" y="7429"/>
                  </a:lnTo>
                  <a:lnTo>
                    <a:pt x="5870" y="7185"/>
                  </a:lnTo>
                  <a:lnTo>
                    <a:pt x="6235" y="6893"/>
                  </a:lnTo>
                  <a:lnTo>
                    <a:pt x="6576" y="6576"/>
                  </a:lnTo>
                  <a:lnTo>
                    <a:pt x="6576" y="6576"/>
                  </a:lnTo>
                  <a:lnTo>
                    <a:pt x="6892" y="6235"/>
                  </a:lnTo>
                  <a:lnTo>
                    <a:pt x="7185" y="5870"/>
                  </a:lnTo>
                  <a:lnTo>
                    <a:pt x="7428" y="5505"/>
                  </a:lnTo>
                  <a:lnTo>
                    <a:pt x="7672" y="5115"/>
                  </a:lnTo>
                  <a:lnTo>
                    <a:pt x="7867" y="4701"/>
                  </a:lnTo>
                  <a:lnTo>
                    <a:pt x="8037" y="4311"/>
                  </a:lnTo>
                  <a:lnTo>
                    <a:pt x="8183" y="3873"/>
                  </a:lnTo>
                  <a:lnTo>
                    <a:pt x="8281" y="3459"/>
                  </a:lnTo>
                  <a:lnTo>
                    <a:pt x="8378" y="3020"/>
                  </a:lnTo>
                  <a:lnTo>
                    <a:pt x="8427" y="2606"/>
                  </a:lnTo>
                  <a:lnTo>
                    <a:pt x="8451" y="2168"/>
                  </a:lnTo>
                  <a:lnTo>
                    <a:pt x="8451" y="1730"/>
                  </a:lnTo>
                  <a:lnTo>
                    <a:pt x="8402" y="1291"/>
                  </a:lnTo>
                  <a:lnTo>
                    <a:pt x="8354" y="853"/>
                  </a:lnTo>
                  <a:lnTo>
                    <a:pt x="8256" y="439"/>
                  </a:lnTo>
                  <a:lnTo>
                    <a:pt x="8135" y="0"/>
                  </a:lnTo>
                </a:path>
              </a:pathLst>
            </a:custGeom>
            <a:solidFill>
              <a:srgbClr val="94BF6E"/>
            </a:solidFill>
            <a:ln w="19050" cap="rnd" cmpd="sng">
              <a:solidFill>
                <a:srgbClr val="94BF6E"/>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3" name="Shape 163"/>
            <p:cNvSpPr/>
            <p:nvPr/>
          </p:nvSpPr>
          <p:spPr>
            <a:xfrm>
              <a:off x="6643075" y="3664250"/>
              <a:ext cx="407950" cy="407975"/>
            </a:xfrm>
            <a:custGeom>
              <a:avLst/>
              <a:gdLst/>
              <a:ahLst/>
              <a:cxnLst/>
              <a:rect l="0" t="0" r="0" b="0"/>
              <a:pathLst>
                <a:path w="16318" h="16319" fill="none" extrusionOk="0">
                  <a:moveTo>
                    <a:pt x="16074" y="244"/>
                  </a:moveTo>
                  <a:lnTo>
                    <a:pt x="16074" y="244"/>
                  </a:lnTo>
                  <a:lnTo>
                    <a:pt x="15928" y="122"/>
                  </a:lnTo>
                  <a:lnTo>
                    <a:pt x="15758" y="49"/>
                  </a:lnTo>
                  <a:lnTo>
                    <a:pt x="15538" y="0"/>
                  </a:lnTo>
                  <a:lnTo>
                    <a:pt x="15319" y="0"/>
                  </a:lnTo>
                  <a:lnTo>
                    <a:pt x="15051" y="25"/>
                  </a:lnTo>
                  <a:lnTo>
                    <a:pt x="14759" y="73"/>
                  </a:lnTo>
                  <a:lnTo>
                    <a:pt x="14442" y="171"/>
                  </a:lnTo>
                  <a:lnTo>
                    <a:pt x="14102" y="293"/>
                  </a:lnTo>
                  <a:lnTo>
                    <a:pt x="13736" y="439"/>
                  </a:lnTo>
                  <a:lnTo>
                    <a:pt x="13347" y="609"/>
                  </a:lnTo>
                  <a:lnTo>
                    <a:pt x="12957" y="828"/>
                  </a:lnTo>
                  <a:lnTo>
                    <a:pt x="12543" y="1048"/>
                  </a:lnTo>
                  <a:lnTo>
                    <a:pt x="11666" y="1608"/>
                  </a:lnTo>
                  <a:lnTo>
                    <a:pt x="10716" y="2265"/>
                  </a:lnTo>
                  <a:lnTo>
                    <a:pt x="10716" y="2265"/>
                  </a:lnTo>
                  <a:lnTo>
                    <a:pt x="10278" y="2095"/>
                  </a:lnTo>
                  <a:lnTo>
                    <a:pt x="9815" y="1949"/>
                  </a:lnTo>
                  <a:lnTo>
                    <a:pt x="9352" y="1851"/>
                  </a:lnTo>
                  <a:lnTo>
                    <a:pt x="8890" y="1778"/>
                  </a:lnTo>
                  <a:lnTo>
                    <a:pt x="8427" y="1730"/>
                  </a:lnTo>
                  <a:lnTo>
                    <a:pt x="7940" y="1730"/>
                  </a:lnTo>
                  <a:lnTo>
                    <a:pt x="7477" y="1778"/>
                  </a:lnTo>
                  <a:lnTo>
                    <a:pt x="7014" y="1827"/>
                  </a:lnTo>
                  <a:lnTo>
                    <a:pt x="6551" y="1924"/>
                  </a:lnTo>
                  <a:lnTo>
                    <a:pt x="6089" y="2070"/>
                  </a:lnTo>
                  <a:lnTo>
                    <a:pt x="5650" y="2241"/>
                  </a:lnTo>
                  <a:lnTo>
                    <a:pt x="5212" y="2436"/>
                  </a:lnTo>
                  <a:lnTo>
                    <a:pt x="4774" y="2679"/>
                  </a:lnTo>
                  <a:lnTo>
                    <a:pt x="4384" y="2972"/>
                  </a:lnTo>
                  <a:lnTo>
                    <a:pt x="3994" y="3264"/>
                  </a:lnTo>
                  <a:lnTo>
                    <a:pt x="3605" y="3605"/>
                  </a:lnTo>
                  <a:lnTo>
                    <a:pt x="3605" y="3605"/>
                  </a:lnTo>
                  <a:lnTo>
                    <a:pt x="3264" y="3995"/>
                  </a:lnTo>
                  <a:lnTo>
                    <a:pt x="2971" y="4384"/>
                  </a:lnTo>
                  <a:lnTo>
                    <a:pt x="2679" y="4774"/>
                  </a:lnTo>
                  <a:lnTo>
                    <a:pt x="2436" y="5212"/>
                  </a:lnTo>
                  <a:lnTo>
                    <a:pt x="2241" y="5651"/>
                  </a:lnTo>
                  <a:lnTo>
                    <a:pt x="2070" y="6089"/>
                  </a:lnTo>
                  <a:lnTo>
                    <a:pt x="1924" y="6552"/>
                  </a:lnTo>
                  <a:lnTo>
                    <a:pt x="1827" y="7015"/>
                  </a:lnTo>
                  <a:lnTo>
                    <a:pt x="1778" y="7477"/>
                  </a:lnTo>
                  <a:lnTo>
                    <a:pt x="1729" y="7940"/>
                  </a:lnTo>
                  <a:lnTo>
                    <a:pt x="1729" y="8427"/>
                  </a:lnTo>
                  <a:lnTo>
                    <a:pt x="1778" y="8890"/>
                  </a:lnTo>
                  <a:lnTo>
                    <a:pt x="1851" y="9353"/>
                  </a:lnTo>
                  <a:lnTo>
                    <a:pt x="1948" y="9815"/>
                  </a:lnTo>
                  <a:lnTo>
                    <a:pt x="2095" y="10278"/>
                  </a:lnTo>
                  <a:lnTo>
                    <a:pt x="2265" y="10716"/>
                  </a:lnTo>
                  <a:lnTo>
                    <a:pt x="2265" y="10716"/>
                  </a:lnTo>
                  <a:lnTo>
                    <a:pt x="1607" y="11666"/>
                  </a:lnTo>
                  <a:lnTo>
                    <a:pt x="1047" y="12543"/>
                  </a:lnTo>
                  <a:lnTo>
                    <a:pt x="828" y="12957"/>
                  </a:lnTo>
                  <a:lnTo>
                    <a:pt x="609" y="13347"/>
                  </a:lnTo>
                  <a:lnTo>
                    <a:pt x="438" y="13737"/>
                  </a:lnTo>
                  <a:lnTo>
                    <a:pt x="292" y="14102"/>
                  </a:lnTo>
                  <a:lnTo>
                    <a:pt x="170" y="14443"/>
                  </a:lnTo>
                  <a:lnTo>
                    <a:pt x="73" y="14759"/>
                  </a:lnTo>
                  <a:lnTo>
                    <a:pt x="24" y="15052"/>
                  </a:lnTo>
                  <a:lnTo>
                    <a:pt x="0" y="15320"/>
                  </a:lnTo>
                  <a:lnTo>
                    <a:pt x="0" y="15539"/>
                  </a:lnTo>
                  <a:lnTo>
                    <a:pt x="49" y="15758"/>
                  </a:lnTo>
                  <a:lnTo>
                    <a:pt x="122" y="15928"/>
                  </a:lnTo>
                  <a:lnTo>
                    <a:pt x="244" y="16075"/>
                  </a:lnTo>
                  <a:lnTo>
                    <a:pt x="244" y="16075"/>
                  </a:lnTo>
                  <a:lnTo>
                    <a:pt x="341" y="16172"/>
                  </a:lnTo>
                  <a:lnTo>
                    <a:pt x="487" y="16245"/>
                  </a:lnTo>
                  <a:lnTo>
                    <a:pt x="633" y="16294"/>
                  </a:lnTo>
                  <a:lnTo>
                    <a:pt x="804" y="16318"/>
                  </a:lnTo>
                  <a:lnTo>
                    <a:pt x="974" y="16318"/>
                  </a:lnTo>
                  <a:lnTo>
                    <a:pt x="1169" y="16318"/>
                  </a:lnTo>
                  <a:lnTo>
                    <a:pt x="1388" y="16269"/>
                  </a:lnTo>
                  <a:lnTo>
                    <a:pt x="1632" y="16221"/>
                  </a:lnTo>
                  <a:lnTo>
                    <a:pt x="2143" y="16075"/>
                  </a:lnTo>
                  <a:lnTo>
                    <a:pt x="2703" y="15831"/>
                  </a:lnTo>
                  <a:lnTo>
                    <a:pt x="3312" y="15539"/>
                  </a:lnTo>
                  <a:lnTo>
                    <a:pt x="3946" y="15149"/>
                  </a:lnTo>
                  <a:lnTo>
                    <a:pt x="4652" y="14711"/>
                  </a:lnTo>
                  <a:lnTo>
                    <a:pt x="5358" y="14224"/>
                  </a:lnTo>
                  <a:lnTo>
                    <a:pt x="6113" y="13663"/>
                  </a:lnTo>
                  <a:lnTo>
                    <a:pt x="6892" y="13055"/>
                  </a:lnTo>
                  <a:lnTo>
                    <a:pt x="7696" y="12397"/>
                  </a:lnTo>
                  <a:lnTo>
                    <a:pt x="8500" y="11691"/>
                  </a:lnTo>
                  <a:lnTo>
                    <a:pt x="9304" y="10936"/>
                  </a:lnTo>
                  <a:lnTo>
                    <a:pt x="10132" y="10132"/>
                  </a:lnTo>
                  <a:lnTo>
                    <a:pt x="10132" y="10132"/>
                  </a:lnTo>
                  <a:lnTo>
                    <a:pt x="10935" y="9304"/>
                  </a:lnTo>
                  <a:lnTo>
                    <a:pt x="11690" y="8500"/>
                  </a:lnTo>
                  <a:lnTo>
                    <a:pt x="12397" y="7696"/>
                  </a:lnTo>
                  <a:lnTo>
                    <a:pt x="13054" y="6893"/>
                  </a:lnTo>
                  <a:lnTo>
                    <a:pt x="13663" y="6113"/>
                  </a:lnTo>
                  <a:lnTo>
                    <a:pt x="14223" y="5358"/>
                  </a:lnTo>
                  <a:lnTo>
                    <a:pt x="14710" y="4652"/>
                  </a:lnTo>
                  <a:lnTo>
                    <a:pt x="15149" y="3946"/>
                  </a:lnTo>
                  <a:lnTo>
                    <a:pt x="15538" y="3313"/>
                  </a:lnTo>
                  <a:lnTo>
                    <a:pt x="15831" y="2704"/>
                  </a:lnTo>
                  <a:lnTo>
                    <a:pt x="16074" y="2144"/>
                  </a:lnTo>
                  <a:lnTo>
                    <a:pt x="16220" y="1632"/>
                  </a:lnTo>
                  <a:lnTo>
                    <a:pt x="16269" y="1389"/>
                  </a:lnTo>
                  <a:lnTo>
                    <a:pt x="16318" y="1169"/>
                  </a:lnTo>
                  <a:lnTo>
                    <a:pt x="16318" y="975"/>
                  </a:lnTo>
                  <a:lnTo>
                    <a:pt x="16318" y="804"/>
                  </a:lnTo>
                  <a:lnTo>
                    <a:pt x="16293" y="634"/>
                  </a:lnTo>
                  <a:lnTo>
                    <a:pt x="16245" y="487"/>
                  </a:lnTo>
                  <a:lnTo>
                    <a:pt x="16172" y="341"/>
                  </a:lnTo>
                  <a:lnTo>
                    <a:pt x="16074" y="244"/>
                  </a:lnTo>
                  <a:lnTo>
                    <a:pt x="16074" y="244"/>
                  </a:lnTo>
                  <a:close/>
                  <a:moveTo>
                    <a:pt x="1827" y="13810"/>
                  </a:moveTo>
                  <a:lnTo>
                    <a:pt x="1827" y="13810"/>
                  </a:lnTo>
                  <a:lnTo>
                    <a:pt x="1754" y="13737"/>
                  </a:lnTo>
                  <a:lnTo>
                    <a:pt x="1729" y="13639"/>
                  </a:lnTo>
                  <a:lnTo>
                    <a:pt x="1681" y="13542"/>
                  </a:lnTo>
                  <a:lnTo>
                    <a:pt x="1681" y="13444"/>
                  </a:lnTo>
                  <a:lnTo>
                    <a:pt x="1681" y="13176"/>
                  </a:lnTo>
                  <a:lnTo>
                    <a:pt x="1754" y="12884"/>
                  </a:lnTo>
                  <a:lnTo>
                    <a:pt x="1875" y="12519"/>
                  </a:lnTo>
                  <a:lnTo>
                    <a:pt x="2046" y="12153"/>
                  </a:lnTo>
                  <a:lnTo>
                    <a:pt x="2265" y="11715"/>
                  </a:lnTo>
                  <a:lnTo>
                    <a:pt x="2533" y="11277"/>
                  </a:lnTo>
                  <a:lnTo>
                    <a:pt x="2533" y="11277"/>
                  </a:lnTo>
                  <a:lnTo>
                    <a:pt x="2752" y="11642"/>
                  </a:lnTo>
                  <a:lnTo>
                    <a:pt x="3020" y="12007"/>
                  </a:lnTo>
                  <a:lnTo>
                    <a:pt x="3288" y="12373"/>
                  </a:lnTo>
                  <a:lnTo>
                    <a:pt x="3605" y="12714"/>
                  </a:lnTo>
                  <a:lnTo>
                    <a:pt x="3605" y="12714"/>
                  </a:lnTo>
                  <a:lnTo>
                    <a:pt x="3897" y="12957"/>
                  </a:lnTo>
                  <a:lnTo>
                    <a:pt x="4165" y="13201"/>
                  </a:lnTo>
                  <a:lnTo>
                    <a:pt x="4165" y="13201"/>
                  </a:lnTo>
                  <a:lnTo>
                    <a:pt x="3751" y="13444"/>
                  </a:lnTo>
                  <a:lnTo>
                    <a:pt x="3361" y="13639"/>
                  </a:lnTo>
                  <a:lnTo>
                    <a:pt x="3020" y="13785"/>
                  </a:lnTo>
                  <a:lnTo>
                    <a:pt x="2679" y="13883"/>
                  </a:lnTo>
                  <a:lnTo>
                    <a:pt x="2411" y="13956"/>
                  </a:lnTo>
                  <a:lnTo>
                    <a:pt x="2168" y="13956"/>
                  </a:lnTo>
                  <a:lnTo>
                    <a:pt x="2070" y="13931"/>
                  </a:lnTo>
                  <a:lnTo>
                    <a:pt x="1973" y="13907"/>
                  </a:lnTo>
                  <a:lnTo>
                    <a:pt x="1900" y="13858"/>
                  </a:lnTo>
                  <a:lnTo>
                    <a:pt x="1827" y="13810"/>
                  </a:lnTo>
                  <a:lnTo>
                    <a:pt x="1827" y="13810"/>
                  </a:lnTo>
                  <a:close/>
                  <a:moveTo>
                    <a:pt x="8159" y="4482"/>
                  </a:moveTo>
                  <a:lnTo>
                    <a:pt x="8159" y="4482"/>
                  </a:lnTo>
                  <a:lnTo>
                    <a:pt x="8037" y="4482"/>
                  </a:lnTo>
                  <a:lnTo>
                    <a:pt x="7940" y="4433"/>
                  </a:lnTo>
                  <a:lnTo>
                    <a:pt x="7842" y="4384"/>
                  </a:lnTo>
                  <a:lnTo>
                    <a:pt x="7745" y="4311"/>
                  </a:lnTo>
                  <a:lnTo>
                    <a:pt x="7672" y="4238"/>
                  </a:lnTo>
                  <a:lnTo>
                    <a:pt x="7623" y="4141"/>
                  </a:lnTo>
                  <a:lnTo>
                    <a:pt x="7574" y="4019"/>
                  </a:lnTo>
                  <a:lnTo>
                    <a:pt x="7574" y="3897"/>
                  </a:lnTo>
                  <a:lnTo>
                    <a:pt x="7574" y="3897"/>
                  </a:lnTo>
                  <a:lnTo>
                    <a:pt x="7574" y="3775"/>
                  </a:lnTo>
                  <a:lnTo>
                    <a:pt x="7623" y="3678"/>
                  </a:lnTo>
                  <a:lnTo>
                    <a:pt x="7672" y="3580"/>
                  </a:lnTo>
                  <a:lnTo>
                    <a:pt x="7745" y="3483"/>
                  </a:lnTo>
                  <a:lnTo>
                    <a:pt x="7842" y="3410"/>
                  </a:lnTo>
                  <a:lnTo>
                    <a:pt x="7940" y="3361"/>
                  </a:lnTo>
                  <a:lnTo>
                    <a:pt x="8037" y="3337"/>
                  </a:lnTo>
                  <a:lnTo>
                    <a:pt x="8159" y="3313"/>
                  </a:lnTo>
                  <a:lnTo>
                    <a:pt x="8159" y="3313"/>
                  </a:lnTo>
                  <a:lnTo>
                    <a:pt x="8281" y="3337"/>
                  </a:lnTo>
                  <a:lnTo>
                    <a:pt x="8378" y="3361"/>
                  </a:lnTo>
                  <a:lnTo>
                    <a:pt x="8476" y="3410"/>
                  </a:lnTo>
                  <a:lnTo>
                    <a:pt x="8573" y="3483"/>
                  </a:lnTo>
                  <a:lnTo>
                    <a:pt x="8646" y="3580"/>
                  </a:lnTo>
                  <a:lnTo>
                    <a:pt x="8695" y="3678"/>
                  </a:lnTo>
                  <a:lnTo>
                    <a:pt x="8743" y="3775"/>
                  </a:lnTo>
                  <a:lnTo>
                    <a:pt x="8743" y="3897"/>
                  </a:lnTo>
                  <a:lnTo>
                    <a:pt x="8743" y="3897"/>
                  </a:lnTo>
                  <a:lnTo>
                    <a:pt x="8743" y="4019"/>
                  </a:lnTo>
                  <a:lnTo>
                    <a:pt x="8695" y="4141"/>
                  </a:lnTo>
                  <a:lnTo>
                    <a:pt x="8646" y="4238"/>
                  </a:lnTo>
                  <a:lnTo>
                    <a:pt x="8573" y="4311"/>
                  </a:lnTo>
                  <a:lnTo>
                    <a:pt x="8476" y="4384"/>
                  </a:lnTo>
                  <a:lnTo>
                    <a:pt x="8378" y="4433"/>
                  </a:lnTo>
                  <a:lnTo>
                    <a:pt x="8281" y="4482"/>
                  </a:lnTo>
                  <a:lnTo>
                    <a:pt x="8159" y="4482"/>
                  </a:lnTo>
                  <a:lnTo>
                    <a:pt x="8159" y="4482"/>
                  </a:lnTo>
                  <a:close/>
                  <a:moveTo>
                    <a:pt x="9133" y="5943"/>
                  </a:moveTo>
                  <a:lnTo>
                    <a:pt x="9133" y="5943"/>
                  </a:lnTo>
                  <a:lnTo>
                    <a:pt x="9036" y="5943"/>
                  </a:lnTo>
                  <a:lnTo>
                    <a:pt x="8963" y="5919"/>
                  </a:lnTo>
                  <a:lnTo>
                    <a:pt x="8841" y="5846"/>
                  </a:lnTo>
                  <a:lnTo>
                    <a:pt x="8768" y="5724"/>
                  </a:lnTo>
                  <a:lnTo>
                    <a:pt x="8743" y="5651"/>
                  </a:lnTo>
                  <a:lnTo>
                    <a:pt x="8743" y="5553"/>
                  </a:lnTo>
                  <a:lnTo>
                    <a:pt x="8743" y="5553"/>
                  </a:lnTo>
                  <a:lnTo>
                    <a:pt x="8743" y="5480"/>
                  </a:lnTo>
                  <a:lnTo>
                    <a:pt x="8768" y="5407"/>
                  </a:lnTo>
                  <a:lnTo>
                    <a:pt x="8841" y="5285"/>
                  </a:lnTo>
                  <a:lnTo>
                    <a:pt x="8963" y="5212"/>
                  </a:lnTo>
                  <a:lnTo>
                    <a:pt x="9036" y="5188"/>
                  </a:lnTo>
                  <a:lnTo>
                    <a:pt x="9133" y="5164"/>
                  </a:lnTo>
                  <a:lnTo>
                    <a:pt x="9133" y="5164"/>
                  </a:lnTo>
                  <a:lnTo>
                    <a:pt x="9206" y="5188"/>
                  </a:lnTo>
                  <a:lnTo>
                    <a:pt x="9279" y="5212"/>
                  </a:lnTo>
                  <a:lnTo>
                    <a:pt x="9401" y="5285"/>
                  </a:lnTo>
                  <a:lnTo>
                    <a:pt x="9474" y="5407"/>
                  </a:lnTo>
                  <a:lnTo>
                    <a:pt x="9498" y="5480"/>
                  </a:lnTo>
                  <a:lnTo>
                    <a:pt x="9523" y="5553"/>
                  </a:lnTo>
                  <a:lnTo>
                    <a:pt x="9523" y="5553"/>
                  </a:lnTo>
                  <a:lnTo>
                    <a:pt x="9498" y="5651"/>
                  </a:lnTo>
                  <a:lnTo>
                    <a:pt x="9474" y="5724"/>
                  </a:lnTo>
                  <a:lnTo>
                    <a:pt x="9401" y="5846"/>
                  </a:lnTo>
                  <a:lnTo>
                    <a:pt x="9279" y="5919"/>
                  </a:lnTo>
                  <a:lnTo>
                    <a:pt x="9206" y="5943"/>
                  </a:lnTo>
                  <a:lnTo>
                    <a:pt x="9133" y="5943"/>
                  </a:lnTo>
                  <a:lnTo>
                    <a:pt x="9133" y="5943"/>
                  </a:lnTo>
                  <a:close/>
                  <a:moveTo>
                    <a:pt x="9986" y="4409"/>
                  </a:moveTo>
                  <a:lnTo>
                    <a:pt x="9986" y="4409"/>
                  </a:lnTo>
                  <a:lnTo>
                    <a:pt x="9888" y="4409"/>
                  </a:lnTo>
                  <a:lnTo>
                    <a:pt x="9815" y="4384"/>
                  </a:lnTo>
                  <a:lnTo>
                    <a:pt x="9693" y="4287"/>
                  </a:lnTo>
                  <a:lnTo>
                    <a:pt x="9620" y="4165"/>
                  </a:lnTo>
                  <a:lnTo>
                    <a:pt x="9596" y="4092"/>
                  </a:lnTo>
                  <a:lnTo>
                    <a:pt x="9596" y="4019"/>
                  </a:lnTo>
                  <a:lnTo>
                    <a:pt x="9596" y="4019"/>
                  </a:lnTo>
                  <a:lnTo>
                    <a:pt x="9596" y="3946"/>
                  </a:lnTo>
                  <a:lnTo>
                    <a:pt x="9620" y="3873"/>
                  </a:lnTo>
                  <a:lnTo>
                    <a:pt x="9693" y="3751"/>
                  </a:lnTo>
                  <a:lnTo>
                    <a:pt x="9815" y="3654"/>
                  </a:lnTo>
                  <a:lnTo>
                    <a:pt x="9888" y="3629"/>
                  </a:lnTo>
                  <a:lnTo>
                    <a:pt x="9986" y="3629"/>
                  </a:lnTo>
                  <a:lnTo>
                    <a:pt x="9986" y="3629"/>
                  </a:lnTo>
                  <a:lnTo>
                    <a:pt x="10059" y="3629"/>
                  </a:lnTo>
                  <a:lnTo>
                    <a:pt x="10132" y="3654"/>
                  </a:lnTo>
                  <a:lnTo>
                    <a:pt x="10253" y="3751"/>
                  </a:lnTo>
                  <a:lnTo>
                    <a:pt x="10327" y="3873"/>
                  </a:lnTo>
                  <a:lnTo>
                    <a:pt x="10351" y="3946"/>
                  </a:lnTo>
                  <a:lnTo>
                    <a:pt x="10375" y="4019"/>
                  </a:lnTo>
                  <a:lnTo>
                    <a:pt x="10375" y="4019"/>
                  </a:lnTo>
                  <a:lnTo>
                    <a:pt x="10351" y="4092"/>
                  </a:lnTo>
                  <a:lnTo>
                    <a:pt x="10327" y="4165"/>
                  </a:lnTo>
                  <a:lnTo>
                    <a:pt x="10253" y="4287"/>
                  </a:lnTo>
                  <a:lnTo>
                    <a:pt x="10132" y="4384"/>
                  </a:lnTo>
                  <a:lnTo>
                    <a:pt x="10059" y="4409"/>
                  </a:lnTo>
                  <a:lnTo>
                    <a:pt x="9986" y="4409"/>
                  </a:lnTo>
                  <a:lnTo>
                    <a:pt x="9986" y="4409"/>
                  </a:lnTo>
                  <a:close/>
                  <a:moveTo>
                    <a:pt x="13200" y="4165"/>
                  </a:moveTo>
                  <a:lnTo>
                    <a:pt x="13200" y="4165"/>
                  </a:lnTo>
                  <a:lnTo>
                    <a:pt x="12957" y="3897"/>
                  </a:lnTo>
                  <a:lnTo>
                    <a:pt x="12713" y="3605"/>
                  </a:lnTo>
                  <a:lnTo>
                    <a:pt x="12713" y="3605"/>
                  </a:lnTo>
                  <a:lnTo>
                    <a:pt x="12372" y="3288"/>
                  </a:lnTo>
                  <a:lnTo>
                    <a:pt x="12007" y="3020"/>
                  </a:lnTo>
                  <a:lnTo>
                    <a:pt x="11642" y="2752"/>
                  </a:lnTo>
                  <a:lnTo>
                    <a:pt x="11276" y="2533"/>
                  </a:lnTo>
                  <a:lnTo>
                    <a:pt x="11276" y="2533"/>
                  </a:lnTo>
                  <a:lnTo>
                    <a:pt x="11715" y="2265"/>
                  </a:lnTo>
                  <a:lnTo>
                    <a:pt x="12153" y="2046"/>
                  </a:lnTo>
                  <a:lnTo>
                    <a:pt x="12518" y="1876"/>
                  </a:lnTo>
                  <a:lnTo>
                    <a:pt x="12884" y="1754"/>
                  </a:lnTo>
                  <a:lnTo>
                    <a:pt x="13176" y="1681"/>
                  </a:lnTo>
                  <a:lnTo>
                    <a:pt x="13444" y="1681"/>
                  </a:lnTo>
                  <a:lnTo>
                    <a:pt x="13541" y="1681"/>
                  </a:lnTo>
                  <a:lnTo>
                    <a:pt x="13639" y="1730"/>
                  </a:lnTo>
                  <a:lnTo>
                    <a:pt x="13736" y="1754"/>
                  </a:lnTo>
                  <a:lnTo>
                    <a:pt x="13809" y="1827"/>
                  </a:lnTo>
                  <a:lnTo>
                    <a:pt x="13809" y="1827"/>
                  </a:lnTo>
                  <a:lnTo>
                    <a:pt x="13858" y="1900"/>
                  </a:lnTo>
                  <a:lnTo>
                    <a:pt x="13907" y="1973"/>
                  </a:lnTo>
                  <a:lnTo>
                    <a:pt x="13931" y="2070"/>
                  </a:lnTo>
                  <a:lnTo>
                    <a:pt x="13955" y="2168"/>
                  </a:lnTo>
                  <a:lnTo>
                    <a:pt x="13955" y="2411"/>
                  </a:lnTo>
                  <a:lnTo>
                    <a:pt x="13882" y="2679"/>
                  </a:lnTo>
                  <a:lnTo>
                    <a:pt x="13785" y="3020"/>
                  </a:lnTo>
                  <a:lnTo>
                    <a:pt x="13639" y="3361"/>
                  </a:lnTo>
                  <a:lnTo>
                    <a:pt x="13444" y="3751"/>
                  </a:lnTo>
                  <a:lnTo>
                    <a:pt x="13200" y="4165"/>
                  </a:lnTo>
                  <a:lnTo>
                    <a:pt x="13200" y="4165"/>
                  </a:lnTo>
                  <a:close/>
                </a:path>
              </a:pathLst>
            </a:custGeom>
            <a:solidFill>
              <a:srgbClr val="94BF6E"/>
            </a:solidFill>
            <a:ln w="19050" cap="rnd" cmpd="sng">
              <a:solidFill>
                <a:srgbClr val="94BF6E"/>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grpSp>
        <p:nvGrpSpPr>
          <p:cNvPr id="164" name="Shape 164"/>
          <p:cNvGrpSpPr/>
          <p:nvPr/>
        </p:nvGrpSpPr>
        <p:grpSpPr>
          <a:xfrm>
            <a:off x="4995952" y="3119891"/>
            <a:ext cx="981406" cy="981351"/>
            <a:chOff x="576250" y="4319400"/>
            <a:chExt cx="442075" cy="442050"/>
          </a:xfrm>
        </p:grpSpPr>
        <p:sp>
          <p:nvSpPr>
            <p:cNvPr id="165" name="Shape 165"/>
            <p:cNvSpPr/>
            <p:nvPr/>
          </p:nvSpPr>
          <p:spPr>
            <a:xfrm>
              <a:off x="576250" y="4319400"/>
              <a:ext cx="442075" cy="442050"/>
            </a:xfrm>
            <a:custGeom>
              <a:avLst/>
              <a:gdLst/>
              <a:ahLst/>
              <a:cxnLst/>
              <a:rect l="0" t="0" r="0" b="0"/>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6" name="Shape 166"/>
            <p:cNvSpPr/>
            <p:nvPr/>
          </p:nvSpPr>
          <p:spPr>
            <a:xfrm>
              <a:off x="595725" y="4668875"/>
              <a:ext cx="73100" cy="73100"/>
            </a:xfrm>
            <a:custGeom>
              <a:avLst/>
              <a:gdLst/>
              <a:ahLst/>
              <a:cxnLst/>
              <a:rect l="0" t="0" r="0" b="0"/>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7" name="Shape 167"/>
            <p:cNvSpPr/>
            <p:nvPr/>
          </p:nvSpPr>
          <p:spPr>
            <a:xfrm>
              <a:off x="652350" y="4711500"/>
              <a:ext cx="46925" cy="46925"/>
            </a:xfrm>
            <a:custGeom>
              <a:avLst/>
              <a:gdLst/>
              <a:ahLst/>
              <a:cxnLst/>
              <a:rect l="0" t="0" r="0" b="0"/>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8" name="Shape 168"/>
            <p:cNvSpPr/>
            <p:nvPr/>
          </p:nvSpPr>
          <p:spPr>
            <a:xfrm>
              <a:off x="579300" y="4638450"/>
              <a:ext cx="46900" cy="46900"/>
            </a:xfrm>
            <a:custGeom>
              <a:avLst/>
              <a:gdLst/>
              <a:ahLst/>
              <a:cxnLst/>
              <a:rect l="0" t="0" r="0" b="0"/>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solidFill>
              <a:srgbClr val="18637B"/>
            </a:solidFill>
            <a:ln w="19050" cap="rnd" cmpd="sng">
              <a:solidFill>
                <a:srgbClr val="3B8D6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
        <p:nvSpPr>
          <p:cNvPr id="169" name="Shape 169"/>
          <p:cNvSpPr/>
          <p:nvPr/>
        </p:nvSpPr>
        <p:spPr>
          <a:xfrm>
            <a:off x="5392191" y="1829071"/>
            <a:ext cx="585163" cy="558736"/>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0" name="Shape 170"/>
          <p:cNvSpPr/>
          <p:nvPr/>
        </p:nvSpPr>
        <p:spPr>
          <a:xfrm rot="2384392">
            <a:off x="7003547" y="3733234"/>
            <a:ext cx="354079" cy="338088"/>
          </a:xfrm>
          <a:custGeom>
            <a:avLst/>
            <a:gdLst/>
            <a:ahLst/>
            <a:cxnLst/>
            <a:rect l="0" t="0" r="0" b="0"/>
            <a:pathLst>
              <a:path w="15101" h="14419" fill="none" extrusionOk="0">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solidFill>
            <a:srgbClr val="18637B"/>
          </a:solidFill>
          <a:ln w="19050" cap="rnd" cmpd="sng">
            <a:solidFill>
              <a:srgbClr val="18637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P spid="15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ctrTitle"/>
          </p:nvPr>
        </p:nvSpPr>
        <p:spPr>
          <a:xfrm>
            <a:off x="4113600" y="2878750"/>
            <a:ext cx="4505699" cy="1159799"/>
          </a:xfrm>
          <a:prstGeom prst="rect">
            <a:avLst/>
          </a:prstGeom>
        </p:spPr>
        <p:txBody>
          <a:bodyPr wrap="square" lIns="91425" tIns="91425" rIns="91425" bIns="91425" anchor="b" anchorCtr="0">
            <a:noAutofit/>
          </a:bodyPr>
          <a:lstStyle/>
          <a:p>
            <a:pPr lvl="0" rtl="0">
              <a:spcBef>
                <a:spcPts val="0"/>
              </a:spcBef>
              <a:buNone/>
            </a:pPr>
            <a:r>
              <a:rPr lang="en-US" sz="4000" dirty="0" smtClean="0"/>
              <a:t>Internationalizing: Why?</a:t>
            </a:r>
            <a:endParaRPr lang="en" sz="4000" dirty="0"/>
          </a:p>
        </p:txBody>
      </p:sp>
      <p:sp>
        <p:nvSpPr>
          <p:cNvPr id="134" name="Shape 134"/>
          <p:cNvSpPr txBox="1">
            <a:spLocks noGrp="1"/>
          </p:cNvSpPr>
          <p:nvPr>
            <p:ph type="subTitle" idx="1"/>
          </p:nvPr>
        </p:nvSpPr>
        <p:spPr>
          <a:xfrm>
            <a:off x="4113600" y="3983050"/>
            <a:ext cx="4505699" cy="784799"/>
          </a:xfrm>
          <a:prstGeom prst="rect">
            <a:avLst/>
          </a:prstGeom>
        </p:spPr>
        <p:txBody>
          <a:bodyPr wrap="square" lIns="91425" tIns="91425" rIns="91425" bIns="91425" anchor="t" anchorCtr="0">
            <a:noAutofit/>
          </a:bodyPr>
          <a:lstStyle/>
          <a:p>
            <a:pPr lvl="0" rtl="0">
              <a:spcBef>
                <a:spcPts val="0"/>
              </a:spcBef>
              <a:buNone/>
            </a:pPr>
            <a:endParaRPr lang="en" dirty="0"/>
          </a:p>
        </p:txBody>
      </p:sp>
      <p:sp>
        <p:nvSpPr>
          <p:cNvPr id="135" name="Shape 135"/>
          <p:cNvSpPr txBox="1"/>
          <p:nvPr/>
        </p:nvSpPr>
        <p:spPr>
          <a:xfrm>
            <a:off x="0" y="503350"/>
            <a:ext cx="3471299" cy="3818699"/>
          </a:xfrm>
          <a:prstGeom prst="rect">
            <a:avLst/>
          </a:prstGeom>
          <a:noFill/>
          <a:ln>
            <a:noFill/>
          </a:ln>
        </p:spPr>
        <p:txBody>
          <a:bodyPr wrap="square" lIns="91425" tIns="91425" rIns="91425" bIns="91425" anchor="ctr" anchorCtr="0">
            <a:noAutofit/>
          </a:bodyPr>
          <a:lstStyle/>
          <a:p>
            <a:pPr lvl="0" algn="ctr">
              <a:spcBef>
                <a:spcPts val="0"/>
              </a:spcBef>
              <a:buNone/>
            </a:pPr>
            <a:r>
              <a:rPr lang="en" sz="20000" dirty="0">
                <a:solidFill>
                  <a:srgbClr val="18637B"/>
                </a:solidFill>
                <a:latin typeface="Roboto Slab"/>
                <a:ea typeface="Roboto Slab"/>
                <a:cs typeface="Roboto Slab"/>
                <a:sym typeface="Roboto Slab"/>
              </a:rPr>
              <a:t>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Internationalizing: Why</a:t>
            </a:r>
            <a:r>
              <a:rPr lang="en-US" dirty="0" smtClean="0"/>
              <a:t>?</a:t>
            </a:r>
            <a:endParaRPr lang="en-US" dirty="0"/>
          </a:p>
        </p:txBody>
      </p:sp>
      <p:sp>
        <p:nvSpPr>
          <p:cNvPr id="3" name="Text Placeholder 2"/>
          <p:cNvSpPr>
            <a:spLocks noGrp="1"/>
          </p:cNvSpPr>
          <p:nvPr>
            <p:ph type="body" idx="1"/>
          </p:nvPr>
        </p:nvSpPr>
        <p:spPr/>
        <p:txBody>
          <a:bodyPr/>
          <a:lstStyle/>
          <a:p>
            <a:r>
              <a:rPr lang="en-US" sz="2400" dirty="0" smtClean="0"/>
              <a:t>Economic, cultural, technological and environmental shifts that are happening</a:t>
            </a:r>
            <a:endParaRPr lang="en-US" sz="2400" dirty="0" smtClean="0"/>
          </a:p>
          <a:p>
            <a:r>
              <a:rPr lang="en-US" sz="2400" dirty="0" smtClean="0"/>
              <a:t>Growing global interdependence </a:t>
            </a:r>
            <a:r>
              <a:rPr lang="mr-IN" sz="2400" dirty="0" smtClean="0"/>
              <a:t>–</a:t>
            </a:r>
            <a:r>
              <a:rPr lang="en-US" sz="2400" dirty="0" smtClean="0"/>
              <a:t> countries opening up to each other. </a:t>
            </a:r>
            <a:endParaRPr lang="en-US" sz="2400" dirty="0" smtClean="0"/>
          </a:p>
          <a:p>
            <a:r>
              <a:rPr lang="en-US" sz="2400" dirty="0" smtClean="0"/>
              <a:t>The need for individuals who can engage in effective global  problem solving</a:t>
            </a:r>
          </a:p>
          <a:p>
            <a:r>
              <a:rPr lang="en-US" sz="2400" dirty="0" smtClean="0"/>
              <a:t>The need for individuals who are aware, curious and interested in learning about the world and how it works. </a:t>
            </a:r>
            <a:endParaRPr lang="en-US" sz="2400" dirty="0" smtClean="0"/>
          </a:p>
          <a:p>
            <a:endParaRPr lang="en-US" dirty="0"/>
          </a:p>
        </p:txBody>
      </p:sp>
    </p:spTree>
    <p:extLst>
      <p:ext uri="{BB962C8B-B14F-4D97-AF65-F5344CB8AC3E}">
        <p14:creationId xmlns:p14="http://schemas.microsoft.com/office/powerpoint/2010/main" val="126052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Internationalizing: Why</a:t>
            </a:r>
            <a:r>
              <a:rPr lang="en-US" dirty="0" smtClean="0"/>
              <a:t>?</a:t>
            </a:r>
            <a:endParaRPr lang="en-US" dirty="0"/>
          </a:p>
        </p:txBody>
      </p:sp>
      <p:sp>
        <p:nvSpPr>
          <p:cNvPr id="3" name="Text Placeholder 2"/>
          <p:cNvSpPr>
            <a:spLocks noGrp="1"/>
          </p:cNvSpPr>
          <p:nvPr>
            <p:ph type="body" idx="1"/>
          </p:nvPr>
        </p:nvSpPr>
        <p:spPr/>
        <p:txBody>
          <a:bodyPr/>
          <a:lstStyle/>
          <a:p>
            <a:r>
              <a:rPr lang="en-US" sz="2400" dirty="0" smtClean="0"/>
              <a:t>To offer something different than the local market and products </a:t>
            </a:r>
            <a:r>
              <a:rPr lang="mr-IN" sz="2400" dirty="0" smtClean="0"/>
              <a:t>–</a:t>
            </a:r>
            <a:r>
              <a:rPr lang="en-US" sz="2400" dirty="0" smtClean="0"/>
              <a:t> competitive advantage (for-profit international schools) </a:t>
            </a:r>
          </a:p>
          <a:p>
            <a:r>
              <a:rPr lang="en-US" sz="2400" dirty="0" smtClean="0"/>
              <a:t>To open more doors for graduates </a:t>
            </a:r>
          </a:p>
          <a:p>
            <a:r>
              <a:rPr lang="en-US" sz="2400" dirty="0" smtClean="0"/>
              <a:t>To be recognized internationally</a:t>
            </a:r>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67309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arw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10634</TotalTime>
  <Words>514</Words>
  <Application>Microsoft Macintosh PowerPoint</Application>
  <PresentationFormat>On-screen Show (16:9)</PresentationFormat>
  <Paragraphs>74</Paragraphs>
  <Slides>22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Avenir</vt:lpstr>
      <vt:lpstr>Impact</vt:lpstr>
      <vt:lpstr>Nixie One</vt:lpstr>
      <vt:lpstr>Roboto Slab</vt:lpstr>
      <vt:lpstr>Arial</vt:lpstr>
      <vt:lpstr>Warwick template</vt:lpstr>
      <vt:lpstr>Internationalizing: Why, What and How? A Management Perspective </vt:lpstr>
      <vt:lpstr>Hello!你好! Olá! Hallo!こんにちは! مرحبا!</vt:lpstr>
      <vt:lpstr>PowerPoint Presentation</vt:lpstr>
      <vt:lpstr>Some background  </vt:lpstr>
      <vt:lpstr>Simon Sinek – Start with Why!</vt:lpstr>
      <vt:lpstr>  Internationalizing Schools is Strategic, Decision, and a Commitment.   </vt:lpstr>
      <vt:lpstr>Internationalizing: Why?</vt:lpstr>
      <vt:lpstr>Internationalizing: Why?</vt:lpstr>
      <vt:lpstr>Internationalizing: Why?</vt:lpstr>
      <vt:lpstr>The Sustainable Why!</vt:lpstr>
      <vt:lpstr>PowerPoint Presentation</vt:lpstr>
      <vt:lpstr>Internationalizing: How?</vt:lpstr>
      <vt:lpstr>Internationalizing: How?</vt:lpstr>
      <vt:lpstr>Internationalizing: How?</vt:lpstr>
      <vt:lpstr>Global challenges of students around the world can be similar, but the approaches of different countries/schools are different.  </vt:lpstr>
      <vt:lpstr>PowerPoint Presentation</vt:lpstr>
      <vt:lpstr>Internationalizing: What?</vt:lpstr>
      <vt:lpstr>Internationalizing: What?</vt:lpstr>
      <vt:lpstr>PowerPoint Presentation</vt:lpstr>
      <vt:lpstr>Internationalizing schools = Internationalizing human beings </vt:lpstr>
      <vt:lpstr>Growth vs Fixed</vt:lpstr>
      <vt:lpstr>PowerPoint Presentation</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Internationalizing: Why, what and how? A Management Perspective </dc:title>
  <cp:lastModifiedBy>Microsoft Office User</cp:lastModifiedBy>
  <cp:revision>41</cp:revision>
  <dcterms:modified xsi:type="dcterms:W3CDTF">2017-10-05T20:57:07Z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1702859119</vt:i4>
  </property>
  <property fmtid="{D5CDD505-2E9C-101B-9397-08002B2CF9AE}" pid="3" name="_NewReviewCycle">
    <vt:lpwstr/>
  </property>
  <property fmtid="{D5CDD505-2E9C-101B-9397-08002B2CF9AE}" pid="4" name="_EmailSubject">
    <vt:lpwstr>Presentations so far</vt:lpwstr>
  </property>
  <property fmtid="{D5CDD505-2E9C-101B-9397-08002B2CF9AE}" pid="5" name="_AuthorEmail">
    <vt:lpwstr>helen@drhelenwright.com</vt:lpwstr>
  </property>
  <property fmtid="{D5CDD505-2E9C-101B-9397-08002B2CF9AE}" pid="6" name="_AuthorEmailDisplayName">
    <vt:lpwstr>Dr Helen Wright</vt:lpwstr>
  </property>
</Properties>
</file>