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handoutMasterIdLst>
    <p:handoutMasterId r:id="rId19"/>
  </p:handoutMasterIdLst>
  <p:sldIdLst>
    <p:sldId id="277" r:id="rId2"/>
    <p:sldId id="306" r:id="rId3"/>
    <p:sldId id="307" r:id="rId4"/>
    <p:sldId id="308" r:id="rId5"/>
    <p:sldId id="309" r:id="rId6"/>
    <p:sldId id="310" r:id="rId7"/>
    <p:sldId id="311" r:id="rId8"/>
    <p:sldId id="312" r:id="rId9"/>
    <p:sldId id="313" r:id="rId10"/>
    <p:sldId id="258" r:id="rId11"/>
    <p:sldId id="278" r:id="rId12"/>
    <p:sldId id="263" r:id="rId13"/>
    <p:sldId id="270" r:id="rId14"/>
    <p:sldId id="314" r:id="rId15"/>
    <p:sldId id="305" r:id="rId16"/>
    <p:sldId id="31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77"/>
            <p14:sldId id="306"/>
            <p14:sldId id="307"/>
            <p14:sldId id="308"/>
            <p14:sldId id="309"/>
            <p14:sldId id="310"/>
            <p14:sldId id="311"/>
            <p14:sldId id="312"/>
            <p14:sldId id="313"/>
            <p14:sldId id="258"/>
          </p14:sldIdLst>
        </p14:section>
        <p14:section name="Author Your Presentation" id="{16378913-E5ED-4281-BAF5-F1F938CB0BED}">
          <p14:sldIdLst>
            <p14:sldId id="278"/>
          </p14:sldIdLst>
        </p14:section>
        <p14:section name="Enrich Your Presentation" id="{E2D565D1-BA5E-44E6-A40E-50A644912248}">
          <p14:sldIdLst>
            <p14:sldId id="263"/>
          </p14:sldIdLst>
        </p14:section>
        <p14:section name="Share Your Presentation" id="{71D59651-8EFA-4415-9623-98B4C4A8699C}">
          <p14:sldIdLst>
            <p14:sldId id="270"/>
            <p14:sldId id="314"/>
            <p14:sldId id="305"/>
            <p14:sldId id="31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B51E"/>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0464" autoAdjust="0"/>
  </p:normalViewPr>
  <p:slideViewPr>
    <p:cSldViewPr>
      <p:cViewPr varScale="1">
        <p:scale>
          <a:sx n="35" d="100"/>
          <a:sy n="35" d="100"/>
        </p:scale>
        <p:origin x="-1542" y="-7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0BABB2-449C-8745-8487-95AC7F4C6CFC}" type="datetimeFigureOut">
              <a:rPr lang="en-US" smtClean="0"/>
              <a:t>11/10/2014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224F27-1205-4945-B078-ADBF344F0DEF}" type="slidenum">
              <a:rPr lang="en-US" smtClean="0"/>
              <a:t>‹#›</a:t>
            </a:fld>
            <a:endParaRPr lang="en-US"/>
          </a:p>
        </p:txBody>
      </p:sp>
    </p:spTree>
    <p:extLst>
      <p:ext uri="{BB962C8B-B14F-4D97-AF65-F5344CB8AC3E}">
        <p14:creationId xmlns:p14="http://schemas.microsoft.com/office/powerpoint/2010/main" val="3083387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11/10/2014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26417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8CC9574-A819-4FE4-99A7-1E27AD09ADC2}"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12</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13</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7D77045-401A-4D5E-BFE3-54C21A8A6634}" type="slidenum">
              <a:rPr lang="en-US" smtClean="0">
                <a:solidFill>
                  <a:prstClr val="black"/>
                </a:solidFill>
              </a:rPr>
              <a:pPr/>
              <a:t>15</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11/10/2014</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CA"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11/10/2014</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CA"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CA" dirty="0"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CA"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CA"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Drag picture to placeholder or click icon to add</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11/10/2014</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11/10/2014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CA"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11/10/2014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lank">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en-US" smtClean="0"/>
              <a:pPr/>
              <a:t>11/10/2014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820FCD-5F4C-4989-BE05-0A8208BCBC2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CA"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CA"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11/10/2014</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11/10/2014</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CA"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11/10/2014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11/10/2014</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CA"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11/10/2014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11/10/2014</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CA"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CA"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11/10/2014</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11/10/2014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63" r:id="rId1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6.xml.rels><?xml version="1.0" encoding="UTF-8" standalone="yes"?>
<Relationships xmlns="http://schemas.openxmlformats.org/package/2006/relationships"><Relationship Id="rId3" Type="http://schemas.openxmlformats.org/officeDocument/2006/relationships/hyperlink" Target="http://werklund.ucalgary.ca/educ_info/profiles/colleen-kawalilak" TargetMode="External"/><Relationship Id="rId2" Type="http://schemas.openxmlformats.org/officeDocument/2006/relationships/hyperlink" Target="mailto:ckawalil@ucalgary.ca"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4038600" y="5105400"/>
            <a:ext cx="4953000" cy="1513489"/>
          </a:xfrm>
        </p:spPr>
        <p:txBody>
          <a:bodyPr>
            <a:normAutofit fontScale="85000" lnSpcReduction="20000"/>
          </a:bodyPr>
          <a:lstStyle/>
          <a:p>
            <a:r>
              <a:rPr lang="en-US" dirty="0" smtClean="0">
                <a:solidFill>
                  <a:schemeClr val="bg1"/>
                </a:solidFill>
              </a:rPr>
              <a:t>Colleen Kawalilak (PhD)</a:t>
            </a:r>
          </a:p>
          <a:p>
            <a:r>
              <a:rPr lang="en-US" dirty="0" smtClean="0">
                <a:solidFill>
                  <a:schemeClr val="bg1"/>
                </a:solidFill>
              </a:rPr>
              <a:t>Associate Dean International</a:t>
            </a:r>
          </a:p>
          <a:p>
            <a:r>
              <a:rPr lang="en-US" dirty="0" smtClean="0">
                <a:solidFill>
                  <a:schemeClr val="bg1"/>
                </a:solidFill>
              </a:rPr>
              <a:t>Werklund School of Education</a:t>
            </a:r>
          </a:p>
          <a:p>
            <a:r>
              <a:rPr lang="en-US" dirty="0" smtClean="0">
                <a:solidFill>
                  <a:schemeClr val="bg1"/>
                </a:solidFill>
              </a:rPr>
              <a:t>University of Calgary</a:t>
            </a:r>
          </a:p>
          <a:p>
            <a:r>
              <a:rPr lang="en-US" dirty="0" smtClean="0">
                <a:solidFill>
                  <a:schemeClr val="bg1"/>
                </a:solidFill>
              </a:rPr>
              <a:t>Canada</a:t>
            </a:r>
          </a:p>
        </p:txBody>
      </p:sp>
      <p:sp>
        <p:nvSpPr>
          <p:cNvPr id="5" name="Title 4"/>
          <p:cNvSpPr>
            <a:spLocks noGrp="1"/>
          </p:cNvSpPr>
          <p:nvPr>
            <p:ph type="title"/>
          </p:nvPr>
        </p:nvSpPr>
        <p:spPr>
          <a:xfrm>
            <a:off x="228600" y="3048000"/>
            <a:ext cx="7239000" cy="1828800"/>
          </a:xfrm>
        </p:spPr>
        <p:txBody>
          <a:bodyPr>
            <a:normAutofit fontScale="90000"/>
          </a:bodyPr>
          <a:lstStyle/>
          <a:p>
            <a:r>
              <a:rPr lang="en-US" sz="2400" b="0" dirty="0" smtClean="0">
                <a:solidFill>
                  <a:srgbClr val="262626"/>
                </a:solidFill>
              </a:rPr>
              <a:t/>
            </a:r>
            <a:br>
              <a:rPr lang="en-US" sz="2400" b="0" dirty="0" smtClean="0">
                <a:solidFill>
                  <a:srgbClr val="262626"/>
                </a:solidFill>
              </a:rPr>
            </a:br>
            <a:r>
              <a:rPr lang="en-CA" b="0" dirty="0">
                <a:latin typeface="+mj-lt"/>
              </a:rPr>
              <a:t>Fostering Intercultural Understanding within a Faculty of Education – </a:t>
            </a:r>
            <a:r>
              <a:rPr lang="en-US" b="0" dirty="0">
                <a:latin typeface="+mj-lt"/>
              </a:rPr>
              <a:t/>
            </a:r>
            <a:br>
              <a:rPr lang="en-US" b="0" dirty="0">
                <a:latin typeface="+mj-lt"/>
              </a:rPr>
            </a:br>
            <a:r>
              <a:rPr lang="en-CA" b="0" i="1" dirty="0">
                <a:latin typeface="+mj-lt"/>
              </a:rPr>
              <a:t>Engagement in Internationalization </a:t>
            </a:r>
            <a:endParaRPr lang="en-US" b="0" i="1" dirty="0">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latin typeface="+mj-lt"/>
              </a:rPr>
              <a:t>Highlights</a:t>
            </a:r>
            <a:endParaRPr lang="en-US" sz="4000" dirty="0">
              <a:solidFill>
                <a:schemeClr val="tx1">
                  <a:lumMod val="50000"/>
                  <a:lumOff val="50000"/>
                </a:schemeClr>
              </a:solidFill>
              <a:latin typeface="+mj-lt"/>
              <a:cs typeface="Arial" pitchFamily="34" charset="0"/>
            </a:endParaRPr>
          </a:p>
        </p:txBody>
      </p:sp>
      <p:cxnSp>
        <p:nvCxnSpPr>
          <p:cNvPr id="10" name="Straight Connector 9"/>
          <p:cNvCxnSpPr/>
          <p:nvPr/>
        </p:nvCxnSpPr>
        <p:spPr>
          <a:xfrm>
            <a:off x="1905000" y="2936809"/>
            <a:ext cx="5257800" cy="1588"/>
          </a:xfrm>
          <a:prstGeom prst="line">
            <a:avLst/>
          </a:prstGeom>
          <a:ln w="47625">
            <a:solidFill>
              <a:srgbClr val="E4E4E4"/>
            </a:solidFill>
          </a:ln>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grpSp>
        <p:nvGrpSpPr>
          <p:cNvPr id="26" name="Group 25"/>
          <p:cNvGrpSpPr/>
          <p:nvPr/>
        </p:nvGrpSpPr>
        <p:grpSpPr>
          <a:xfrm>
            <a:off x="457200" y="1557456"/>
            <a:ext cx="2819400" cy="2708434"/>
            <a:chOff x="762000" y="1557456"/>
            <a:chExt cx="2057400" cy="2708434"/>
          </a:xfrm>
        </p:grpSpPr>
        <p:sp>
          <p:nvSpPr>
            <p:cNvPr id="6" name="Oval 5"/>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4" name="TextBox 13"/>
            <p:cNvSpPr txBox="1"/>
            <p:nvPr/>
          </p:nvSpPr>
          <p:spPr>
            <a:xfrm>
              <a:off x="1121392" y="1557456"/>
              <a:ext cx="1219200" cy="2708434"/>
            </a:xfrm>
            <a:prstGeom prst="rect">
              <a:avLst/>
            </a:prstGeom>
            <a:noFill/>
          </p:spPr>
          <p:txBody>
            <a:bodyPr wrap="square" rtlCol="0">
              <a:spAutoFit/>
            </a:bodyPr>
            <a:lstStyle/>
            <a:p>
              <a:r>
                <a:rPr lang="en-US" sz="17000" b="1" dirty="0" smtClean="0">
                  <a:solidFill>
                    <a:srgbClr val="F26200">
                      <a:alpha val="40000"/>
                    </a:srgbClr>
                  </a:solidFill>
                  <a:latin typeface="+mj-lt"/>
                  <a:cs typeface="Arial" pitchFamily="34" charset="0"/>
                </a:rPr>
                <a:t>1</a:t>
              </a:r>
              <a:endParaRPr lang="en-US" sz="17000" b="1" dirty="0">
                <a:solidFill>
                  <a:srgbClr val="F26200">
                    <a:alpha val="40000"/>
                  </a:srgbClr>
                </a:solidFill>
                <a:latin typeface="+mj-lt"/>
                <a:cs typeface="Arial" pitchFamily="34" charset="0"/>
              </a:endParaRPr>
            </a:p>
          </p:txBody>
        </p:sp>
        <p:sp>
          <p:nvSpPr>
            <p:cNvPr id="13" name="TextBox 12"/>
            <p:cNvSpPr txBox="1"/>
            <p:nvPr/>
          </p:nvSpPr>
          <p:spPr>
            <a:xfrm>
              <a:off x="823416" y="2666898"/>
              <a:ext cx="1931160" cy="683264"/>
            </a:xfrm>
            <a:prstGeom prst="rect">
              <a:avLst/>
            </a:prstGeom>
            <a:noFill/>
          </p:spPr>
          <p:txBody>
            <a:bodyPr wrap="square" rtlCol="0">
              <a:normAutofit/>
            </a:bodyPr>
            <a:lstStyle/>
            <a:p>
              <a:pPr algn="ctr">
                <a:lnSpc>
                  <a:spcPct val="80000"/>
                </a:lnSpc>
              </a:pPr>
              <a:r>
                <a:rPr lang="en-US" sz="2400" b="1" spc="60" dirty="0" smtClean="0">
                  <a:solidFill>
                    <a:schemeClr val="bg1"/>
                  </a:solidFill>
                  <a:effectLst>
                    <a:outerShdw blurRad="50800" dist="25400" dir="5400000" algn="t" rotWithShape="0">
                      <a:prstClr val="black">
                        <a:alpha val="15000"/>
                      </a:prstClr>
                    </a:outerShdw>
                  </a:effectLst>
                </a:rPr>
                <a:t>Develop</a:t>
              </a:r>
              <a:endParaRPr lang="en-US" sz="2400" b="1" dirty="0">
                <a:solidFill>
                  <a:schemeClr val="bg1"/>
                </a:solidFill>
                <a:effectLst>
                  <a:outerShdw blurRad="50800" dist="25400" dir="5400000" algn="t" rotWithShape="0">
                    <a:prstClr val="black">
                      <a:alpha val="15000"/>
                    </a:prstClr>
                  </a:outerShdw>
                </a:effectLst>
              </a:endParaRPr>
            </a:p>
          </p:txBody>
        </p:sp>
        <p:sp>
          <p:nvSpPr>
            <p:cNvPr id="19" name="Oval 18"/>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grpSp>
        <p:nvGrpSpPr>
          <p:cNvPr id="23" name="Group 22"/>
          <p:cNvGrpSpPr/>
          <p:nvPr/>
        </p:nvGrpSpPr>
        <p:grpSpPr>
          <a:xfrm>
            <a:off x="3352800" y="1591943"/>
            <a:ext cx="2667000" cy="2708434"/>
            <a:chOff x="3543300" y="1591943"/>
            <a:chExt cx="2057400" cy="2708434"/>
          </a:xfrm>
        </p:grpSpPr>
        <p:sp>
          <p:nvSpPr>
            <p:cNvPr id="4" name="Oval 3"/>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5" name="TextBox 14"/>
            <p:cNvSpPr txBox="1"/>
            <p:nvPr/>
          </p:nvSpPr>
          <p:spPr>
            <a:xfrm>
              <a:off x="3933968" y="1591943"/>
              <a:ext cx="1219200" cy="2708434"/>
            </a:xfrm>
            <a:prstGeom prst="rect">
              <a:avLst/>
            </a:prstGeom>
            <a:noFill/>
          </p:spPr>
          <p:txBody>
            <a:bodyPr wrap="square" rtlCol="0">
              <a:spAutoFit/>
            </a:bodyPr>
            <a:lstStyle/>
            <a:p>
              <a:r>
                <a:rPr lang="en-US" sz="17000" b="1" dirty="0" smtClean="0">
                  <a:solidFill>
                    <a:srgbClr val="2A7A9E">
                      <a:alpha val="40000"/>
                    </a:srgbClr>
                  </a:solidFill>
                  <a:latin typeface="+mj-lt"/>
                  <a:cs typeface="Arial" pitchFamily="34" charset="0"/>
                </a:rPr>
                <a:t>2</a:t>
              </a:r>
              <a:endParaRPr lang="en-US" sz="17000" b="1" dirty="0">
                <a:solidFill>
                  <a:srgbClr val="2A7A9E">
                    <a:alpha val="40000"/>
                  </a:srgbClr>
                </a:solidFill>
                <a:latin typeface="+mj-lt"/>
                <a:cs typeface="Arial" pitchFamily="34" charset="0"/>
              </a:endParaRPr>
            </a:p>
          </p:txBody>
        </p:sp>
        <p:sp>
          <p:nvSpPr>
            <p:cNvPr id="16" name="TextBox 15"/>
            <p:cNvSpPr txBox="1"/>
            <p:nvPr/>
          </p:nvSpPr>
          <p:spPr>
            <a:xfrm>
              <a:off x="3601872" y="2701385"/>
              <a:ext cx="1931160" cy="665695"/>
            </a:xfrm>
            <a:prstGeom prst="rect">
              <a:avLst/>
            </a:prstGeom>
            <a:noFill/>
          </p:spPr>
          <p:txBody>
            <a:bodyPr wrap="square" rtlCol="0">
              <a:normAutofit/>
            </a:bodyPr>
            <a:lstStyle/>
            <a:p>
              <a:pPr algn="ctr">
                <a:lnSpc>
                  <a:spcPct val="80000"/>
                </a:lnSpc>
              </a:pPr>
              <a:r>
                <a:rPr lang="en-US" sz="2400" b="1" spc="60" dirty="0" smtClean="0">
                  <a:solidFill>
                    <a:schemeClr val="bg1"/>
                  </a:solidFill>
                  <a:effectLst>
                    <a:outerShdw blurRad="50800" dist="25400" dir="5400000" algn="t" rotWithShape="0">
                      <a:prstClr val="black">
                        <a:alpha val="15000"/>
                      </a:prstClr>
                    </a:outerShdw>
                  </a:effectLst>
                </a:rPr>
                <a:t>Communicate</a:t>
              </a:r>
            </a:p>
          </p:txBody>
        </p:sp>
      </p:grpSp>
      <p:grpSp>
        <p:nvGrpSpPr>
          <p:cNvPr id="24" name="Group 23"/>
          <p:cNvGrpSpPr/>
          <p:nvPr/>
        </p:nvGrpSpPr>
        <p:grpSpPr>
          <a:xfrm>
            <a:off x="6096000" y="1587511"/>
            <a:ext cx="2667000" cy="2708434"/>
            <a:chOff x="6324600" y="1587511"/>
            <a:chExt cx="2057400" cy="2708434"/>
          </a:xfrm>
        </p:grpSpPr>
        <p:sp>
          <p:nvSpPr>
            <p:cNvPr id="5" name="Oval 4"/>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7" name="TextBox 16"/>
            <p:cNvSpPr txBox="1"/>
            <p:nvPr/>
          </p:nvSpPr>
          <p:spPr>
            <a:xfrm>
              <a:off x="6721604" y="1587511"/>
              <a:ext cx="1219200" cy="2708434"/>
            </a:xfrm>
            <a:prstGeom prst="rect">
              <a:avLst/>
            </a:prstGeom>
            <a:noFill/>
          </p:spPr>
          <p:txBody>
            <a:bodyPr wrap="square" rtlCol="0">
              <a:spAutoFit/>
            </a:bodyPr>
            <a:lstStyle/>
            <a:p>
              <a:r>
                <a:rPr lang="en-US" sz="17000" b="1" dirty="0" smtClean="0">
                  <a:solidFill>
                    <a:srgbClr val="65B131">
                      <a:alpha val="64000"/>
                    </a:srgbClr>
                  </a:solidFill>
                  <a:latin typeface="+mj-lt"/>
                  <a:cs typeface="Arial" pitchFamily="34" charset="0"/>
                </a:rPr>
                <a:t>3</a:t>
              </a:r>
              <a:endParaRPr lang="en-US" sz="17000" b="1" dirty="0">
                <a:solidFill>
                  <a:srgbClr val="65B131">
                    <a:alpha val="64000"/>
                  </a:srgbClr>
                </a:solidFill>
                <a:latin typeface="+mj-lt"/>
                <a:cs typeface="Arial" pitchFamily="34" charset="0"/>
              </a:endParaRPr>
            </a:p>
          </p:txBody>
        </p:sp>
        <p:sp>
          <p:nvSpPr>
            <p:cNvPr id="18" name="TextBox 17"/>
            <p:cNvSpPr txBox="1"/>
            <p:nvPr/>
          </p:nvSpPr>
          <p:spPr>
            <a:xfrm>
              <a:off x="6411810" y="2674651"/>
              <a:ext cx="1931160" cy="665695"/>
            </a:xfrm>
            <a:prstGeom prst="rect">
              <a:avLst/>
            </a:prstGeom>
            <a:noFill/>
          </p:spPr>
          <p:txBody>
            <a:bodyPr wrap="square" rtlCol="0">
              <a:noAutofit/>
            </a:bodyPr>
            <a:lstStyle/>
            <a:p>
              <a:pPr algn="ctr">
                <a:lnSpc>
                  <a:spcPct val="80000"/>
                </a:lnSpc>
              </a:pPr>
              <a:r>
                <a:rPr lang="en-US" sz="2400" b="1" spc="60" dirty="0" smtClean="0">
                  <a:solidFill>
                    <a:schemeClr val="bg1"/>
                  </a:solidFill>
                  <a:effectLst>
                    <a:outerShdw blurRad="50800" dist="25400" dir="5400000" algn="t" rotWithShape="0">
                      <a:prstClr val="black">
                        <a:alpha val="15000"/>
                      </a:prstClr>
                    </a:outerShdw>
                  </a:effectLst>
                </a:rPr>
                <a:t>Internationalize</a:t>
              </a:r>
            </a:p>
          </p:txBody>
        </p:sp>
        <p:sp>
          <p:nvSpPr>
            <p:cNvPr id="21" name="Oval 20"/>
            <p:cNvSpPr/>
            <p:nvPr/>
          </p:nvSpPr>
          <p:spPr>
            <a:xfrm>
              <a:off x="6388894" y="2005362"/>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33800" y="762000"/>
            <a:ext cx="4724400" cy="4648200"/>
          </a:xfrm>
        </p:spPr>
        <p:txBody>
          <a:bodyPr>
            <a:noAutofit/>
          </a:bodyPr>
          <a:lstStyle/>
          <a:p>
            <a:pPr lvl="0">
              <a:spcBef>
                <a:spcPts val="0"/>
              </a:spcBef>
            </a:pPr>
            <a:r>
              <a:rPr lang="en-US" sz="4000" cap="none" dirty="0" smtClean="0">
                <a:solidFill>
                  <a:schemeClr val="accent6">
                    <a:lumMod val="75000"/>
                  </a:schemeClr>
                </a:solidFill>
                <a:ea typeface="+mn-ea"/>
                <a:cs typeface="+mn-cs"/>
              </a:rPr>
              <a:t>Develop</a:t>
            </a:r>
            <a:br>
              <a:rPr lang="en-US" sz="4000" cap="none" dirty="0" smtClean="0">
                <a:solidFill>
                  <a:schemeClr val="accent6">
                    <a:lumMod val="75000"/>
                  </a:schemeClr>
                </a:solidFill>
                <a:ea typeface="+mn-ea"/>
                <a:cs typeface="+mn-cs"/>
              </a:rPr>
            </a:br>
            <a:r>
              <a:rPr lang="en-US" sz="2400" cap="none" dirty="0" smtClean="0">
                <a:solidFill>
                  <a:srgbClr val="C4670A"/>
                </a:solidFill>
                <a:ea typeface="+mn-ea"/>
                <a:cs typeface="+mn-cs"/>
              </a:rPr>
              <a:t>Teac</a:t>
            </a:r>
            <a:r>
              <a:rPr lang="en-US" sz="2400" cap="none" dirty="0" smtClean="0">
                <a:solidFill>
                  <a:schemeClr val="accent1">
                    <a:lumMod val="75000"/>
                  </a:schemeClr>
                </a:solidFill>
                <a:ea typeface="+mn-ea"/>
                <a:cs typeface="+mn-cs"/>
              </a:rPr>
              <a:t>hing Across Borders (TAB)</a:t>
            </a:r>
            <a:br>
              <a:rPr lang="en-US" sz="2400" cap="none" dirty="0" smtClean="0">
                <a:solidFill>
                  <a:schemeClr val="accent1">
                    <a:lumMod val="75000"/>
                  </a:schemeClr>
                </a:solidFill>
                <a:ea typeface="+mn-ea"/>
                <a:cs typeface="+mn-cs"/>
              </a:rPr>
            </a:br>
            <a:r>
              <a:rPr lang="en-US" sz="2400" b="0" i="1" cap="none" dirty="0" smtClean="0">
                <a:solidFill>
                  <a:prstClr val="black">
                    <a:lumMod val="85000"/>
                    <a:lumOff val="15000"/>
                  </a:prstClr>
                </a:solidFill>
                <a:ea typeface="+mn-ea"/>
                <a:cs typeface="+mn-cs"/>
              </a:rPr>
              <a:t>Aim: 50% of undergraduate students will have an international experience</a:t>
            </a:r>
            <a:br>
              <a:rPr lang="en-US" sz="2400" b="0" i="1" cap="none" dirty="0" smtClean="0">
                <a:solidFill>
                  <a:prstClr val="black">
                    <a:lumMod val="85000"/>
                    <a:lumOff val="15000"/>
                  </a:prstClr>
                </a:solidFill>
                <a:ea typeface="+mn-ea"/>
                <a:cs typeface="+mn-cs"/>
              </a:rPr>
            </a:br>
            <a:r>
              <a:rPr lang="en-US" sz="2400" b="0" cap="none" dirty="0" smtClean="0">
                <a:solidFill>
                  <a:prstClr val="black">
                    <a:lumMod val="85000"/>
                    <a:lumOff val="15000"/>
                  </a:prstClr>
                </a:solidFill>
                <a:ea typeface="+mn-ea"/>
                <a:cs typeface="+mn-cs"/>
              </a:rPr>
              <a:t/>
            </a:r>
            <a:br>
              <a:rPr lang="en-US" sz="2400" b="0" cap="none" dirty="0" smtClean="0">
                <a:solidFill>
                  <a:prstClr val="black">
                    <a:lumMod val="85000"/>
                    <a:lumOff val="15000"/>
                  </a:prstClr>
                </a:solidFill>
                <a:ea typeface="+mn-ea"/>
                <a:cs typeface="+mn-cs"/>
              </a:rPr>
            </a:br>
            <a:r>
              <a:rPr lang="en-US" sz="2400" b="0" i="1" cap="none" dirty="0" smtClean="0">
                <a:solidFill>
                  <a:prstClr val="black">
                    <a:lumMod val="85000"/>
                    <a:lumOff val="15000"/>
                  </a:prstClr>
                </a:solidFill>
                <a:ea typeface="+mn-ea"/>
                <a:cs typeface="+mn-cs"/>
              </a:rPr>
              <a:t>Students have traveled to: </a:t>
            </a:r>
            <a:r>
              <a:rPr lang="en-US" sz="2400" b="0" cap="none" dirty="0" smtClean="0">
                <a:solidFill>
                  <a:prstClr val="black">
                    <a:lumMod val="85000"/>
                    <a:lumOff val="15000"/>
                  </a:prstClr>
                </a:solidFill>
                <a:ea typeface="+mn-ea"/>
                <a:cs typeface="+mn-cs"/>
              </a:rPr>
              <a:t>Japan, Vietnam, Spain, Brazil, China, India, Mexico, Australia, India, Chile, France, Germany, Kenya</a:t>
            </a:r>
            <a:r>
              <a:rPr lang="en-US" sz="2400" b="0" cap="none" dirty="0">
                <a:solidFill>
                  <a:prstClr val="black">
                    <a:lumMod val="85000"/>
                    <a:lumOff val="15000"/>
                  </a:prstClr>
                </a:solidFill>
                <a:ea typeface="+mn-ea"/>
                <a:cs typeface="+mn-cs"/>
              </a:rPr>
              <a:t/>
            </a:r>
            <a:br>
              <a:rPr lang="en-US" sz="2400" b="0" cap="none" dirty="0">
                <a:solidFill>
                  <a:prstClr val="black">
                    <a:lumMod val="85000"/>
                    <a:lumOff val="15000"/>
                  </a:prstClr>
                </a:solidFill>
                <a:ea typeface="+mn-ea"/>
                <a:cs typeface="+mn-cs"/>
              </a:rPr>
            </a:br>
            <a:endParaRPr lang="en-US" sz="2400" dirty="0"/>
          </a:p>
        </p:txBody>
      </p:sp>
      <p:sp>
        <p:nvSpPr>
          <p:cNvPr id="6" name="TextBox 5"/>
          <p:cNvSpPr txBox="1"/>
          <p:nvPr/>
        </p:nvSpPr>
        <p:spPr>
          <a:xfrm>
            <a:off x="1121392" y="1557456"/>
            <a:ext cx="1219200" cy="2708434"/>
          </a:xfrm>
          <a:prstGeom prst="rect">
            <a:avLst/>
          </a:prstGeom>
          <a:noFill/>
        </p:spPr>
        <p:txBody>
          <a:bodyPr wrap="square" rtlCol="0">
            <a:spAutoFit/>
          </a:bodyPr>
          <a:lstStyle/>
          <a:p>
            <a:r>
              <a:rPr lang="en-US" sz="17000" b="1" dirty="0" smtClean="0">
                <a:solidFill>
                  <a:srgbClr val="F26200">
                    <a:alpha val="40000"/>
                  </a:srgbClr>
                </a:solidFill>
                <a:cs typeface="Arial" pitchFamily="34" charset="0"/>
              </a:rPr>
              <a:t>1</a:t>
            </a:r>
            <a:endParaRPr lang="en-US" sz="17000" b="1" dirty="0">
              <a:solidFill>
                <a:srgbClr val="F26200">
                  <a:alpha val="40000"/>
                </a:srgbClr>
              </a:solidFill>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Oval 3"/>
          <p:cNvSpPr/>
          <p:nvPr/>
        </p:nvSpPr>
        <p:spPr>
          <a:xfrm>
            <a:off x="7620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Oval 7"/>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17" name="TextBox 16"/>
          <p:cNvSpPr txBox="1"/>
          <p:nvPr/>
        </p:nvSpPr>
        <p:spPr>
          <a:xfrm>
            <a:off x="1159728" y="1531434"/>
            <a:ext cx="1219200" cy="2708434"/>
          </a:xfrm>
          <a:prstGeom prst="rect">
            <a:avLst/>
          </a:prstGeom>
          <a:noFill/>
        </p:spPr>
        <p:txBody>
          <a:bodyPr wrap="square" rtlCol="0">
            <a:spAutoFit/>
          </a:bodyPr>
          <a:lstStyle/>
          <a:p>
            <a:r>
              <a:rPr lang="en-US" sz="17000" b="1" dirty="0" smtClean="0">
                <a:solidFill>
                  <a:srgbClr val="2A7A9E">
                    <a:alpha val="40000"/>
                  </a:srgbClr>
                </a:solidFill>
                <a:cs typeface="Arial" pitchFamily="34" charset="0"/>
              </a:rPr>
              <a:t>2</a:t>
            </a:r>
            <a:endParaRPr lang="en-US" sz="17000" b="1" dirty="0">
              <a:solidFill>
                <a:srgbClr val="2A7A9E">
                  <a:alpha val="40000"/>
                </a:srgbClr>
              </a:solidFill>
              <a:cs typeface="Arial" pitchFamily="34" charset="0"/>
            </a:endParaRPr>
          </a:p>
        </p:txBody>
      </p:sp>
      <p:sp>
        <p:nvSpPr>
          <p:cNvPr id="9" name="Title 8"/>
          <p:cNvSpPr>
            <a:spLocks noGrp="1"/>
          </p:cNvSpPr>
          <p:nvPr>
            <p:ph type="title"/>
          </p:nvPr>
        </p:nvSpPr>
        <p:spPr>
          <a:xfrm>
            <a:off x="2819400" y="838200"/>
            <a:ext cx="5867400" cy="5257800"/>
          </a:xfrm>
        </p:spPr>
        <p:txBody>
          <a:bodyPr>
            <a:noAutofit/>
          </a:bodyPr>
          <a:lstStyle/>
          <a:p>
            <a:pPr lvl="0">
              <a:spcBef>
                <a:spcPts val="0"/>
              </a:spcBef>
            </a:pPr>
            <a:r>
              <a:rPr lang="en-US" sz="4000" cap="none" dirty="0" smtClean="0">
                <a:solidFill>
                  <a:prstClr val="black">
                    <a:lumMod val="85000"/>
                    <a:lumOff val="15000"/>
                  </a:prstClr>
                </a:solidFill>
                <a:ea typeface="+mn-ea"/>
                <a:cs typeface="+mn-cs"/>
              </a:rPr>
              <a:t/>
            </a:r>
            <a:br>
              <a:rPr lang="en-US" sz="4000" cap="none" dirty="0" smtClean="0">
                <a:solidFill>
                  <a:prstClr val="black">
                    <a:lumMod val="85000"/>
                    <a:lumOff val="15000"/>
                  </a:prstClr>
                </a:solidFill>
                <a:ea typeface="+mn-ea"/>
                <a:cs typeface="+mn-cs"/>
              </a:rPr>
            </a:br>
            <a:r>
              <a:rPr lang="en-US" sz="4000" cap="none" dirty="0" smtClean="0">
                <a:solidFill>
                  <a:schemeClr val="accent4">
                    <a:lumMod val="75000"/>
                  </a:schemeClr>
                </a:solidFill>
                <a:ea typeface="+mn-ea"/>
                <a:cs typeface="+mn-cs"/>
              </a:rPr>
              <a:t>Communicate</a:t>
            </a:r>
            <a:r>
              <a:rPr lang="en-US" sz="4000" cap="none" dirty="0" smtClean="0">
                <a:solidFill>
                  <a:prstClr val="black">
                    <a:lumMod val="85000"/>
                    <a:lumOff val="15000"/>
                  </a:prstClr>
                </a:solidFill>
                <a:ea typeface="+mn-ea"/>
                <a:cs typeface="+mn-cs"/>
              </a:rPr>
              <a:t/>
            </a:r>
            <a:br>
              <a:rPr lang="en-US" sz="4000" cap="none" dirty="0" smtClean="0">
                <a:solidFill>
                  <a:prstClr val="black">
                    <a:lumMod val="85000"/>
                    <a:lumOff val="15000"/>
                  </a:prstClr>
                </a:solidFill>
                <a:ea typeface="+mn-ea"/>
                <a:cs typeface="+mn-cs"/>
              </a:rPr>
            </a:br>
            <a:r>
              <a:rPr lang="en-US" sz="2400" cap="none" dirty="0" smtClean="0">
                <a:solidFill>
                  <a:schemeClr val="accent5">
                    <a:lumMod val="75000"/>
                  </a:schemeClr>
                </a:solidFill>
              </a:rPr>
              <a:t>Website &amp; Monthly Bulletin</a:t>
            </a:r>
            <a:r>
              <a:rPr lang="en-US" sz="2400" cap="none" dirty="0">
                <a:solidFill>
                  <a:schemeClr val="accent5">
                    <a:lumMod val="75000"/>
                  </a:schemeClr>
                </a:solidFill>
              </a:rPr>
              <a:t/>
            </a:r>
            <a:br>
              <a:rPr lang="en-US" sz="2400" cap="none" dirty="0">
                <a:solidFill>
                  <a:schemeClr val="accent5">
                    <a:lumMod val="75000"/>
                  </a:schemeClr>
                </a:solidFill>
              </a:rPr>
            </a:br>
            <a:r>
              <a:rPr lang="en-US" sz="2400" cap="none" dirty="0" smtClean="0">
                <a:solidFill>
                  <a:schemeClr val="accent5">
                    <a:lumMod val="75000"/>
                  </a:schemeClr>
                </a:solidFill>
              </a:rPr>
              <a:t/>
            </a:r>
            <a:br>
              <a:rPr lang="en-US" sz="2400" cap="none" dirty="0" smtClean="0">
                <a:solidFill>
                  <a:schemeClr val="accent5">
                    <a:lumMod val="75000"/>
                  </a:schemeClr>
                </a:solidFill>
              </a:rPr>
            </a:br>
            <a:r>
              <a:rPr lang="en-US" sz="2400" b="0" cap="none" dirty="0" smtClean="0">
                <a:solidFill>
                  <a:prstClr val="black">
                    <a:lumMod val="85000"/>
                    <a:lumOff val="15000"/>
                  </a:prstClr>
                </a:solidFill>
              </a:rPr>
              <a:t>Highlights</a:t>
            </a:r>
            <a:br>
              <a:rPr lang="en-US" sz="2400" b="0" cap="none" dirty="0" smtClean="0">
                <a:solidFill>
                  <a:prstClr val="black">
                    <a:lumMod val="85000"/>
                    <a:lumOff val="15000"/>
                  </a:prstClr>
                </a:solidFill>
              </a:rPr>
            </a:br>
            <a:r>
              <a:rPr lang="en-US" sz="2400" b="0" cap="none" dirty="0" smtClean="0">
                <a:solidFill>
                  <a:prstClr val="black">
                    <a:lumMod val="85000"/>
                    <a:lumOff val="15000"/>
                  </a:prstClr>
                </a:solidFill>
              </a:rPr>
              <a:t>Funding/Grant opportunities</a:t>
            </a:r>
            <a:br>
              <a:rPr lang="en-US" sz="2400" b="0" cap="none" dirty="0" smtClean="0">
                <a:solidFill>
                  <a:prstClr val="black">
                    <a:lumMod val="85000"/>
                    <a:lumOff val="15000"/>
                  </a:prstClr>
                </a:solidFill>
              </a:rPr>
            </a:br>
            <a:r>
              <a:rPr lang="en-US" sz="2400" b="0" cap="none" dirty="0" smtClean="0">
                <a:solidFill>
                  <a:prstClr val="black">
                    <a:lumMod val="85000"/>
                    <a:lumOff val="15000"/>
                  </a:prstClr>
                </a:solidFill>
              </a:rPr>
              <a:t>Faculty initiatives</a:t>
            </a:r>
            <a:br>
              <a:rPr lang="en-US" sz="2400" b="0" cap="none" dirty="0" smtClean="0">
                <a:solidFill>
                  <a:prstClr val="black">
                    <a:lumMod val="85000"/>
                    <a:lumOff val="15000"/>
                  </a:prstClr>
                </a:solidFill>
              </a:rPr>
            </a:br>
            <a:r>
              <a:rPr lang="en-US" sz="2400" b="0" cap="none" dirty="0" smtClean="0">
                <a:solidFill>
                  <a:prstClr val="black">
                    <a:lumMod val="85000"/>
                    <a:lumOff val="15000"/>
                  </a:prstClr>
                </a:solidFill>
              </a:rPr>
              <a:t>Stories</a:t>
            </a:r>
            <a:br>
              <a:rPr lang="en-US" sz="2400" b="0" cap="none" dirty="0" smtClean="0">
                <a:solidFill>
                  <a:prstClr val="black">
                    <a:lumMod val="85000"/>
                    <a:lumOff val="15000"/>
                  </a:prstClr>
                </a:solidFill>
              </a:rPr>
            </a:br>
            <a:r>
              <a:rPr lang="en-US" sz="2400" b="0" cap="none" dirty="0" smtClean="0">
                <a:solidFill>
                  <a:prstClr val="black">
                    <a:lumMod val="85000"/>
                    <a:lumOff val="15000"/>
                  </a:prstClr>
                </a:solidFill>
              </a:rPr>
              <a:t>Agreements in progress</a:t>
            </a:r>
            <a:br>
              <a:rPr lang="en-US" sz="2400" b="0" cap="none" dirty="0" smtClean="0">
                <a:solidFill>
                  <a:prstClr val="black">
                    <a:lumMod val="85000"/>
                    <a:lumOff val="15000"/>
                  </a:prstClr>
                </a:solidFill>
              </a:rPr>
            </a:br>
            <a:r>
              <a:rPr lang="en-US" sz="2400" b="0" cap="none" dirty="0">
                <a:solidFill>
                  <a:prstClr val="black">
                    <a:lumMod val="85000"/>
                    <a:lumOff val="15000"/>
                  </a:prstClr>
                </a:solidFill>
              </a:rPr>
              <a:t/>
            </a:r>
            <a:br>
              <a:rPr lang="en-US" sz="2400" b="0" cap="none" dirty="0">
                <a:solidFill>
                  <a:prstClr val="black">
                    <a:lumMod val="85000"/>
                    <a:lumOff val="15000"/>
                  </a:prstClr>
                </a:solidFill>
              </a:rPr>
            </a:br>
            <a:r>
              <a:rPr lang="en-US" sz="2400" cap="none" dirty="0" smtClean="0">
                <a:solidFill>
                  <a:schemeClr val="accent5">
                    <a:lumMod val="75000"/>
                  </a:schemeClr>
                </a:solidFill>
              </a:rPr>
              <a:t>Database</a:t>
            </a:r>
            <a:br>
              <a:rPr lang="en-US" sz="2400" cap="none" dirty="0" smtClean="0">
                <a:solidFill>
                  <a:schemeClr val="accent5">
                    <a:lumMod val="75000"/>
                  </a:schemeClr>
                </a:solidFill>
              </a:rPr>
            </a:br>
            <a:r>
              <a:rPr lang="en-US" sz="2400" b="0" cap="none" dirty="0" smtClean="0"/>
              <a:t>Faculty engagements</a:t>
            </a:r>
            <a:r>
              <a:rPr lang="en-US" sz="2400" cap="none" dirty="0" smtClean="0">
                <a:solidFill>
                  <a:schemeClr val="accent5">
                    <a:lumMod val="75000"/>
                  </a:schemeClr>
                </a:solidFill>
              </a:rPr>
              <a:t> </a:t>
            </a:r>
            <a:br>
              <a:rPr lang="en-US" sz="2400" cap="none" dirty="0" smtClean="0">
                <a:solidFill>
                  <a:schemeClr val="accent5">
                    <a:lumMod val="75000"/>
                  </a:schemeClr>
                </a:solidFill>
              </a:rPr>
            </a:br>
            <a:endParaRPr lang="en-US" sz="2400" b="0" cap="none" dirty="0">
              <a:solidFill>
                <a:prstClr val="black">
                  <a:lumMod val="50000"/>
                  <a:lumOff val="50000"/>
                </a:prstClr>
              </a:solidFill>
              <a:ea typeface="+mn-ea"/>
              <a:cs typeface="+mn-cs"/>
            </a:endParaRPr>
          </a:p>
        </p:txBody>
      </p:sp>
      <p:pic>
        <p:nvPicPr>
          <p:cNvPr id="2" name="Picture 1"/>
          <p:cNvPicPr>
            <a:picLocks noChangeAspect="1"/>
          </p:cNvPicPr>
          <p:nvPr/>
        </p:nvPicPr>
        <p:blipFill>
          <a:blip r:embed="rId4"/>
          <a:stretch>
            <a:fillRect/>
          </a:stretch>
        </p:blipFill>
        <p:spPr>
          <a:xfrm>
            <a:off x="6400800" y="3505200"/>
            <a:ext cx="2362200" cy="238680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Oval 2"/>
          <p:cNvSpPr/>
          <p:nvPr/>
        </p:nvSpPr>
        <p:spPr>
          <a:xfrm>
            <a:off x="762000" y="1946209"/>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p>
        </p:txBody>
      </p:sp>
      <p:sp>
        <p:nvSpPr>
          <p:cNvPr id="6" name="Oval 5"/>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13" name="TextBox 12"/>
          <p:cNvSpPr txBox="1"/>
          <p:nvPr/>
        </p:nvSpPr>
        <p:spPr>
          <a:xfrm>
            <a:off x="1157868" y="1592766"/>
            <a:ext cx="1219200" cy="2708434"/>
          </a:xfrm>
          <a:prstGeom prst="rect">
            <a:avLst/>
          </a:prstGeom>
          <a:noFill/>
        </p:spPr>
        <p:txBody>
          <a:bodyPr wrap="square" rtlCol="0">
            <a:spAutoFit/>
          </a:bodyPr>
          <a:lstStyle/>
          <a:p>
            <a:r>
              <a:rPr lang="en-US" sz="17000" b="1" dirty="0" smtClean="0">
                <a:solidFill>
                  <a:srgbClr val="65B131">
                    <a:alpha val="64000"/>
                  </a:srgbClr>
                </a:solidFill>
                <a:cs typeface="Arial" pitchFamily="34" charset="0"/>
              </a:rPr>
              <a:t>3</a:t>
            </a:r>
            <a:endParaRPr lang="en-US" sz="17000" b="1" dirty="0">
              <a:solidFill>
                <a:srgbClr val="65B131">
                  <a:alpha val="64000"/>
                </a:srgbClr>
              </a:solidFill>
              <a:cs typeface="Arial" pitchFamily="34" charset="0"/>
            </a:endParaRPr>
          </a:p>
        </p:txBody>
      </p:sp>
      <p:sp>
        <p:nvSpPr>
          <p:cNvPr id="8" name="Title 7"/>
          <p:cNvSpPr>
            <a:spLocks noGrp="1"/>
          </p:cNvSpPr>
          <p:nvPr>
            <p:ph type="title"/>
          </p:nvPr>
        </p:nvSpPr>
        <p:spPr>
          <a:xfrm>
            <a:off x="2438400" y="914400"/>
            <a:ext cx="6705600" cy="4572000"/>
          </a:xfrm>
        </p:spPr>
        <p:txBody>
          <a:bodyPr>
            <a:noAutofit/>
          </a:bodyPr>
          <a:lstStyle/>
          <a:p>
            <a:pPr lvl="0">
              <a:spcBef>
                <a:spcPts val="0"/>
              </a:spcBef>
            </a:pPr>
            <a:r>
              <a:rPr lang="en-US" sz="4000" cap="none" dirty="0" smtClean="0">
                <a:solidFill>
                  <a:prstClr val="black">
                    <a:lumMod val="85000"/>
                    <a:lumOff val="15000"/>
                  </a:prstClr>
                </a:solidFill>
                <a:ea typeface="+mn-ea"/>
                <a:cs typeface="+mn-cs"/>
              </a:rPr>
              <a:t/>
            </a:r>
            <a:br>
              <a:rPr lang="en-US" sz="4000" cap="none" dirty="0" smtClean="0">
                <a:solidFill>
                  <a:prstClr val="black">
                    <a:lumMod val="85000"/>
                    <a:lumOff val="15000"/>
                  </a:prstClr>
                </a:solidFill>
                <a:ea typeface="+mn-ea"/>
                <a:cs typeface="+mn-cs"/>
              </a:rPr>
            </a:br>
            <a:r>
              <a:rPr lang="en-US" sz="4000" cap="none" dirty="0" smtClean="0">
                <a:solidFill>
                  <a:prstClr val="black">
                    <a:lumMod val="85000"/>
                    <a:lumOff val="15000"/>
                  </a:prstClr>
                </a:solidFill>
                <a:ea typeface="+mn-ea"/>
                <a:cs typeface="+mn-cs"/>
              </a:rPr>
              <a:t/>
            </a:r>
            <a:br>
              <a:rPr lang="en-US" sz="4000" cap="none" dirty="0" smtClean="0">
                <a:solidFill>
                  <a:prstClr val="black">
                    <a:lumMod val="85000"/>
                    <a:lumOff val="15000"/>
                  </a:prstClr>
                </a:solidFill>
                <a:ea typeface="+mn-ea"/>
                <a:cs typeface="+mn-cs"/>
              </a:rPr>
            </a:br>
            <a:r>
              <a:rPr lang="en-US" sz="4000" cap="none" dirty="0" smtClean="0">
                <a:solidFill>
                  <a:prstClr val="black">
                    <a:lumMod val="85000"/>
                    <a:lumOff val="15000"/>
                  </a:prstClr>
                </a:solidFill>
                <a:ea typeface="+mn-ea"/>
                <a:cs typeface="+mn-cs"/>
              </a:rPr>
              <a:t>    </a:t>
            </a:r>
            <a:br>
              <a:rPr lang="en-US" sz="4000" cap="none" dirty="0" smtClean="0">
                <a:solidFill>
                  <a:prstClr val="black">
                    <a:lumMod val="85000"/>
                    <a:lumOff val="15000"/>
                  </a:prstClr>
                </a:solidFill>
                <a:ea typeface="+mn-ea"/>
                <a:cs typeface="+mn-cs"/>
              </a:rPr>
            </a:br>
            <a:r>
              <a:rPr lang="en-US" sz="4000" cap="none" dirty="0">
                <a:solidFill>
                  <a:prstClr val="black">
                    <a:lumMod val="85000"/>
                    <a:lumOff val="15000"/>
                  </a:prstClr>
                </a:solidFill>
                <a:ea typeface="+mn-ea"/>
                <a:cs typeface="+mn-cs"/>
              </a:rPr>
              <a:t/>
            </a:r>
            <a:br>
              <a:rPr lang="en-US" sz="4000" cap="none" dirty="0">
                <a:solidFill>
                  <a:prstClr val="black">
                    <a:lumMod val="85000"/>
                    <a:lumOff val="15000"/>
                  </a:prstClr>
                </a:solidFill>
                <a:ea typeface="+mn-ea"/>
                <a:cs typeface="+mn-cs"/>
              </a:rPr>
            </a:br>
            <a:r>
              <a:rPr lang="en-US" sz="4000" cap="none" dirty="0" smtClean="0">
                <a:solidFill>
                  <a:prstClr val="black">
                    <a:lumMod val="85000"/>
                    <a:lumOff val="15000"/>
                  </a:prstClr>
                </a:solidFill>
                <a:ea typeface="+mn-ea"/>
                <a:cs typeface="+mn-cs"/>
              </a:rPr>
              <a:t>    </a:t>
            </a:r>
            <a:r>
              <a:rPr lang="en-US" sz="4000" cap="none" dirty="0" smtClean="0">
                <a:solidFill>
                  <a:schemeClr val="accent2">
                    <a:lumMod val="75000"/>
                  </a:schemeClr>
                </a:solidFill>
                <a:ea typeface="+mn-ea"/>
                <a:cs typeface="+mn-cs"/>
              </a:rPr>
              <a:t>Internationalize</a:t>
            </a:r>
            <a:br>
              <a:rPr lang="en-US" sz="4000" cap="none" dirty="0" smtClean="0">
                <a:solidFill>
                  <a:schemeClr val="accent2">
                    <a:lumMod val="75000"/>
                  </a:schemeClr>
                </a:solidFill>
                <a:ea typeface="+mn-ea"/>
                <a:cs typeface="+mn-cs"/>
              </a:rPr>
            </a:br>
            <a:r>
              <a:rPr lang="en-US" sz="4000" cap="none" dirty="0" smtClean="0">
                <a:solidFill>
                  <a:schemeClr val="accent2">
                    <a:lumMod val="75000"/>
                  </a:schemeClr>
                </a:solidFill>
                <a:ea typeface="+mn-ea"/>
                <a:cs typeface="+mn-cs"/>
              </a:rPr>
              <a:t>    </a:t>
            </a:r>
            <a:r>
              <a:rPr lang="en-US" sz="2400" cap="none" dirty="0" smtClean="0">
                <a:solidFill>
                  <a:srgbClr val="262626"/>
                </a:solidFill>
                <a:ea typeface="+mn-ea"/>
                <a:cs typeface="+mn-cs"/>
              </a:rPr>
              <a:t>*</a:t>
            </a:r>
            <a:r>
              <a:rPr lang="en-US" sz="2400" b="0" cap="none" dirty="0" smtClean="0"/>
              <a:t>Cross Cultural Competence (CCL) Committee</a:t>
            </a:r>
            <a:br>
              <a:rPr lang="en-US" sz="2400" b="0" cap="none" dirty="0" smtClean="0"/>
            </a:br>
            <a:r>
              <a:rPr lang="en-US" sz="2400" b="0" cap="none" dirty="0"/>
              <a:t> </a:t>
            </a:r>
            <a:r>
              <a:rPr lang="en-US" sz="2400" b="0" cap="none" dirty="0" smtClean="0"/>
              <a:t>      </a:t>
            </a:r>
            <a:br>
              <a:rPr lang="en-US" sz="2400" b="0" cap="none" dirty="0" smtClean="0"/>
            </a:br>
            <a:r>
              <a:rPr lang="en-US" sz="2400" b="0" cap="none" dirty="0"/>
              <a:t> </a:t>
            </a:r>
            <a:r>
              <a:rPr lang="en-US" sz="2400" b="0" cap="none" dirty="0" smtClean="0"/>
              <a:t>        Agreements / Partnerships </a:t>
            </a:r>
            <a:br>
              <a:rPr lang="en-US" sz="2400" b="0" cap="none" dirty="0" smtClean="0"/>
            </a:br>
            <a:r>
              <a:rPr lang="en-US" sz="2400" b="0" cap="none" dirty="0" smtClean="0"/>
              <a:t>      </a:t>
            </a:r>
            <a:br>
              <a:rPr lang="en-US" sz="2400" b="0" cap="none" dirty="0" smtClean="0"/>
            </a:br>
            <a:r>
              <a:rPr lang="en-US" sz="2400" b="0" cap="none" dirty="0"/>
              <a:t> </a:t>
            </a:r>
            <a:r>
              <a:rPr lang="en-US" sz="2400" b="0" cap="none" dirty="0" smtClean="0"/>
              <a:t>       ‘</a:t>
            </a:r>
            <a:r>
              <a:rPr lang="en-US" sz="2400" b="0" i="1" cap="none" dirty="0" smtClean="0"/>
              <a:t>Deepening the Dialogue’ </a:t>
            </a:r>
            <a:r>
              <a:rPr lang="en-US" sz="2400" b="0" cap="none" dirty="0" smtClean="0"/>
              <a:t>Sessions</a:t>
            </a:r>
            <a:br>
              <a:rPr lang="en-US" sz="2400" b="0" cap="none" dirty="0" smtClean="0"/>
            </a:br>
            <a:r>
              <a:rPr lang="en-US" sz="2400" b="0" cap="none" dirty="0"/>
              <a:t> </a:t>
            </a:r>
            <a:r>
              <a:rPr lang="en-US" sz="2400" b="0" cap="none" dirty="0" smtClean="0"/>
              <a:t>           </a:t>
            </a:r>
            <a:r>
              <a:rPr lang="en-US" sz="2400" b="0" i="1" cap="none" dirty="0" smtClean="0"/>
              <a:t> - Internationalizing curricula</a:t>
            </a:r>
            <a:r>
              <a:rPr lang="en-US" sz="2400" b="0" cap="none" dirty="0" smtClean="0"/>
              <a:t/>
            </a:r>
            <a:br>
              <a:rPr lang="en-US" sz="2400" b="0" cap="none" dirty="0" smtClean="0"/>
            </a:br>
            <a:r>
              <a:rPr lang="en-US" sz="2400" b="0" cap="none" dirty="0" smtClean="0"/>
              <a:t>      </a:t>
            </a:r>
            <a:br>
              <a:rPr lang="en-US" sz="2400" b="0" cap="none" dirty="0" smtClean="0"/>
            </a:br>
            <a:r>
              <a:rPr lang="en-US" sz="2400" b="0" cap="none" dirty="0"/>
              <a:t> </a:t>
            </a:r>
            <a:r>
              <a:rPr lang="en-US" sz="2400" b="0" cap="none" dirty="0" smtClean="0"/>
              <a:t>        Indigenous Education/Scholarship (FNMI)</a:t>
            </a:r>
            <a:br>
              <a:rPr lang="en-US" sz="2400" b="0" cap="none" dirty="0" smtClean="0"/>
            </a:br>
            <a:r>
              <a:rPr lang="en-US" sz="2400" b="0" cap="none" dirty="0"/>
              <a:t> </a:t>
            </a:r>
            <a:r>
              <a:rPr lang="en-US" sz="2400" b="0" cap="none" dirty="0" smtClean="0"/>
              <a:t>      </a:t>
            </a:r>
            <a:br>
              <a:rPr lang="en-US" sz="2400" b="0" cap="none" dirty="0" smtClean="0"/>
            </a:br>
            <a:r>
              <a:rPr lang="en-US" sz="2400" b="0" cap="none" dirty="0"/>
              <a:t> </a:t>
            </a:r>
            <a:r>
              <a:rPr lang="en-US" sz="2400" b="0" cap="none" dirty="0" smtClean="0"/>
              <a:t>        Supports for international faculty/staff</a:t>
            </a:r>
            <a:br>
              <a:rPr lang="en-US" sz="2400" b="0" cap="none" dirty="0" smtClean="0"/>
            </a:br>
            <a:r>
              <a:rPr lang="en-US" sz="2400" b="0" cap="none" dirty="0"/>
              <a:t> </a:t>
            </a:r>
            <a:r>
              <a:rPr lang="en-US" sz="2400" b="0" cap="none" dirty="0" smtClean="0"/>
              <a:t>      </a:t>
            </a:r>
            <a:br>
              <a:rPr lang="en-US" sz="2400" b="0" cap="none" dirty="0" smtClean="0"/>
            </a:br>
            <a:r>
              <a:rPr lang="en-US" sz="2400" b="0" cap="none" dirty="0" smtClean="0"/>
              <a:t/>
            </a:r>
            <a:br>
              <a:rPr lang="en-US" sz="2400" b="0" cap="none" dirty="0" smtClean="0"/>
            </a:br>
            <a:r>
              <a:rPr lang="en-US" sz="2400" cap="none" dirty="0" smtClean="0">
                <a:solidFill>
                  <a:srgbClr val="5C9B1D"/>
                </a:solidFill>
              </a:rPr>
              <a:t/>
            </a:r>
            <a:br>
              <a:rPr lang="en-US" sz="2400" cap="none" dirty="0" smtClean="0">
                <a:solidFill>
                  <a:srgbClr val="5C9B1D"/>
                </a:solidFill>
              </a:rPr>
            </a:br>
            <a:r>
              <a:rPr lang="en-US" sz="2400" cap="none" dirty="0" smtClean="0">
                <a:solidFill>
                  <a:srgbClr val="5C9B1D"/>
                </a:solidFill>
              </a:rPr>
              <a:t/>
            </a:r>
            <a:br>
              <a:rPr lang="en-US" sz="2400" cap="none" dirty="0" smtClean="0">
                <a:solidFill>
                  <a:srgbClr val="5C9B1D"/>
                </a:solidFill>
              </a:rPr>
            </a:br>
            <a:r>
              <a:rPr lang="en-US" sz="2800" cap="none" dirty="0">
                <a:solidFill>
                  <a:srgbClr val="5C9B1D"/>
                </a:solidFill>
              </a:rPr>
              <a:t/>
            </a:r>
            <a:br>
              <a:rPr lang="en-US" sz="2800" cap="none" dirty="0">
                <a:solidFill>
                  <a:srgbClr val="5C9B1D"/>
                </a:solidFill>
              </a:rPr>
            </a:br>
            <a:r>
              <a:rPr lang="en-US" sz="2800" cap="none" dirty="0" smtClean="0">
                <a:solidFill>
                  <a:srgbClr val="5C9B1D"/>
                </a:solidFill>
              </a:rPr>
              <a:t/>
            </a:r>
            <a:br>
              <a:rPr lang="en-US" sz="2800" cap="none" dirty="0" smtClean="0">
                <a:solidFill>
                  <a:srgbClr val="5C9B1D"/>
                </a:solidFill>
              </a:rPr>
            </a:br>
            <a:r>
              <a:rPr lang="en-US" sz="2800" cap="none" dirty="0" smtClean="0">
                <a:solidFill>
                  <a:srgbClr val="5C9B1D"/>
                </a:solidFill>
              </a:rPr>
              <a:t> </a:t>
            </a:r>
            <a:r>
              <a:rPr lang="en-US" sz="2800" b="0" i="1" cap="none" dirty="0" smtClean="0">
                <a:solidFill>
                  <a:srgbClr val="5C9B1D"/>
                </a:solidFill>
              </a:rPr>
              <a:t> </a:t>
            </a:r>
            <a:endParaRPr lang="en-US" sz="2800" dirty="0">
              <a:solidFill>
                <a:srgbClr val="5C9B1D"/>
              </a:solidFill>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19400" y="1219200"/>
            <a:ext cx="5791201" cy="5105400"/>
          </a:xfrm>
        </p:spPr>
        <p:txBody>
          <a:bodyPr>
            <a:normAutofit fontScale="92500"/>
          </a:bodyPr>
          <a:lstStyle/>
          <a:p>
            <a:r>
              <a:rPr lang="en-CA" sz="2400" b="1" dirty="0" smtClean="0">
                <a:solidFill>
                  <a:schemeClr val="accent1">
                    <a:lumMod val="75000"/>
                  </a:schemeClr>
                </a:solidFill>
              </a:rPr>
              <a:t>Faculties/Schools </a:t>
            </a:r>
            <a:r>
              <a:rPr lang="en-CA" sz="2400" b="1" dirty="0">
                <a:solidFill>
                  <a:schemeClr val="accent1">
                    <a:lumMod val="75000"/>
                  </a:schemeClr>
                </a:solidFill>
              </a:rPr>
              <a:t>of </a:t>
            </a:r>
            <a:r>
              <a:rPr lang="en-CA" sz="2400" b="1" dirty="0" smtClean="0">
                <a:solidFill>
                  <a:schemeClr val="accent1">
                    <a:lumMod val="75000"/>
                  </a:schemeClr>
                </a:solidFill>
              </a:rPr>
              <a:t>Education </a:t>
            </a:r>
            <a:r>
              <a:rPr lang="en-CA" sz="2400" b="1" dirty="0">
                <a:solidFill>
                  <a:schemeClr val="accent1">
                    <a:lumMod val="75000"/>
                  </a:schemeClr>
                </a:solidFill>
              </a:rPr>
              <a:t>must be, or certainly become, </a:t>
            </a:r>
            <a:r>
              <a:rPr lang="en-CA" sz="2400" dirty="0"/>
              <a:t>fully engaged participants in conversations regarding contextual conditions currently emergent from global dialogues regarding persons’ and communities’ capacities for achieving sustainable human futures. </a:t>
            </a:r>
            <a:endParaRPr lang="en-CA" sz="2400" dirty="0" smtClean="0"/>
          </a:p>
          <a:p>
            <a:endParaRPr lang="en-CA" sz="2400" dirty="0"/>
          </a:p>
          <a:p>
            <a:r>
              <a:rPr lang="en-CA" sz="2400" b="1" dirty="0" smtClean="0">
                <a:solidFill>
                  <a:srgbClr val="C4670A"/>
                </a:solidFill>
              </a:rPr>
              <a:t>Ultimately</a:t>
            </a:r>
            <a:r>
              <a:rPr lang="en-CA" sz="2400" b="1" dirty="0">
                <a:solidFill>
                  <a:srgbClr val="C4670A"/>
                </a:solidFill>
              </a:rPr>
              <a:t>, </a:t>
            </a:r>
            <a:r>
              <a:rPr lang="en-CA" sz="2400" b="1" dirty="0" smtClean="0">
                <a:solidFill>
                  <a:srgbClr val="C4670A"/>
                </a:solidFill>
              </a:rPr>
              <a:t>we seek </a:t>
            </a:r>
            <a:r>
              <a:rPr lang="en-CA" sz="2400" b="1" dirty="0">
                <a:solidFill>
                  <a:srgbClr val="C4670A"/>
                </a:solidFill>
              </a:rPr>
              <a:t>to better understand </a:t>
            </a:r>
            <a:r>
              <a:rPr lang="en-CA" sz="2400" b="1" dirty="0" smtClean="0">
                <a:solidFill>
                  <a:srgbClr val="C4670A"/>
                </a:solidFill>
              </a:rPr>
              <a:t>what we should </a:t>
            </a:r>
            <a:r>
              <a:rPr lang="en-CA" sz="2400" b="1" dirty="0">
                <a:solidFill>
                  <a:srgbClr val="C4670A"/>
                </a:solidFill>
              </a:rPr>
              <a:t>be in service </a:t>
            </a:r>
            <a:r>
              <a:rPr lang="en-CA" sz="2400" b="1" dirty="0" smtClean="0">
                <a:solidFill>
                  <a:srgbClr val="C4670A"/>
                </a:solidFill>
              </a:rPr>
              <a:t>of</a:t>
            </a:r>
            <a:r>
              <a:rPr lang="en-CA" sz="2400" dirty="0" smtClean="0"/>
              <a:t>, </a:t>
            </a:r>
            <a:r>
              <a:rPr lang="en-CA" sz="2400" dirty="0"/>
              <a:t>with respect to internationalization commitments and engagements and how this understanding may contribute to providing rich and culturally sensitive learning for faculty and adult learners within </a:t>
            </a:r>
            <a:r>
              <a:rPr lang="en-CA" sz="2400" dirty="0" smtClean="0"/>
              <a:t>our School of Education. </a:t>
            </a:r>
            <a:endParaRPr lang="en-US" sz="2400" dirty="0"/>
          </a:p>
          <a:p>
            <a:endParaRPr lang="en-US" dirty="0"/>
          </a:p>
        </p:txBody>
      </p:sp>
    </p:spTree>
    <p:extLst>
      <p:ext uri="{BB962C8B-B14F-4D97-AF65-F5344CB8AC3E}">
        <p14:creationId xmlns:p14="http://schemas.microsoft.com/office/powerpoint/2010/main" val="3696881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0" y="838200"/>
            <a:ext cx="9144000" cy="3124200"/>
          </a:xfrm>
          <a:prstGeom prst="rect">
            <a:avLst/>
          </a:prstGeom>
          <a:noFill/>
        </p:spPr>
        <p:txBody>
          <a:bodyPr wrap="square" lIns="91440" rtlCol="0">
            <a:normAutofit/>
          </a:bodyPr>
          <a:lstStyle/>
          <a:p>
            <a:r>
              <a:rPr lang="en-US" sz="2800" dirty="0" smtClean="0"/>
              <a:t>“Diversity is not about how we differ. Diversity is about embracing one another's uniqueness."                                                                                            </a:t>
            </a:r>
            <a:r>
              <a:rPr lang="en-US" sz="2000" i="1" dirty="0" smtClean="0"/>
              <a:t>- Ola Joseph</a:t>
            </a:r>
          </a:p>
          <a:p>
            <a:r>
              <a:rPr lang="en-US" sz="2800" dirty="0" smtClean="0"/>
              <a:t>"Humanity is waiting for us.  Not to hear about our actions, but to see our actions.”</a:t>
            </a:r>
          </a:p>
          <a:p>
            <a:r>
              <a:rPr lang="en-US" sz="2800" i="1" dirty="0" smtClean="0"/>
              <a:t>                          </a:t>
            </a:r>
            <a:r>
              <a:rPr lang="en-US" sz="2000" i="1" dirty="0" smtClean="0"/>
              <a:t>- Hany El Banna, World Humanitarian Forum, United Kingdom</a:t>
            </a:r>
            <a:endParaRPr lang="en-US" sz="2000" dirty="0"/>
          </a:p>
        </p:txBody>
      </p:sp>
      <p:sp>
        <p:nvSpPr>
          <p:cNvPr id="18" name="Title 17"/>
          <p:cNvSpPr>
            <a:spLocks noGrp="1"/>
          </p:cNvSpPr>
          <p:nvPr>
            <p:ph type="title"/>
          </p:nvPr>
        </p:nvSpPr>
        <p:spPr>
          <a:xfrm>
            <a:off x="0" y="76200"/>
            <a:ext cx="8839200" cy="685800"/>
          </a:xfrm>
        </p:spPr>
        <p:txBody>
          <a:bodyPr wrap="square" bIns="0">
            <a:normAutofit/>
          </a:bodyPr>
          <a:lstStyle/>
          <a:p>
            <a:pPr lvl="0">
              <a:spcBef>
                <a:spcPts val="0"/>
              </a:spcBef>
            </a:pPr>
            <a:r>
              <a:rPr lang="en-US" b="1" dirty="0" smtClean="0">
                <a:solidFill>
                  <a:srgbClr val="C4670A"/>
                </a:solidFill>
              </a:rPr>
              <a:t>Reflections</a:t>
            </a:r>
            <a:endParaRPr lang="en-US" b="1" dirty="0">
              <a:solidFill>
                <a:srgbClr val="C4670A"/>
              </a:solidFill>
            </a:endParaRPr>
          </a:p>
        </p:txBody>
      </p:sp>
      <p:sp>
        <p:nvSpPr>
          <p:cNvPr id="3" name="TextBox 2"/>
          <p:cNvSpPr txBox="1"/>
          <p:nvPr/>
        </p:nvSpPr>
        <p:spPr>
          <a:xfrm>
            <a:off x="25400" y="4038600"/>
            <a:ext cx="8828070" cy="1938992"/>
          </a:xfrm>
          <a:prstGeom prst="rect">
            <a:avLst/>
          </a:prstGeom>
          <a:noFill/>
        </p:spPr>
        <p:txBody>
          <a:bodyPr wrap="none" rtlCol="0">
            <a:spAutoFit/>
          </a:bodyPr>
          <a:lstStyle/>
          <a:p>
            <a:r>
              <a:rPr lang="en-US" sz="2800" dirty="0"/>
              <a:t>"Tolerance, inter-cultural dialogue and respect for diversity </a:t>
            </a:r>
            <a:endParaRPr lang="en-US" sz="2800" dirty="0" smtClean="0"/>
          </a:p>
          <a:p>
            <a:r>
              <a:rPr lang="en-US" sz="2800" dirty="0" smtClean="0"/>
              <a:t>are </a:t>
            </a:r>
            <a:r>
              <a:rPr lang="en-US" sz="2800" dirty="0"/>
              <a:t>more essential </a:t>
            </a:r>
            <a:r>
              <a:rPr lang="en-US" sz="2800" dirty="0" smtClean="0"/>
              <a:t>than ever </a:t>
            </a:r>
            <a:r>
              <a:rPr lang="en-US" sz="2800" dirty="0"/>
              <a:t>in a world where peoples are </a:t>
            </a:r>
            <a:endParaRPr lang="en-US" sz="2800" dirty="0" smtClean="0"/>
          </a:p>
          <a:p>
            <a:r>
              <a:rPr lang="en-US" sz="2800" dirty="0" smtClean="0"/>
              <a:t>becoming </a:t>
            </a:r>
            <a:r>
              <a:rPr lang="en-US" sz="2800" dirty="0"/>
              <a:t>more and more closely interconnected</a:t>
            </a:r>
            <a:r>
              <a:rPr lang="en-US" sz="2800" dirty="0" smtClean="0"/>
              <a:t>.”</a:t>
            </a:r>
            <a:endParaRPr lang="en-US" sz="2800" dirty="0"/>
          </a:p>
          <a:p>
            <a:r>
              <a:rPr lang="en-US" i="1" dirty="0" smtClean="0"/>
              <a:t>                                                     </a:t>
            </a:r>
          </a:p>
          <a:p>
            <a:r>
              <a:rPr lang="en-US" i="1" dirty="0"/>
              <a:t> </a:t>
            </a:r>
            <a:r>
              <a:rPr lang="en-US" i="1" dirty="0" smtClean="0"/>
              <a:t>                                                     - Kofi </a:t>
            </a:r>
            <a:r>
              <a:rPr lang="en-US" i="1" dirty="0"/>
              <a:t>Annan, Former Secretary-General of the United </a:t>
            </a:r>
            <a:r>
              <a:rPr lang="en-US" i="1" dirty="0" smtClean="0"/>
              <a:t>Nations         </a:t>
            </a:r>
            <a:endParaRPr lang="en-US" dirty="0"/>
          </a:p>
        </p:txBody>
      </p:sp>
    </p:spTree>
    <p:custDataLst>
      <p:tags r:id="rId1"/>
    </p:custDataLst>
    <p:extLst>
      <p:ext uri="{BB962C8B-B14F-4D97-AF65-F5344CB8AC3E}">
        <p14:creationId xmlns:p14="http://schemas.microsoft.com/office/powerpoint/2010/main" val="440715839"/>
      </p:ext>
    </p:extLst>
  </p:cSld>
  <p:clrMapOvr>
    <a:masterClrMapping/>
  </p:clrMapOvr>
  <mc:AlternateContent xmlns:mc="http://schemas.openxmlformats.org/markup-compatibility/2006" xmlns:p14="http://schemas.microsoft.com/office/powerpoint/2010/main">
    <mc:Choice Requires="p14">
      <p:transition spd="slow" p14:dur="2000">
        <p:strips dir="ld"/>
      </p:transition>
    </mc:Choice>
    <mc:Fallback xmlns="">
      <p:transition spd="slow">
        <p:strips dir="l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4670A"/>
                </a:solidFill>
              </a:rPr>
              <a:t>Contact Information</a:t>
            </a:r>
            <a:endParaRPr lang="en-US" b="1" dirty="0">
              <a:solidFill>
                <a:srgbClr val="C4670A"/>
              </a:solidFill>
            </a:endParaRPr>
          </a:p>
        </p:txBody>
      </p:sp>
      <p:sp>
        <p:nvSpPr>
          <p:cNvPr id="3" name="Content Placeholder 2"/>
          <p:cNvSpPr>
            <a:spLocks noGrp="1"/>
          </p:cNvSpPr>
          <p:nvPr>
            <p:ph idx="1"/>
          </p:nvPr>
        </p:nvSpPr>
        <p:spPr>
          <a:xfrm>
            <a:off x="457200" y="1066800"/>
            <a:ext cx="8229600" cy="5135563"/>
          </a:xfrm>
        </p:spPr>
        <p:txBody>
          <a:bodyPr>
            <a:normAutofit fontScale="92500" lnSpcReduction="10000"/>
          </a:bodyPr>
          <a:lstStyle/>
          <a:p>
            <a:pPr marL="0" indent="0">
              <a:buNone/>
            </a:pPr>
            <a:r>
              <a:rPr lang="en-US" sz="3500" b="1" dirty="0" smtClean="0"/>
              <a:t>Dr. Colleen Kawalilak</a:t>
            </a:r>
          </a:p>
          <a:p>
            <a:pPr marL="0" indent="0">
              <a:buNone/>
            </a:pPr>
            <a:r>
              <a:rPr lang="en-US" i="1" dirty="0" smtClean="0"/>
              <a:t>Associate Dean International</a:t>
            </a:r>
          </a:p>
          <a:p>
            <a:pPr marL="0" indent="0">
              <a:buNone/>
            </a:pPr>
            <a:r>
              <a:rPr lang="en-US" dirty="0" err="1" smtClean="0"/>
              <a:t>Werklund</a:t>
            </a:r>
            <a:r>
              <a:rPr lang="en-US" dirty="0" smtClean="0"/>
              <a:t> School of Education</a:t>
            </a:r>
          </a:p>
          <a:p>
            <a:pPr marL="0" indent="0">
              <a:buNone/>
            </a:pPr>
            <a:r>
              <a:rPr lang="en-US" dirty="0" smtClean="0"/>
              <a:t>University of Calgary</a:t>
            </a:r>
          </a:p>
          <a:p>
            <a:pPr marL="0" indent="0">
              <a:buNone/>
            </a:pPr>
            <a:r>
              <a:rPr lang="en-US" dirty="0" smtClean="0"/>
              <a:t>Alberta, Canada</a:t>
            </a:r>
          </a:p>
          <a:p>
            <a:pPr marL="0" indent="0">
              <a:buNone/>
            </a:pPr>
            <a:r>
              <a:rPr lang="en-US" dirty="0" smtClean="0">
                <a:hlinkClick r:id="rId2"/>
              </a:rPr>
              <a:t>ckawalil@ucalgary.ca</a:t>
            </a:r>
            <a:endParaRPr lang="en-US" dirty="0" smtClean="0"/>
          </a:p>
          <a:p>
            <a:pPr marL="0" indent="0">
              <a:buNone/>
            </a:pPr>
            <a:r>
              <a:rPr lang="en-US" dirty="0" smtClean="0"/>
              <a:t>Phone: +1 403.220.2570</a:t>
            </a:r>
          </a:p>
          <a:p>
            <a:pPr marL="0" indent="0">
              <a:buNone/>
            </a:pPr>
            <a:r>
              <a:rPr lang="en-US" b="1" dirty="0">
                <a:solidFill>
                  <a:srgbClr val="C4670A"/>
                </a:solidFill>
              </a:rPr>
              <a:t>Faculty </a:t>
            </a:r>
            <a:r>
              <a:rPr lang="en-US" b="1" dirty="0" smtClean="0">
                <a:solidFill>
                  <a:srgbClr val="C4670A"/>
                </a:solidFill>
              </a:rPr>
              <a:t>Profile </a:t>
            </a:r>
            <a:r>
              <a:rPr lang="en-US" b="1" dirty="0" smtClean="0">
                <a:solidFill>
                  <a:srgbClr val="C4670A"/>
                </a:solidFill>
                <a:hlinkClick r:id="rId3"/>
              </a:rPr>
              <a:t>–</a:t>
            </a:r>
            <a:r>
              <a:rPr lang="en-US" b="1" dirty="0" smtClean="0">
                <a:solidFill>
                  <a:srgbClr val="C4670A"/>
                </a:solidFill>
              </a:rPr>
              <a:t> </a:t>
            </a:r>
            <a:r>
              <a:rPr lang="en-US" dirty="0" smtClean="0">
                <a:hlinkClick r:id="rId3"/>
              </a:rPr>
              <a:t>http</a:t>
            </a:r>
            <a:r>
              <a:rPr lang="en-US" dirty="0">
                <a:hlinkClick r:id="rId3"/>
              </a:rPr>
              <a:t>://werklund.ucalgary.ca/educ_info/profiles/colleen-</a:t>
            </a:r>
            <a:r>
              <a:rPr lang="en-US" dirty="0" smtClean="0">
                <a:hlinkClick r:id="rId3"/>
              </a:rPr>
              <a:t>kawalilak</a:t>
            </a:r>
            <a:endParaRPr lang="en-US" dirty="0" smtClean="0"/>
          </a:p>
          <a:p>
            <a:pPr marL="0" indent="0">
              <a:buNone/>
            </a:pPr>
            <a:endParaRPr lang="en-US" dirty="0"/>
          </a:p>
        </p:txBody>
      </p:sp>
    </p:spTree>
    <p:extLst>
      <p:ext uri="{BB962C8B-B14F-4D97-AF65-F5344CB8AC3E}">
        <p14:creationId xmlns:p14="http://schemas.microsoft.com/office/powerpoint/2010/main" val="252955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914400"/>
            <a:ext cx="5867400" cy="5181600"/>
          </a:xfrm>
        </p:spPr>
        <p:txBody>
          <a:bodyPr>
            <a:noAutofit/>
          </a:bodyPr>
          <a:lstStyle/>
          <a:p>
            <a:r>
              <a:rPr lang="en-US" sz="2400" b="0" dirty="0"/>
              <a:t>In 2011, the University of Calgary introduced an ambitious goal to become one of Canada’s top five research universities by 2016, where research and innovative teaching go hand in hand, and where we fully engage the communities we both serve and lead. This strategic vision is called </a:t>
            </a:r>
            <a:r>
              <a:rPr lang="en-US" sz="2400" b="0" i="1" dirty="0"/>
              <a:t>Eyes High</a:t>
            </a:r>
            <a:r>
              <a:rPr lang="en-US" sz="2400" b="0" dirty="0"/>
              <a:t>, inspired by the university’s Gaelic motto, which translates as ‘I will lift up my eyes.’ </a:t>
            </a:r>
            <a:r>
              <a:rPr lang="en-US" sz="2400" b="0" dirty="0" smtClean="0"/>
              <a:t>One </a:t>
            </a:r>
            <a:r>
              <a:rPr lang="en-US" sz="2400" b="0" dirty="0"/>
              <a:t>of the seven priorities identified in these plans as key to the university’s future success is </a:t>
            </a:r>
            <a:r>
              <a:rPr lang="en-US" sz="2400" dirty="0"/>
              <a:t>internationalization</a:t>
            </a:r>
            <a:r>
              <a:rPr lang="en-US" sz="2400" b="0" dirty="0"/>
              <a:t>.</a:t>
            </a:r>
            <a:endParaRPr lang="en-US" sz="2400" dirty="0"/>
          </a:p>
        </p:txBody>
      </p:sp>
    </p:spTree>
    <p:extLst>
      <p:ext uri="{BB962C8B-B14F-4D97-AF65-F5344CB8AC3E}">
        <p14:creationId xmlns:p14="http://schemas.microsoft.com/office/powerpoint/2010/main" val="2829147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914400"/>
            <a:ext cx="5867400" cy="5257800"/>
          </a:xfrm>
        </p:spPr>
        <p:txBody>
          <a:bodyPr>
            <a:normAutofit fontScale="90000"/>
          </a:bodyPr>
          <a:lstStyle/>
          <a:p>
            <a:r>
              <a:rPr lang="en-US" sz="2400" dirty="0">
                <a:solidFill>
                  <a:schemeClr val="accent1">
                    <a:lumMod val="75000"/>
                  </a:schemeClr>
                </a:solidFill>
              </a:rPr>
              <a:t>Internationalization is a key strategic priority for the University of Calgary because we have an obligation to serve the needs of our </a:t>
            </a:r>
            <a:r>
              <a:rPr lang="en-US" sz="2400" dirty="0" smtClean="0">
                <a:solidFill>
                  <a:schemeClr val="accent1">
                    <a:lumMod val="75000"/>
                  </a:schemeClr>
                </a:solidFill>
              </a:rPr>
              <a:t>community.</a:t>
            </a:r>
            <a:br>
              <a:rPr lang="en-US" sz="2400" dirty="0" smtClean="0">
                <a:solidFill>
                  <a:schemeClr val="accent1">
                    <a:lumMod val="75000"/>
                  </a:schemeClr>
                </a:solidFill>
              </a:rPr>
            </a:br>
            <a:r>
              <a:rPr lang="en-US" sz="2400" b="0" dirty="0" smtClean="0"/>
              <a:t/>
            </a:r>
            <a:br>
              <a:rPr lang="en-US" sz="2400" b="0" dirty="0" smtClean="0"/>
            </a:br>
            <a:r>
              <a:rPr lang="en-US" sz="2400" dirty="0" smtClean="0"/>
              <a:t>TARGET 1. </a:t>
            </a:r>
            <a:r>
              <a:rPr lang="en-US" sz="2400" b="0" dirty="0" smtClean="0"/>
              <a:t>Increasing </a:t>
            </a:r>
            <a:r>
              <a:rPr lang="en-US" sz="2400" b="0" dirty="0"/>
              <a:t>the international diversity of the student </a:t>
            </a:r>
            <a:r>
              <a:rPr lang="en-US" sz="2400" b="0" dirty="0" smtClean="0"/>
              <a:t>body</a:t>
            </a:r>
            <a:br>
              <a:rPr lang="en-US" sz="2400" b="0" dirty="0" smtClean="0"/>
            </a:br>
            <a:r>
              <a:rPr lang="en-US" sz="2400" b="0" dirty="0" smtClean="0"/>
              <a:t> </a:t>
            </a:r>
            <a:r>
              <a:rPr lang="en-US" sz="2400" b="0" i="1" dirty="0" smtClean="0"/>
              <a:t>10% OF OUR UNDERGRADUTE STUDENTS/25% OF OUR GRADUATE STUDENTS AS INTERNATIONAL STUDENTS</a:t>
            </a:r>
            <a:r>
              <a:rPr lang="en-US" sz="2400" b="0" dirty="0" smtClean="0"/>
              <a:t/>
            </a:r>
            <a:br>
              <a:rPr lang="en-US" sz="2400" b="0" dirty="0" smtClean="0"/>
            </a:br>
            <a:r>
              <a:rPr lang="en-US" sz="2400" b="0" dirty="0"/>
              <a:t/>
            </a:r>
            <a:br>
              <a:rPr lang="en-US" sz="2400" b="0" dirty="0"/>
            </a:br>
            <a:r>
              <a:rPr lang="en-US" sz="2400" dirty="0" smtClean="0"/>
              <a:t>target 2. </a:t>
            </a:r>
            <a:r>
              <a:rPr lang="en-US" sz="2400" b="0" dirty="0" smtClean="0"/>
              <a:t>50% of students will have an international experience before they graduate</a:t>
            </a:r>
            <a:br>
              <a:rPr lang="en-US" sz="2400" b="0" dirty="0" smtClean="0"/>
            </a:br>
            <a:r>
              <a:rPr lang="en-US" sz="2400" b="0" dirty="0" smtClean="0"/>
              <a:t> </a:t>
            </a:r>
            <a:endParaRPr lang="en-US" sz="2400" dirty="0"/>
          </a:p>
        </p:txBody>
      </p:sp>
    </p:spTree>
    <p:extLst>
      <p:ext uri="{BB962C8B-B14F-4D97-AF65-F5344CB8AC3E}">
        <p14:creationId xmlns:p14="http://schemas.microsoft.com/office/powerpoint/2010/main" val="1418146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914400"/>
            <a:ext cx="5867400" cy="522246"/>
          </a:xfrm>
        </p:spPr>
        <p:txBody>
          <a:bodyPr>
            <a:normAutofit/>
          </a:bodyPr>
          <a:lstStyle/>
          <a:p>
            <a:r>
              <a:rPr lang="en-US" sz="2400" dirty="0" smtClean="0">
                <a:solidFill>
                  <a:srgbClr val="C4670A"/>
                </a:solidFill>
              </a:rPr>
              <a:t>PRINCIPLES AND COMMITMENTS</a:t>
            </a:r>
            <a:endParaRPr lang="en-US" sz="2400" dirty="0">
              <a:solidFill>
                <a:srgbClr val="C4670A"/>
              </a:solidFill>
            </a:endParaRPr>
          </a:p>
        </p:txBody>
      </p:sp>
      <p:sp>
        <p:nvSpPr>
          <p:cNvPr id="3" name="Text Placeholder 2"/>
          <p:cNvSpPr>
            <a:spLocks noGrp="1"/>
          </p:cNvSpPr>
          <p:nvPr>
            <p:ph type="body" idx="1"/>
          </p:nvPr>
        </p:nvSpPr>
        <p:spPr>
          <a:xfrm>
            <a:off x="2895600" y="1447800"/>
            <a:ext cx="5715001" cy="3810001"/>
          </a:xfrm>
        </p:spPr>
        <p:txBody>
          <a:bodyPr>
            <a:normAutofit fontScale="92500"/>
          </a:bodyPr>
          <a:lstStyle/>
          <a:p>
            <a:endParaRPr lang="en-US" sz="2400" dirty="0" smtClean="0"/>
          </a:p>
          <a:p>
            <a:endParaRPr lang="en-US" sz="2400" dirty="0"/>
          </a:p>
          <a:p>
            <a:r>
              <a:rPr lang="en-US" sz="2400" dirty="0" smtClean="0"/>
              <a:t>International </a:t>
            </a:r>
            <a:r>
              <a:rPr lang="en-US" sz="2400" dirty="0"/>
              <a:t>partnerships must be focused, with clearly defined </a:t>
            </a:r>
            <a:r>
              <a:rPr lang="en-US" sz="2400" dirty="0" smtClean="0"/>
              <a:t>objectives</a:t>
            </a:r>
          </a:p>
          <a:p>
            <a:endParaRPr lang="en-US" sz="2400" dirty="0"/>
          </a:p>
          <a:p>
            <a:r>
              <a:rPr lang="en-US" sz="2400" dirty="0"/>
              <a:t>Partnerships must be sustainable and multi–faceted where appropriate, beneficial to both institutions and sufficiently limited in number </a:t>
            </a:r>
            <a:endParaRPr lang="en-US" sz="2400" dirty="0" smtClean="0"/>
          </a:p>
          <a:p>
            <a:endParaRPr lang="en-US" dirty="0"/>
          </a:p>
          <a:p>
            <a:r>
              <a:rPr lang="en-US" dirty="0" smtClean="0"/>
              <a:t> </a:t>
            </a:r>
          </a:p>
          <a:p>
            <a:endParaRPr lang="en-US" dirty="0"/>
          </a:p>
          <a:p>
            <a:endParaRPr lang="en-US" dirty="0"/>
          </a:p>
        </p:txBody>
      </p:sp>
    </p:spTree>
    <p:extLst>
      <p:ext uri="{BB962C8B-B14F-4D97-AF65-F5344CB8AC3E}">
        <p14:creationId xmlns:p14="http://schemas.microsoft.com/office/powerpoint/2010/main" val="769396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838200"/>
            <a:ext cx="5867400" cy="522246"/>
          </a:xfrm>
        </p:spPr>
        <p:txBody>
          <a:bodyPr>
            <a:normAutofit/>
          </a:bodyPr>
          <a:lstStyle/>
          <a:p>
            <a:r>
              <a:rPr lang="en-US" sz="2400" dirty="0" smtClean="0">
                <a:solidFill>
                  <a:srgbClr val="C4670A"/>
                </a:solidFill>
              </a:rPr>
              <a:t>INTERNATIONALIZATION GOALS</a:t>
            </a:r>
            <a:endParaRPr lang="en-US" sz="2400" dirty="0">
              <a:solidFill>
                <a:srgbClr val="C4670A"/>
              </a:solidFill>
            </a:endParaRPr>
          </a:p>
        </p:txBody>
      </p:sp>
      <p:sp>
        <p:nvSpPr>
          <p:cNvPr id="3" name="Text Placeholder 2"/>
          <p:cNvSpPr>
            <a:spLocks noGrp="1"/>
          </p:cNvSpPr>
          <p:nvPr>
            <p:ph type="body" idx="1"/>
          </p:nvPr>
        </p:nvSpPr>
        <p:spPr>
          <a:xfrm>
            <a:off x="3048000" y="1600200"/>
            <a:ext cx="5867400" cy="4267200"/>
          </a:xfrm>
        </p:spPr>
        <p:txBody>
          <a:bodyPr>
            <a:normAutofit fontScale="55000" lnSpcReduction="20000"/>
          </a:bodyPr>
          <a:lstStyle/>
          <a:p>
            <a:pPr algn="l"/>
            <a:endParaRPr lang="en-US" sz="2800" dirty="0" smtClean="0"/>
          </a:p>
          <a:p>
            <a:pPr marL="342900" indent="-342900" algn="l">
              <a:buFont typeface="+mj-lt"/>
              <a:buAutoNum type="arabicPeriod"/>
            </a:pPr>
            <a:r>
              <a:rPr lang="en-US" sz="3800" dirty="0" smtClean="0"/>
              <a:t>Increase </a:t>
            </a:r>
            <a:r>
              <a:rPr lang="en-US" sz="3800" dirty="0"/>
              <a:t>diversity of our campus communities</a:t>
            </a:r>
          </a:p>
          <a:p>
            <a:pPr algn="l"/>
            <a:endParaRPr lang="en-US" sz="3800" dirty="0"/>
          </a:p>
          <a:p>
            <a:pPr marL="342900" indent="-342900" algn="l">
              <a:buFont typeface="+mj-lt"/>
              <a:buAutoNum type="arabicPeriod"/>
            </a:pPr>
            <a:r>
              <a:rPr lang="en-US" sz="3800" dirty="0"/>
              <a:t>Improve global and cross-cultural competencies within our campus </a:t>
            </a:r>
            <a:r>
              <a:rPr lang="en-US" sz="3800" dirty="0" smtClean="0"/>
              <a:t>communities</a:t>
            </a:r>
          </a:p>
          <a:p>
            <a:pPr marL="342900" indent="-342900" algn="l">
              <a:buFont typeface="+mj-lt"/>
              <a:buAutoNum type="arabicPeriod"/>
            </a:pPr>
            <a:endParaRPr lang="en-US" sz="3800" dirty="0"/>
          </a:p>
          <a:p>
            <a:pPr marL="342900" indent="-342900" algn="l">
              <a:buFont typeface="+mj-lt"/>
              <a:buAutoNum type="arabicPeriod"/>
            </a:pPr>
            <a:r>
              <a:rPr lang="en-US" sz="3800" dirty="0"/>
              <a:t>Enhance opportunities for international collaborations and partnerships in research and </a:t>
            </a:r>
            <a:r>
              <a:rPr lang="en-US" sz="3800" dirty="0" smtClean="0"/>
              <a:t>education</a:t>
            </a:r>
          </a:p>
          <a:p>
            <a:pPr marL="342900" indent="-342900" algn="l">
              <a:buFont typeface="+mj-lt"/>
              <a:buAutoNum type="arabicPeriod"/>
            </a:pPr>
            <a:endParaRPr lang="en-US" sz="3800" dirty="0"/>
          </a:p>
          <a:p>
            <a:pPr marL="342900" indent="-342900" algn="l">
              <a:buFont typeface="+mj-lt"/>
              <a:buAutoNum type="arabicPeriod"/>
            </a:pPr>
            <a:r>
              <a:rPr lang="en-US" sz="3800" dirty="0"/>
              <a:t>Leverage our unique areas of expertise to engage in international </a:t>
            </a:r>
            <a:r>
              <a:rPr lang="en-US" sz="3800" dirty="0" smtClean="0"/>
              <a:t>development</a:t>
            </a:r>
          </a:p>
          <a:p>
            <a:pPr marL="342900" indent="-342900" algn="l">
              <a:buFont typeface="+mj-lt"/>
              <a:buAutoNum type="arabicPeriod"/>
            </a:pPr>
            <a:endParaRPr lang="en-US" sz="2800" dirty="0"/>
          </a:p>
          <a:p>
            <a:pPr algn="l"/>
            <a:endParaRPr lang="en-US" sz="2800" dirty="0"/>
          </a:p>
          <a:p>
            <a:r>
              <a:rPr lang="en-US" dirty="0"/>
              <a:t>2</a:t>
            </a:r>
          </a:p>
        </p:txBody>
      </p:sp>
    </p:spTree>
    <p:extLst>
      <p:ext uri="{BB962C8B-B14F-4D97-AF65-F5344CB8AC3E}">
        <p14:creationId xmlns:p14="http://schemas.microsoft.com/office/powerpoint/2010/main" val="810245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838200"/>
            <a:ext cx="5867400" cy="446046"/>
          </a:xfrm>
        </p:spPr>
        <p:txBody>
          <a:bodyPr>
            <a:normAutofit fontScale="90000"/>
          </a:bodyPr>
          <a:lstStyle/>
          <a:p>
            <a:r>
              <a:rPr lang="en-US" sz="2400" dirty="0" smtClean="0">
                <a:solidFill>
                  <a:srgbClr val="C4670A"/>
                </a:solidFill>
              </a:rPr>
              <a:t>STRATEGIES</a:t>
            </a:r>
            <a:endParaRPr lang="en-US" sz="2400" dirty="0">
              <a:solidFill>
                <a:srgbClr val="C4670A"/>
              </a:solidFill>
            </a:endParaRPr>
          </a:p>
        </p:txBody>
      </p:sp>
      <p:sp>
        <p:nvSpPr>
          <p:cNvPr id="3" name="Text Placeholder 2"/>
          <p:cNvSpPr>
            <a:spLocks noGrp="1"/>
          </p:cNvSpPr>
          <p:nvPr>
            <p:ph type="body" idx="1"/>
          </p:nvPr>
        </p:nvSpPr>
        <p:spPr>
          <a:xfrm>
            <a:off x="2895600" y="1524000"/>
            <a:ext cx="5715001" cy="4572000"/>
          </a:xfrm>
        </p:spPr>
        <p:txBody>
          <a:bodyPr>
            <a:normAutofit/>
          </a:bodyPr>
          <a:lstStyle/>
          <a:p>
            <a:pPr marL="342900" indent="-342900" algn="l">
              <a:buFont typeface="Arial"/>
              <a:buChar char="•"/>
            </a:pPr>
            <a:r>
              <a:rPr lang="en-US" sz="2400" dirty="0" smtClean="0"/>
              <a:t>Determine </a:t>
            </a:r>
            <a:r>
              <a:rPr lang="en-US" sz="2400" dirty="0"/>
              <a:t>cross–cultural competencies required for the University of </a:t>
            </a:r>
            <a:r>
              <a:rPr lang="en-US" sz="2400" dirty="0" smtClean="0"/>
              <a:t>Calgary</a:t>
            </a:r>
          </a:p>
          <a:p>
            <a:pPr marL="342900" indent="-342900" algn="l">
              <a:buFont typeface="Arial"/>
              <a:buChar char="•"/>
            </a:pPr>
            <a:r>
              <a:rPr lang="en-US" sz="2400" dirty="0" smtClean="0"/>
              <a:t>Internationalize </a:t>
            </a:r>
            <a:r>
              <a:rPr lang="en-US" sz="2400" dirty="0"/>
              <a:t>the curriculum </a:t>
            </a:r>
          </a:p>
          <a:p>
            <a:pPr marL="342900" indent="-342900" algn="l">
              <a:buFont typeface="Arial"/>
              <a:buChar char="•"/>
            </a:pPr>
            <a:r>
              <a:rPr lang="en-US" sz="2400" dirty="0" smtClean="0"/>
              <a:t>Enhance </a:t>
            </a:r>
            <a:r>
              <a:rPr lang="en-US" sz="2400" dirty="0"/>
              <a:t>teaching and learning resources to optimize the educational experiences of international </a:t>
            </a:r>
            <a:r>
              <a:rPr lang="en-US" sz="2400" dirty="0" smtClean="0"/>
              <a:t>students</a:t>
            </a:r>
          </a:p>
          <a:p>
            <a:pPr marL="342900" indent="-342900" algn="l">
              <a:buFont typeface="Arial"/>
              <a:buChar char="•"/>
            </a:pPr>
            <a:r>
              <a:rPr lang="en-US" sz="2400" dirty="0" smtClean="0"/>
              <a:t>Review </a:t>
            </a:r>
            <a:r>
              <a:rPr lang="en-US" sz="2400" dirty="0"/>
              <a:t>and enhance support services for international </a:t>
            </a:r>
            <a:r>
              <a:rPr lang="en-US" sz="2400" dirty="0" smtClean="0"/>
              <a:t>students</a:t>
            </a:r>
          </a:p>
          <a:p>
            <a:pPr marL="342900" indent="-342900" algn="l">
              <a:buFont typeface="Arial"/>
              <a:buChar char="•"/>
            </a:pPr>
            <a:r>
              <a:rPr lang="en-US" sz="2400" dirty="0" smtClean="0"/>
              <a:t>Increase </a:t>
            </a:r>
            <a:r>
              <a:rPr lang="en-US" sz="2400" dirty="0"/>
              <a:t>and encourage opportunities for students and staff to develop language skills</a:t>
            </a:r>
          </a:p>
        </p:txBody>
      </p:sp>
    </p:spTree>
    <p:extLst>
      <p:ext uri="{BB962C8B-B14F-4D97-AF65-F5344CB8AC3E}">
        <p14:creationId xmlns:p14="http://schemas.microsoft.com/office/powerpoint/2010/main" val="3665550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914400"/>
            <a:ext cx="5867400" cy="522246"/>
          </a:xfrm>
        </p:spPr>
        <p:txBody>
          <a:bodyPr>
            <a:normAutofit/>
          </a:bodyPr>
          <a:lstStyle/>
          <a:p>
            <a:r>
              <a:rPr lang="en-US" sz="2400" dirty="0" smtClean="0">
                <a:solidFill>
                  <a:srgbClr val="C4670A"/>
                </a:solidFill>
              </a:rPr>
              <a:t>COUNTRIES OF EMPHASIS</a:t>
            </a:r>
            <a:endParaRPr lang="en-US" sz="2400" dirty="0">
              <a:solidFill>
                <a:srgbClr val="C4670A"/>
              </a:solidFill>
            </a:endParaRPr>
          </a:p>
        </p:txBody>
      </p:sp>
      <p:sp>
        <p:nvSpPr>
          <p:cNvPr id="3" name="Text Placeholder 2"/>
          <p:cNvSpPr>
            <a:spLocks noGrp="1"/>
          </p:cNvSpPr>
          <p:nvPr>
            <p:ph type="body" idx="1"/>
          </p:nvPr>
        </p:nvSpPr>
        <p:spPr>
          <a:xfrm>
            <a:off x="3124200" y="1447800"/>
            <a:ext cx="5486401" cy="3810000"/>
          </a:xfrm>
        </p:spPr>
        <p:txBody>
          <a:bodyPr>
            <a:normAutofit/>
          </a:bodyPr>
          <a:lstStyle/>
          <a:p>
            <a:pPr algn="l"/>
            <a:r>
              <a:rPr lang="en-US" sz="2400" i="1" dirty="0" smtClean="0">
                <a:solidFill>
                  <a:srgbClr val="C4670A"/>
                </a:solidFill>
              </a:rPr>
              <a:t>ONGOING ACTIVITY –RELATIONSHIPS</a:t>
            </a:r>
          </a:p>
          <a:p>
            <a:pPr marL="457200" indent="-457200" algn="l">
              <a:buFont typeface="Arial"/>
              <a:buChar char="•"/>
            </a:pPr>
            <a:r>
              <a:rPr lang="en-US" sz="2400" dirty="0" smtClean="0"/>
              <a:t>CHINA</a:t>
            </a:r>
          </a:p>
          <a:p>
            <a:pPr marL="457200" indent="-457200" algn="l">
              <a:buFont typeface="Arial"/>
              <a:buChar char="•"/>
            </a:pPr>
            <a:r>
              <a:rPr lang="en-US" sz="2400" dirty="0" smtClean="0"/>
              <a:t>GERMANY</a:t>
            </a:r>
          </a:p>
          <a:p>
            <a:pPr marL="457200" indent="-457200" algn="l">
              <a:buFont typeface="Arial"/>
              <a:buChar char="•"/>
            </a:pPr>
            <a:r>
              <a:rPr lang="en-US" sz="2400" dirty="0" smtClean="0"/>
              <a:t>MEXICO</a:t>
            </a:r>
          </a:p>
          <a:p>
            <a:pPr marL="457200" indent="-457200" algn="l">
              <a:buFont typeface="Arial"/>
              <a:buChar char="•"/>
            </a:pPr>
            <a:r>
              <a:rPr lang="en-US" sz="2400" dirty="0" smtClean="0"/>
              <a:t>MIDDLE EAST</a:t>
            </a:r>
          </a:p>
          <a:p>
            <a:pPr marL="457200" indent="-457200" algn="l">
              <a:buFont typeface="Arial"/>
              <a:buChar char="•"/>
            </a:pPr>
            <a:r>
              <a:rPr lang="en-US" sz="2400" dirty="0" smtClean="0"/>
              <a:t>TANZANIA</a:t>
            </a:r>
          </a:p>
          <a:p>
            <a:pPr marL="457200" indent="-457200" algn="l">
              <a:buFont typeface="Arial"/>
              <a:buChar char="•"/>
            </a:pPr>
            <a:r>
              <a:rPr lang="en-US" sz="2400" dirty="0" smtClean="0"/>
              <a:t>UNITED STATES</a:t>
            </a:r>
          </a:p>
          <a:p>
            <a:pPr algn="l"/>
            <a:endParaRPr lang="en-US" dirty="0"/>
          </a:p>
        </p:txBody>
      </p:sp>
    </p:spTree>
    <p:extLst>
      <p:ext uri="{BB962C8B-B14F-4D97-AF65-F5344CB8AC3E}">
        <p14:creationId xmlns:p14="http://schemas.microsoft.com/office/powerpoint/2010/main" val="1670782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914400"/>
            <a:ext cx="5867400" cy="750846"/>
          </a:xfrm>
        </p:spPr>
        <p:txBody>
          <a:bodyPr>
            <a:normAutofit/>
          </a:bodyPr>
          <a:lstStyle/>
          <a:p>
            <a:r>
              <a:rPr lang="en-US" sz="2400" dirty="0" smtClean="0">
                <a:solidFill>
                  <a:srgbClr val="C4670A"/>
                </a:solidFill>
              </a:rPr>
              <a:t>COUNTRIES OF INTEREST</a:t>
            </a:r>
            <a:endParaRPr lang="en-US" sz="2400" dirty="0">
              <a:solidFill>
                <a:srgbClr val="C4670A"/>
              </a:solidFill>
            </a:endParaRPr>
          </a:p>
        </p:txBody>
      </p:sp>
      <p:sp>
        <p:nvSpPr>
          <p:cNvPr id="3" name="Text Placeholder 2"/>
          <p:cNvSpPr>
            <a:spLocks noGrp="1"/>
          </p:cNvSpPr>
          <p:nvPr>
            <p:ph type="body" idx="1"/>
          </p:nvPr>
        </p:nvSpPr>
        <p:spPr>
          <a:xfrm>
            <a:off x="2895601" y="1600200"/>
            <a:ext cx="5943600" cy="4267199"/>
          </a:xfrm>
        </p:spPr>
        <p:txBody>
          <a:bodyPr>
            <a:normAutofit/>
          </a:bodyPr>
          <a:lstStyle/>
          <a:p>
            <a:endParaRPr lang="en-US" dirty="0"/>
          </a:p>
          <a:p>
            <a:pPr marL="342900" indent="-342900" algn="l">
              <a:buFont typeface="Arial"/>
              <a:buChar char="•"/>
            </a:pPr>
            <a:r>
              <a:rPr lang="en-US" sz="2400" dirty="0"/>
              <a:t>Australia </a:t>
            </a:r>
          </a:p>
          <a:p>
            <a:pPr marL="342900" indent="-342900" algn="l">
              <a:buFont typeface="Arial"/>
              <a:buChar char="•"/>
            </a:pPr>
            <a:r>
              <a:rPr lang="en-US" sz="2400" dirty="0"/>
              <a:t>Brazil </a:t>
            </a:r>
          </a:p>
          <a:p>
            <a:pPr marL="342900" indent="-342900" algn="l">
              <a:buFont typeface="Arial"/>
              <a:buChar char="•"/>
            </a:pPr>
            <a:r>
              <a:rPr lang="en-US" sz="2400" dirty="0"/>
              <a:t>France, Spain and U.K. </a:t>
            </a:r>
          </a:p>
          <a:p>
            <a:pPr marL="342900" indent="-342900" algn="l">
              <a:buFont typeface="Arial"/>
              <a:buChar char="•"/>
            </a:pPr>
            <a:r>
              <a:rPr lang="en-US" sz="2400" dirty="0"/>
              <a:t>India </a:t>
            </a:r>
          </a:p>
          <a:p>
            <a:pPr marL="342900" indent="-342900" algn="l">
              <a:buFont typeface="Arial"/>
              <a:buChar char="•"/>
            </a:pPr>
            <a:r>
              <a:rPr lang="en-US" sz="2400" dirty="0"/>
              <a:t>Japan </a:t>
            </a:r>
          </a:p>
          <a:p>
            <a:pPr marL="342900" indent="-342900" algn="l">
              <a:buFont typeface="Arial"/>
              <a:buChar char="•"/>
            </a:pPr>
            <a:r>
              <a:rPr lang="en-US" sz="2400" dirty="0"/>
              <a:t>Malaysia, Singapore, South Korea, Thailand and Vietnam </a:t>
            </a:r>
          </a:p>
          <a:p>
            <a:pPr marL="342900" indent="-342900" algn="l">
              <a:buFont typeface="Arial"/>
              <a:buChar char="•"/>
            </a:pPr>
            <a:r>
              <a:rPr lang="en-US" sz="2400" dirty="0"/>
              <a:t>Norway </a:t>
            </a:r>
          </a:p>
          <a:p>
            <a:pPr marL="342900" indent="-342900" algn="l">
              <a:buFont typeface="+mj-lt"/>
              <a:buAutoNum type="arabicPeriod"/>
            </a:pPr>
            <a:endParaRPr lang="en-US" sz="2400" dirty="0"/>
          </a:p>
        </p:txBody>
      </p:sp>
    </p:spTree>
    <p:extLst>
      <p:ext uri="{BB962C8B-B14F-4D97-AF65-F5344CB8AC3E}">
        <p14:creationId xmlns:p14="http://schemas.microsoft.com/office/powerpoint/2010/main" val="1926378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5867400" cy="2209800"/>
          </a:xfrm>
        </p:spPr>
        <p:txBody>
          <a:bodyPr>
            <a:normAutofit fontScale="90000"/>
          </a:bodyPr>
          <a:lstStyle/>
          <a:p>
            <a:r>
              <a:rPr lang="en-US" sz="2400" dirty="0">
                <a:solidFill>
                  <a:srgbClr val="C4670A"/>
                </a:solidFill>
              </a:rPr>
              <a:t/>
            </a:r>
            <a:br>
              <a:rPr lang="en-US" sz="2400" dirty="0">
                <a:solidFill>
                  <a:srgbClr val="C4670A"/>
                </a:solidFill>
              </a:rPr>
            </a:br>
            <a:r>
              <a:rPr lang="en-US" sz="2400" dirty="0" smtClean="0">
                <a:solidFill>
                  <a:srgbClr val="C4670A"/>
                </a:solidFill>
              </a:rPr>
              <a:t>WERKLUND SCHOOL OF EDUCATION</a:t>
            </a:r>
            <a:br>
              <a:rPr lang="en-US" sz="2400" dirty="0" smtClean="0">
                <a:solidFill>
                  <a:srgbClr val="C4670A"/>
                </a:solidFill>
              </a:rPr>
            </a:br>
            <a:r>
              <a:rPr lang="en-US" sz="2400" dirty="0" smtClean="0">
                <a:solidFill>
                  <a:srgbClr val="C4670A"/>
                </a:solidFill>
              </a:rPr>
              <a:t>UNIVERSITY OF CALGARY</a:t>
            </a:r>
            <a:br>
              <a:rPr lang="en-US" sz="2400" dirty="0" smtClean="0">
                <a:solidFill>
                  <a:srgbClr val="C4670A"/>
                </a:solidFill>
              </a:rPr>
            </a:br>
            <a:r>
              <a:rPr lang="en-US" sz="2400" dirty="0">
                <a:solidFill>
                  <a:srgbClr val="C4670A"/>
                </a:solidFill>
              </a:rPr>
              <a:t/>
            </a:r>
            <a:br>
              <a:rPr lang="en-US" sz="2400" dirty="0">
                <a:solidFill>
                  <a:srgbClr val="C4670A"/>
                </a:solidFill>
              </a:rPr>
            </a:br>
            <a:r>
              <a:rPr lang="en-US" sz="2000" dirty="0" smtClean="0"/>
              <a:t>STRAGEGIC PLAN ALIGNS TO UNIVERSITY OF CALGARY ‘EYES HIGH’ STRATEGY</a:t>
            </a:r>
            <a:r>
              <a:rPr lang="en-US" sz="2000" i="1" dirty="0" smtClean="0"/>
              <a:t> (AND TO THE INTERNATIONALIZATION STRATEGY OF U OF C INTERNATIONAL)</a:t>
            </a:r>
            <a:br>
              <a:rPr lang="en-US" sz="2000" i="1" dirty="0" smtClean="0"/>
            </a:br>
            <a:endParaRPr lang="en-US" sz="2400" i="1" dirty="0">
              <a:solidFill>
                <a:srgbClr val="C4670A"/>
              </a:solidFill>
            </a:endParaRPr>
          </a:p>
        </p:txBody>
      </p:sp>
      <p:sp>
        <p:nvSpPr>
          <p:cNvPr id="3" name="Text Placeholder 2"/>
          <p:cNvSpPr>
            <a:spLocks noGrp="1"/>
          </p:cNvSpPr>
          <p:nvPr>
            <p:ph type="body" idx="1"/>
          </p:nvPr>
        </p:nvSpPr>
        <p:spPr>
          <a:xfrm>
            <a:off x="2895600" y="2971800"/>
            <a:ext cx="5943600" cy="3352800"/>
          </a:xfrm>
        </p:spPr>
        <p:txBody>
          <a:bodyPr>
            <a:normAutofit fontScale="62500" lnSpcReduction="20000"/>
          </a:bodyPr>
          <a:lstStyle/>
          <a:p>
            <a:pPr algn="l"/>
            <a:r>
              <a:rPr lang="en-US" b="1" cap="all" dirty="0">
                <a:solidFill>
                  <a:srgbClr val="70B51E"/>
                </a:solidFill>
                <a:effectLst>
                  <a:reflection blurRad="12700" stA="28000" endPos="45000" dist="1003" dir="5400000" sy="-100000" algn="bl"/>
                </a:effectLst>
              </a:rPr>
              <a:t>STRATEGY/Goal 1</a:t>
            </a:r>
            <a:endParaRPr lang="en-US" b="1" dirty="0">
              <a:solidFill>
                <a:srgbClr val="70B51E"/>
              </a:solidFill>
            </a:endParaRPr>
          </a:p>
          <a:p>
            <a:pPr algn="l"/>
            <a:r>
              <a:rPr lang="en-US" b="1" dirty="0"/>
              <a:t>Provide access and support for international undergraduate and graduate learners and international colleagues</a:t>
            </a:r>
            <a:endParaRPr lang="en-US" dirty="0"/>
          </a:p>
          <a:p>
            <a:pPr marL="233363" indent="-233363" algn="l">
              <a:lnSpc>
                <a:spcPct val="80000"/>
              </a:lnSpc>
              <a:buClr>
                <a:prstClr val="black">
                  <a:lumMod val="50000"/>
                  <a:lumOff val="50000"/>
                </a:prstClr>
              </a:buClr>
              <a:buSzPct val="94000"/>
            </a:pPr>
            <a:endParaRPr lang="en-US" dirty="0">
              <a:solidFill>
                <a:prstClr val="black">
                  <a:lumMod val="75000"/>
                  <a:lumOff val="25000"/>
                </a:prstClr>
              </a:solidFill>
            </a:endParaRPr>
          </a:p>
          <a:p>
            <a:pPr algn="l"/>
            <a:r>
              <a:rPr lang="en-US" b="1" cap="all" dirty="0">
                <a:solidFill>
                  <a:srgbClr val="70B51E"/>
                </a:solidFill>
                <a:effectLst>
                  <a:reflection blurRad="12700" stA="28000" endPos="45000" dist="1003" dir="5400000" sy="-100000" algn="bl"/>
                </a:effectLst>
              </a:rPr>
              <a:t>STRATEGY/Goal 2</a:t>
            </a:r>
            <a:endParaRPr lang="en-US" dirty="0">
              <a:solidFill>
                <a:srgbClr val="70B51E"/>
              </a:solidFill>
            </a:endParaRPr>
          </a:p>
          <a:p>
            <a:pPr algn="l"/>
            <a:r>
              <a:rPr lang="en-US" b="1" dirty="0"/>
              <a:t>Provide international experiences for undergraduate students</a:t>
            </a:r>
          </a:p>
          <a:p>
            <a:pPr algn="l"/>
            <a:endParaRPr lang="en-US" b="1" dirty="0"/>
          </a:p>
          <a:p>
            <a:pPr algn="l"/>
            <a:r>
              <a:rPr lang="en-US" b="1" cap="all" dirty="0">
                <a:solidFill>
                  <a:srgbClr val="70B51E"/>
                </a:solidFill>
                <a:effectLst>
                  <a:reflection blurRad="12700" stA="28000" endPos="45000" dist="1003" dir="5400000" sy="-100000" algn="bl"/>
                </a:effectLst>
              </a:rPr>
              <a:t>STRATEGY/Goal 3</a:t>
            </a:r>
            <a:endParaRPr lang="en-US" dirty="0">
              <a:solidFill>
                <a:srgbClr val="70B51E"/>
              </a:solidFill>
            </a:endParaRPr>
          </a:p>
          <a:p>
            <a:pPr algn="l"/>
            <a:r>
              <a:rPr lang="en-US" b="1" dirty="0"/>
              <a:t>Internationalize the curriculum</a:t>
            </a:r>
            <a:endParaRPr lang="en-US" dirty="0"/>
          </a:p>
          <a:p>
            <a:pPr algn="l"/>
            <a:endParaRPr lang="en-US" b="1" dirty="0"/>
          </a:p>
          <a:p>
            <a:pPr algn="l"/>
            <a:r>
              <a:rPr lang="en-US" b="1" cap="all" dirty="0">
                <a:solidFill>
                  <a:srgbClr val="70B51E"/>
                </a:solidFill>
                <a:effectLst>
                  <a:reflection blurRad="12700" stA="28000" endPos="45000" dist="1003" dir="5400000" sy="-100000" algn="bl"/>
                </a:effectLst>
              </a:rPr>
              <a:t>STRATEGY/Goal 4</a:t>
            </a:r>
            <a:endParaRPr lang="en-US" dirty="0">
              <a:solidFill>
                <a:srgbClr val="70B51E"/>
              </a:solidFill>
            </a:endParaRPr>
          </a:p>
          <a:p>
            <a:pPr algn="l"/>
            <a:r>
              <a:rPr lang="en-US" b="1" dirty="0"/>
              <a:t>Support and promote international research collaborations</a:t>
            </a:r>
            <a:endParaRPr lang="en-US" dirty="0"/>
          </a:p>
          <a:p>
            <a:pPr algn="l"/>
            <a:endParaRPr lang="en-US" b="1" dirty="0"/>
          </a:p>
          <a:p>
            <a:pPr algn="l"/>
            <a:r>
              <a:rPr lang="en-US" b="1" cap="all" dirty="0">
                <a:solidFill>
                  <a:srgbClr val="70B51E"/>
                </a:solidFill>
                <a:effectLst>
                  <a:reflection blurRad="12700" stA="28000" endPos="45000" dist="1003" dir="5400000" sy="-100000" algn="bl"/>
                </a:effectLst>
              </a:rPr>
              <a:t>STRATEGY/Goal 5</a:t>
            </a:r>
            <a:endParaRPr lang="en-US" dirty="0">
              <a:solidFill>
                <a:srgbClr val="70B51E"/>
              </a:solidFill>
            </a:endParaRPr>
          </a:p>
          <a:p>
            <a:pPr algn="l"/>
            <a:r>
              <a:rPr lang="en-US" b="1" dirty="0"/>
              <a:t>Form and sustain institutional international partnerships</a:t>
            </a:r>
          </a:p>
          <a:p>
            <a:pPr algn="l"/>
            <a:endParaRPr lang="en-US" b="1" cap="all" dirty="0">
              <a:effectLst>
                <a:reflection blurRad="12700" stA="28000" endPos="45000" dist="1003" dir="5400000" sy="-100000" algn="bl"/>
              </a:effectLst>
            </a:endParaRPr>
          </a:p>
          <a:p>
            <a:pPr algn="l"/>
            <a:r>
              <a:rPr lang="en-US" b="1" cap="all" dirty="0">
                <a:solidFill>
                  <a:srgbClr val="70B51E"/>
                </a:solidFill>
                <a:effectLst>
                  <a:reflection blurRad="12700" stA="28000" endPos="45000" dist="1003" dir="5400000" sy="-100000" algn="bl"/>
                </a:effectLst>
              </a:rPr>
              <a:t>STRATEGY/Goal 6</a:t>
            </a:r>
            <a:endParaRPr lang="en-US" dirty="0">
              <a:solidFill>
                <a:srgbClr val="70B51E"/>
              </a:solidFill>
            </a:endParaRPr>
          </a:p>
          <a:p>
            <a:pPr algn="l"/>
            <a:r>
              <a:rPr lang="en-US" b="1" dirty="0"/>
              <a:t>Develop international educational initiatives in support of customized education opportunities</a:t>
            </a:r>
            <a:endParaRPr lang="en-US" dirty="0"/>
          </a:p>
          <a:p>
            <a:endParaRPr lang="en-US" dirty="0"/>
          </a:p>
        </p:txBody>
      </p:sp>
    </p:spTree>
    <p:extLst>
      <p:ext uri="{BB962C8B-B14F-4D97-AF65-F5344CB8AC3E}">
        <p14:creationId xmlns:p14="http://schemas.microsoft.com/office/powerpoint/2010/main" val="189045498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DVSECTIONID" val="go7EXg3J7pxd79sxolJbfP"/>
</p:tagLst>
</file>

<file path=ppt/theme/theme1.xml><?xml version="1.0" encoding="utf-8"?>
<a:theme xmlns:a="http://schemas.openxmlformats.org/drawingml/2006/main" name="Introducing PowerPoint 201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Introducing PowerPoint 2011.potx</Template>
  <TotalTime>0</TotalTime>
  <Words>541</Words>
  <Application>Microsoft Office PowerPoint</Application>
  <PresentationFormat>On-screen Show (4:3)</PresentationFormat>
  <Paragraphs>119</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Introducing PowerPoint 2011</vt:lpstr>
      <vt:lpstr> Fostering Intercultural Understanding within a Faculty of Education –  Engagement in Internationalization </vt:lpstr>
      <vt:lpstr>In 2011, the University of Calgary introduced an ambitious goal to become one of Canada’s top five research universities by 2016, where research and innovative teaching go hand in hand, and where we fully engage the communities we both serve and lead. This strategic vision is called Eyes High, inspired by the university’s Gaelic motto, which translates as ‘I will lift up my eyes.’ One of the seven priorities identified in these plans as key to the university’s future success is internationalization.</vt:lpstr>
      <vt:lpstr>Internationalization is a key strategic priority for the University of Calgary because we have an obligation to serve the needs of our community.  TARGET 1. Increasing the international diversity of the student body  10% OF OUR UNDERGRADUTE STUDENTS/25% OF OUR GRADUATE STUDENTS AS INTERNATIONAL STUDENTS  target 2. 50% of students will have an international experience before they graduate  </vt:lpstr>
      <vt:lpstr>PRINCIPLES AND COMMITMENTS</vt:lpstr>
      <vt:lpstr>INTERNATIONALIZATION GOALS</vt:lpstr>
      <vt:lpstr>STRATEGIES</vt:lpstr>
      <vt:lpstr>COUNTRIES OF EMPHASIS</vt:lpstr>
      <vt:lpstr>COUNTRIES OF INTEREST</vt:lpstr>
      <vt:lpstr> WERKLUND SCHOOL OF EDUCATION UNIVERSITY OF CALGARY  STRAGEGIC PLAN ALIGNS TO UNIVERSITY OF CALGARY ‘EYES HIGH’ STRATEGY (AND TO THE INTERNATIONALIZATION STRATEGY OF U OF C INTERNATIONAL) </vt:lpstr>
      <vt:lpstr>PowerPoint Presentation</vt:lpstr>
      <vt:lpstr>Develop Teaching Across Borders (TAB) Aim: 50% of undergraduate students will have an international experience  Students have traveled to: Japan, Vietnam, Spain, Brazil, China, India, Mexico, Australia, India, Chile, France, Germany, Kenya </vt:lpstr>
      <vt:lpstr> Communicate Website &amp; Monthly Bulletin  Highlights Funding/Grant opportunities Faculty initiatives Stories Agreements in progress  Database Faculty engagements  </vt:lpstr>
      <vt:lpstr>            Internationalize     *Cross Cultural Competence (CCL) Committee                  Agreements / Partnerships                 ‘Deepening the Dialogue’ Sessions              - Internationalizing curricula                 Indigenous Education/Scholarship (FNMI)                  Supports for international faculty/staff                </vt:lpstr>
      <vt:lpstr>PowerPoint Presentation</vt:lpstr>
      <vt:lpstr>Reflections</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2010-05-03T20:57:59Z</dcterms:created>
  <dcterms:modified xsi:type="dcterms:W3CDTF">2014-11-10T18:38:44Z</dcterms:modified>
</cp:coreProperties>
</file>