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76" r:id="rId5"/>
    <p:sldId id="277" r:id="rId6"/>
    <p:sldId id="284" r:id="rId7"/>
    <p:sldId id="287" r:id="rId8"/>
    <p:sldId id="285" r:id="rId9"/>
    <p:sldId id="286" r:id="rId10"/>
    <p:sldId id="288" r:id="rId11"/>
  </p:sldIdLst>
  <p:sldSz cx="9144000" cy="6858000" type="screen4x3"/>
  <p:notesSz cx="7023100" cy="93091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6450" autoAdjust="0"/>
  </p:normalViewPr>
  <p:slideViewPr>
    <p:cSldViewPr snapToGrid="0" snapToObjects="1">
      <p:cViewPr>
        <p:scale>
          <a:sx n="100" d="100"/>
          <a:sy n="100" d="100"/>
        </p:scale>
        <p:origin x="14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tags" Target="tags/tag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E2AC1-63DD-F24B-9A73-AAC295FF92CA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A1EC2B-D471-0B44-84C4-287AE1C23664}">
      <dgm:prSet phldrT="[Text]"/>
      <dgm:spPr/>
      <dgm:t>
        <a:bodyPr/>
        <a:lstStyle/>
        <a:p>
          <a:r>
            <a:rPr lang="en-US" b="1" dirty="0" smtClean="0"/>
            <a:t>Understanding Global Connections and Cultural Differences</a:t>
          </a:r>
          <a:endParaRPr lang="en-US" b="1" dirty="0"/>
        </a:p>
      </dgm:t>
    </dgm:pt>
    <dgm:pt modelId="{3FEE6209-D5DC-504C-8957-91BFF7560D63}" type="parTrans" cxnId="{54C73F4B-0AA8-1C49-BB93-61DB9FD2278C}">
      <dgm:prSet/>
      <dgm:spPr/>
      <dgm:t>
        <a:bodyPr/>
        <a:lstStyle/>
        <a:p>
          <a:endParaRPr lang="en-US"/>
        </a:p>
      </dgm:t>
    </dgm:pt>
    <dgm:pt modelId="{C9527EF8-2673-D546-BCB8-6CBCC47ADDA0}" type="sibTrans" cxnId="{54C73F4B-0AA8-1C49-BB93-61DB9FD2278C}">
      <dgm:prSet/>
      <dgm:spPr/>
      <dgm:t>
        <a:bodyPr/>
        <a:lstStyle/>
        <a:p>
          <a:endParaRPr lang="en-US"/>
        </a:p>
      </dgm:t>
    </dgm:pt>
    <dgm:pt modelId="{B3EDA2E1-10B6-1D41-B910-9945F1E5C57D}">
      <dgm:prSet phldrT="[Text]"/>
      <dgm:spPr/>
      <dgm:t>
        <a:bodyPr/>
        <a:lstStyle/>
        <a:p>
          <a:r>
            <a:rPr lang="en-US" dirty="0" smtClean="0"/>
            <a:t>Interdependency of worldwide systems (natural and built)</a:t>
          </a:r>
          <a:endParaRPr lang="en-US" dirty="0"/>
        </a:p>
      </dgm:t>
    </dgm:pt>
    <dgm:pt modelId="{E52FD9E3-1178-B84A-8872-ABC9DC33ADFF}" type="parTrans" cxnId="{6CE83414-0AD2-6F47-AF95-492B0F72DB9B}">
      <dgm:prSet/>
      <dgm:spPr/>
      <dgm:t>
        <a:bodyPr/>
        <a:lstStyle/>
        <a:p>
          <a:endParaRPr lang="en-US"/>
        </a:p>
      </dgm:t>
    </dgm:pt>
    <dgm:pt modelId="{4059B6C5-BC63-5A43-A046-7C288C0EDEF1}" type="sibTrans" cxnId="{6CE83414-0AD2-6F47-AF95-492B0F72DB9B}">
      <dgm:prSet/>
      <dgm:spPr/>
      <dgm:t>
        <a:bodyPr/>
        <a:lstStyle/>
        <a:p>
          <a:endParaRPr lang="en-US"/>
        </a:p>
      </dgm:t>
    </dgm:pt>
    <dgm:pt modelId="{2E1EBD38-3BC5-8948-9A95-6B9A2999EF5F}">
      <dgm:prSet phldrT="[Text]"/>
      <dgm:spPr/>
      <dgm:t>
        <a:bodyPr/>
        <a:lstStyle/>
        <a:p>
          <a:r>
            <a:rPr lang="en-US" dirty="0" smtClean="0"/>
            <a:t>Power structures across time and space</a:t>
          </a:r>
          <a:endParaRPr lang="en-US" dirty="0"/>
        </a:p>
      </dgm:t>
    </dgm:pt>
    <dgm:pt modelId="{F8423F32-B0F7-2242-AE94-DBADC218BE9D}" type="parTrans" cxnId="{25C2791E-BE4E-9241-B692-B904E66122DC}">
      <dgm:prSet/>
      <dgm:spPr/>
      <dgm:t>
        <a:bodyPr/>
        <a:lstStyle/>
        <a:p>
          <a:endParaRPr lang="en-US"/>
        </a:p>
      </dgm:t>
    </dgm:pt>
    <dgm:pt modelId="{F34F1650-C412-CB49-B852-B575872658F3}" type="sibTrans" cxnId="{25C2791E-BE4E-9241-B692-B904E66122DC}">
      <dgm:prSet/>
      <dgm:spPr/>
      <dgm:t>
        <a:bodyPr/>
        <a:lstStyle/>
        <a:p>
          <a:endParaRPr lang="en-US"/>
        </a:p>
      </dgm:t>
    </dgm:pt>
    <dgm:pt modelId="{F567CFA3-2F3C-0746-886B-3CDC7353AF5B}">
      <dgm:prSet phldrT="[Text]"/>
      <dgm:spPr/>
      <dgm:t>
        <a:bodyPr/>
        <a:lstStyle/>
        <a:p>
          <a:r>
            <a:rPr lang="en-US" dirty="0" smtClean="0"/>
            <a:t>Cultural differences in local and global contexts</a:t>
          </a:r>
          <a:endParaRPr lang="en-US" dirty="0"/>
        </a:p>
      </dgm:t>
    </dgm:pt>
    <dgm:pt modelId="{FEEA753D-FC0A-2443-8663-FE87A3B808DA}" type="parTrans" cxnId="{35AF7B36-F7CD-734F-B1EC-E2336F8C70B7}">
      <dgm:prSet/>
      <dgm:spPr/>
      <dgm:t>
        <a:bodyPr/>
        <a:lstStyle/>
        <a:p>
          <a:endParaRPr lang="en-US"/>
        </a:p>
      </dgm:t>
    </dgm:pt>
    <dgm:pt modelId="{44087862-3CE7-8746-B633-EF2D85B039B9}" type="sibTrans" cxnId="{35AF7B36-F7CD-734F-B1EC-E2336F8C70B7}">
      <dgm:prSet/>
      <dgm:spPr/>
      <dgm:t>
        <a:bodyPr/>
        <a:lstStyle/>
        <a:p>
          <a:endParaRPr lang="en-US"/>
        </a:p>
      </dgm:t>
    </dgm:pt>
    <dgm:pt modelId="{6B6201E5-2B02-4B19-BFBC-AAC72E47ABD6}">
      <dgm:prSet/>
      <dgm:spPr/>
      <dgm:t>
        <a:bodyPr/>
        <a:lstStyle/>
        <a:p>
          <a:r>
            <a:rPr lang="en-US" dirty="0" smtClean="0"/>
            <a:t>Human impact on worldwide systems</a:t>
          </a:r>
          <a:endParaRPr lang="en-US" dirty="0"/>
        </a:p>
      </dgm:t>
    </dgm:pt>
    <dgm:pt modelId="{3CB42570-ED22-45D9-AF79-07A91E0EA270}" type="parTrans" cxnId="{BA7B646C-5564-489B-917E-5C7C6A0C22AA}">
      <dgm:prSet/>
      <dgm:spPr/>
      <dgm:t>
        <a:bodyPr/>
        <a:lstStyle/>
        <a:p>
          <a:endParaRPr lang="en-US"/>
        </a:p>
      </dgm:t>
    </dgm:pt>
    <dgm:pt modelId="{5D8EB2A6-F1C7-432B-A13D-DB9CE6BE48E0}" type="sibTrans" cxnId="{BA7B646C-5564-489B-917E-5C7C6A0C22AA}">
      <dgm:prSet/>
      <dgm:spPr/>
      <dgm:t>
        <a:bodyPr/>
        <a:lstStyle/>
        <a:p>
          <a:endParaRPr lang="en-US"/>
        </a:p>
      </dgm:t>
    </dgm:pt>
    <dgm:pt modelId="{67275447-6FC7-411F-86A7-91CF487F9F9F}">
      <dgm:prSet/>
      <dgm:spPr/>
      <dgm:t>
        <a:bodyPr/>
        <a:lstStyle/>
        <a:p>
          <a:r>
            <a:rPr lang="en-US" dirty="0" smtClean="0"/>
            <a:t>Inequities and injustices related to gender, race, nationhood, religion, age, class</a:t>
          </a:r>
          <a:endParaRPr lang="en-US" dirty="0"/>
        </a:p>
      </dgm:t>
    </dgm:pt>
    <dgm:pt modelId="{83349A24-BEFB-4654-85F0-CE850A1CE86B}" type="parTrans" cxnId="{949FAFF2-85B3-4187-B862-BFAE771EE155}">
      <dgm:prSet/>
      <dgm:spPr/>
      <dgm:t>
        <a:bodyPr/>
        <a:lstStyle/>
        <a:p>
          <a:endParaRPr lang="en-US"/>
        </a:p>
      </dgm:t>
    </dgm:pt>
    <dgm:pt modelId="{C4FF566C-22F9-48BE-B1AC-B73564FD1714}" type="sibTrans" cxnId="{949FAFF2-85B3-4187-B862-BFAE771EE155}">
      <dgm:prSet/>
      <dgm:spPr/>
      <dgm:t>
        <a:bodyPr/>
        <a:lstStyle/>
        <a:p>
          <a:endParaRPr lang="en-US"/>
        </a:p>
      </dgm:t>
    </dgm:pt>
    <dgm:pt modelId="{72AFEB89-AC19-9F46-9EAB-78EAF816D42A}" type="pres">
      <dgm:prSet presAssocID="{264E2AC1-63DD-F24B-9A73-AAC295FF92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FB9493-E3B9-E544-8863-2A5FD83E4509}" type="pres">
      <dgm:prSet presAssocID="{264E2AC1-63DD-F24B-9A73-AAC295FF92CA}" presName="radial" presStyleCnt="0">
        <dgm:presLayoutVars>
          <dgm:animLvl val="ctr"/>
        </dgm:presLayoutVars>
      </dgm:prSet>
      <dgm:spPr/>
    </dgm:pt>
    <dgm:pt modelId="{EA3A823D-6C55-7442-A153-98FEF1B3D915}" type="pres">
      <dgm:prSet presAssocID="{13A1EC2B-D471-0B44-84C4-287AE1C23664}" presName="centerShape" presStyleLbl="vennNode1" presStyleIdx="0" presStyleCnt="6" custScaleX="112120"/>
      <dgm:spPr/>
      <dgm:t>
        <a:bodyPr/>
        <a:lstStyle/>
        <a:p>
          <a:endParaRPr lang="en-US"/>
        </a:p>
      </dgm:t>
    </dgm:pt>
    <dgm:pt modelId="{EA6A1AE3-C204-5649-B65F-9CE18BD81E1E}" type="pres">
      <dgm:prSet presAssocID="{B3EDA2E1-10B6-1D41-B910-9945F1E5C57D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5779E-CDE1-3C40-90F4-40EFA3DBE859}" type="pres">
      <dgm:prSet presAssocID="{2E1EBD38-3BC5-8948-9A95-6B9A2999EF5F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19D1E-B8ED-374B-8585-F0AFC12857F9}" type="pres">
      <dgm:prSet presAssocID="{F567CFA3-2F3C-0746-886B-3CDC7353AF5B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01005-0E3E-42CD-846C-81B6F59167E4}" type="pres">
      <dgm:prSet presAssocID="{67275447-6FC7-411F-86A7-91CF487F9F9F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AA9AA-BE4F-4B95-A8A2-9445FBC3E3ED}" type="pres">
      <dgm:prSet presAssocID="{6B6201E5-2B02-4B19-BFBC-AAC72E47ABD6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BC7F6-417E-D942-BD98-84C3FF74502B}" type="presOf" srcId="{264E2AC1-63DD-F24B-9A73-AAC295FF92CA}" destId="{72AFEB89-AC19-9F46-9EAB-78EAF816D42A}" srcOrd="0" destOrd="0" presId="urn:microsoft.com/office/officeart/2005/8/layout/radial3"/>
    <dgm:cxn modelId="{A9E6E68C-D941-4776-9865-15A8C69551FE}" type="presOf" srcId="{6B6201E5-2B02-4B19-BFBC-AAC72E47ABD6}" destId="{2EEAA9AA-BE4F-4B95-A8A2-9445FBC3E3ED}" srcOrd="0" destOrd="0" presId="urn:microsoft.com/office/officeart/2005/8/layout/radial3"/>
    <dgm:cxn modelId="{35AF7B36-F7CD-734F-B1EC-E2336F8C70B7}" srcId="{13A1EC2B-D471-0B44-84C4-287AE1C23664}" destId="{F567CFA3-2F3C-0746-886B-3CDC7353AF5B}" srcOrd="2" destOrd="0" parTransId="{FEEA753D-FC0A-2443-8663-FE87A3B808DA}" sibTransId="{44087862-3CE7-8746-B633-EF2D85B039B9}"/>
    <dgm:cxn modelId="{6CE83414-0AD2-6F47-AF95-492B0F72DB9B}" srcId="{13A1EC2B-D471-0B44-84C4-287AE1C23664}" destId="{B3EDA2E1-10B6-1D41-B910-9945F1E5C57D}" srcOrd="0" destOrd="0" parTransId="{E52FD9E3-1178-B84A-8872-ABC9DC33ADFF}" sibTransId="{4059B6C5-BC63-5A43-A046-7C288C0EDEF1}"/>
    <dgm:cxn modelId="{54C73F4B-0AA8-1C49-BB93-61DB9FD2278C}" srcId="{264E2AC1-63DD-F24B-9A73-AAC295FF92CA}" destId="{13A1EC2B-D471-0B44-84C4-287AE1C23664}" srcOrd="0" destOrd="0" parTransId="{3FEE6209-D5DC-504C-8957-91BFF7560D63}" sibTransId="{C9527EF8-2673-D546-BCB8-6CBCC47ADDA0}"/>
    <dgm:cxn modelId="{96C6FE8D-27D4-7F42-8213-62F5B3ED937C}" type="presOf" srcId="{B3EDA2E1-10B6-1D41-B910-9945F1E5C57D}" destId="{EA6A1AE3-C204-5649-B65F-9CE18BD81E1E}" srcOrd="0" destOrd="0" presId="urn:microsoft.com/office/officeart/2005/8/layout/radial3"/>
    <dgm:cxn modelId="{949FAFF2-85B3-4187-B862-BFAE771EE155}" srcId="{13A1EC2B-D471-0B44-84C4-287AE1C23664}" destId="{67275447-6FC7-411F-86A7-91CF487F9F9F}" srcOrd="3" destOrd="0" parTransId="{83349A24-BEFB-4654-85F0-CE850A1CE86B}" sibTransId="{C4FF566C-22F9-48BE-B1AC-B73564FD1714}"/>
    <dgm:cxn modelId="{EFB7C4AC-BF05-A34D-BD68-A79DDF216ADF}" type="presOf" srcId="{13A1EC2B-D471-0B44-84C4-287AE1C23664}" destId="{EA3A823D-6C55-7442-A153-98FEF1B3D915}" srcOrd="0" destOrd="0" presId="urn:microsoft.com/office/officeart/2005/8/layout/radial3"/>
    <dgm:cxn modelId="{343D2D92-BAF4-4BC8-9922-0CB0AE02DCF7}" type="presOf" srcId="{67275447-6FC7-411F-86A7-91CF487F9F9F}" destId="{D4601005-0E3E-42CD-846C-81B6F59167E4}" srcOrd="0" destOrd="0" presId="urn:microsoft.com/office/officeart/2005/8/layout/radial3"/>
    <dgm:cxn modelId="{BA7B646C-5564-489B-917E-5C7C6A0C22AA}" srcId="{13A1EC2B-D471-0B44-84C4-287AE1C23664}" destId="{6B6201E5-2B02-4B19-BFBC-AAC72E47ABD6}" srcOrd="4" destOrd="0" parTransId="{3CB42570-ED22-45D9-AF79-07A91E0EA270}" sibTransId="{5D8EB2A6-F1C7-432B-A13D-DB9CE6BE48E0}"/>
    <dgm:cxn modelId="{AC5B8927-953A-EC41-B783-31C019803125}" type="presOf" srcId="{2E1EBD38-3BC5-8948-9A95-6B9A2999EF5F}" destId="{2AF5779E-CDE1-3C40-90F4-40EFA3DBE859}" srcOrd="0" destOrd="0" presId="urn:microsoft.com/office/officeart/2005/8/layout/radial3"/>
    <dgm:cxn modelId="{F80E9F23-018D-A64F-B765-130D61EB7623}" type="presOf" srcId="{F567CFA3-2F3C-0746-886B-3CDC7353AF5B}" destId="{DB419D1E-B8ED-374B-8585-F0AFC12857F9}" srcOrd="0" destOrd="0" presId="urn:microsoft.com/office/officeart/2005/8/layout/radial3"/>
    <dgm:cxn modelId="{25C2791E-BE4E-9241-B692-B904E66122DC}" srcId="{13A1EC2B-D471-0B44-84C4-287AE1C23664}" destId="{2E1EBD38-3BC5-8948-9A95-6B9A2999EF5F}" srcOrd="1" destOrd="0" parTransId="{F8423F32-B0F7-2242-AE94-DBADC218BE9D}" sibTransId="{F34F1650-C412-CB49-B852-B575872658F3}"/>
    <dgm:cxn modelId="{4F60798B-45F0-954A-8948-0AEB6D45E9FB}" type="presParOf" srcId="{72AFEB89-AC19-9F46-9EAB-78EAF816D42A}" destId="{D5FB9493-E3B9-E544-8863-2A5FD83E4509}" srcOrd="0" destOrd="0" presId="urn:microsoft.com/office/officeart/2005/8/layout/radial3"/>
    <dgm:cxn modelId="{3E4DCBAD-E14C-824F-BF07-CD4414B9A6F5}" type="presParOf" srcId="{D5FB9493-E3B9-E544-8863-2A5FD83E4509}" destId="{EA3A823D-6C55-7442-A153-98FEF1B3D915}" srcOrd="0" destOrd="0" presId="urn:microsoft.com/office/officeart/2005/8/layout/radial3"/>
    <dgm:cxn modelId="{0A1E899F-086C-AD44-A536-F1ED2C5848C7}" type="presParOf" srcId="{D5FB9493-E3B9-E544-8863-2A5FD83E4509}" destId="{EA6A1AE3-C204-5649-B65F-9CE18BD81E1E}" srcOrd="1" destOrd="0" presId="urn:microsoft.com/office/officeart/2005/8/layout/radial3"/>
    <dgm:cxn modelId="{DCB21B92-1ECD-6B4B-B07C-71E861A06C65}" type="presParOf" srcId="{D5FB9493-E3B9-E544-8863-2A5FD83E4509}" destId="{2AF5779E-CDE1-3C40-90F4-40EFA3DBE859}" srcOrd="2" destOrd="0" presId="urn:microsoft.com/office/officeart/2005/8/layout/radial3"/>
    <dgm:cxn modelId="{7D05B24E-E929-FD49-821B-AC45C4B765E8}" type="presParOf" srcId="{D5FB9493-E3B9-E544-8863-2A5FD83E4509}" destId="{DB419D1E-B8ED-374B-8585-F0AFC12857F9}" srcOrd="3" destOrd="0" presId="urn:microsoft.com/office/officeart/2005/8/layout/radial3"/>
    <dgm:cxn modelId="{A788D959-9A96-450A-A1B1-ED0C3F552876}" type="presParOf" srcId="{D5FB9493-E3B9-E544-8863-2A5FD83E4509}" destId="{D4601005-0E3E-42CD-846C-81B6F59167E4}" srcOrd="4" destOrd="0" presId="urn:microsoft.com/office/officeart/2005/8/layout/radial3"/>
    <dgm:cxn modelId="{93C878ED-17AB-43CE-A6A7-767D6DAD56C4}" type="presParOf" srcId="{D5FB9493-E3B9-E544-8863-2A5FD83E4509}" destId="{2EEAA9AA-BE4F-4B95-A8A2-9445FBC3E3ED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4E2AC1-63DD-F24B-9A73-AAC295FF92CA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A1EC2B-D471-0B44-84C4-287AE1C23664}">
      <dgm:prSet phldrT="[Text]" custT="1"/>
      <dgm:spPr/>
      <dgm:t>
        <a:bodyPr/>
        <a:lstStyle/>
        <a:p>
          <a:r>
            <a:rPr lang="en-US" sz="1200" b="1" dirty="0" smtClean="0"/>
            <a:t>Communicating Across </a:t>
          </a:r>
          <a:r>
            <a:rPr lang="en-US" sz="1200" b="1" dirty="0" smtClean="0"/>
            <a:t>Cultures</a:t>
          </a:r>
          <a:endParaRPr lang="en-US" sz="1200" b="1" dirty="0"/>
        </a:p>
      </dgm:t>
    </dgm:pt>
    <dgm:pt modelId="{3FEE6209-D5DC-504C-8957-91BFF7560D63}" type="parTrans" cxnId="{54C73F4B-0AA8-1C49-BB93-61DB9FD2278C}">
      <dgm:prSet/>
      <dgm:spPr/>
      <dgm:t>
        <a:bodyPr/>
        <a:lstStyle/>
        <a:p>
          <a:endParaRPr lang="en-US"/>
        </a:p>
      </dgm:t>
    </dgm:pt>
    <dgm:pt modelId="{C9527EF8-2673-D546-BCB8-6CBCC47ADDA0}" type="sibTrans" cxnId="{54C73F4B-0AA8-1C49-BB93-61DB9FD2278C}">
      <dgm:prSet/>
      <dgm:spPr/>
      <dgm:t>
        <a:bodyPr/>
        <a:lstStyle/>
        <a:p>
          <a:endParaRPr lang="en-US"/>
        </a:p>
      </dgm:t>
    </dgm:pt>
    <dgm:pt modelId="{B3EDA2E1-10B6-1D41-B910-9945F1E5C57D}">
      <dgm:prSet phldrT="[Text]"/>
      <dgm:spPr/>
      <dgm:t>
        <a:bodyPr/>
        <a:lstStyle/>
        <a:p>
          <a:r>
            <a:rPr lang="en-US" dirty="0" smtClean="0"/>
            <a:t>Relation between language and social context</a:t>
          </a:r>
          <a:endParaRPr lang="en-US" dirty="0"/>
        </a:p>
      </dgm:t>
    </dgm:pt>
    <dgm:pt modelId="{E52FD9E3-1178-B84A-8872-ABC9DC33ADFF}" type="parTrans" cxnId="{6CE83414-0AD2-6F47-AF95-492B0F72DB9B}">
      <dgm:prSet/>
      <dgm:spPr/>
      <dgm:t>
        <a:bodyPr/>
        <a:lstStyle/>
        <a:p>
          <a:endParaRPr lang="en-US"/>
        </a:p>
      </dgm:t>
    </dgm:pt>
    <dgm:pt modelId="{4059B6C5-BC63-5A43-A046-7C288C0EDEF1}" type="sibTrans" cxnId="{6CE83414-0AD2-6F47-AF95-492B0F72DB9B}">
      <dgm:prSet/>
      <dgm:spPr/>
      <dgm:t>
        <a:bodyPr/>
        <a:lstStyle/>
        <a:p>
          <a:endParaRPr lang="en-US"/>
        </a:p>
      </dgm:t>
    </dgm:pt>
    <dgm:pt modelId="{2E1EBD38-3BC5-8948-9A95-6B9A2999EF5F}">
      <dgm:prSet phldrT="[Text]"/>
      <dgm:spPr/>
      <dgm:t>
        <a:bodyPr/>
        <a:lstStyle/>
        <a:p>
          <a:r>
            <a:rPr lang="en-US" dirty="0" smtClean="0"/>
            <a:t>Linkage between language and non-verbal behaviours</a:t>
          </a:r>
          <a:endParaRPr lang="en-US" dirty="0"/>
        </a:p>
      </dgm:t>
    </dgm:pt>
    <dgm:pt modelId="{F8423F32-B0F7-2242-AE94-DBADC218BE9D}" type="parTrans" cxnId="{25C2791E-BE4E-9241-B692-B904E66122DC}">
      <dgm:prSet/>
      <dgm:spPr/>
      <dgm:t>
        <a:bodyPr/>
        <a:lstStyle/>
        <a:p>
          <a:endParaRPr lang="en-US"/>
        </a:p>
      </dgm:t>
    </dgm:pt>
    <dgm:pt modelId="{F34F1650-C412-CB49-B852-B575872658F3}" type="sibTrans" cxnId="{25C2791E-BE4E-9241-B692-B904E66122DC}">
      <dgm:prSet/>
      <dgm:spPr/>
      <dgm:t>
        <a:bodyPr/>
        <a:lstStyle/>
        <a:p>
          <a:endParaRPr lang="en-US"/>
        </a:p>
      </dgm:t>
    </dgm:pt>
    <dgm:pt modelId="{F567CFA3-2F3C-0746-886B-3CDC7353AF5B}">
      <dgm:prSet phldrT="[Text]"/>
      <dgm:spPr/>
      <dgm:t>
        <a:bodyPr/>
        <a:lstStyle/>
        <a:p>
          <a:r>
            <a:rPr lang="en-US" dirty="0" smtClean="0"/>
            <a:t>Bridge cultural differences to reach common goals</a:t>
          </a:r>
          <a:endParaRPr lang="en-US" dirty="0"/>
        </a:p>
      </dgm:t>
    </dgm:pt>
    <dgm:pt modelId="{FEEA753D-FC0A-2443-8663-FE87A3B808DA}" type="parTrans" cxnId="{35AF7B36-F7CD-734F-B1EC-E2336F8C70B7}">
      <dgm:prSet/>
      <dgm:spPr/>
      <dgm:t>
        <a:bodyPr/>
        <a:lstStyle/>
        <a:p>
          <a:endParaRPr lang="en-US"/>
        </a:p>
      </dgm:t>
    </dgm:pt>
    <dgm:pt modelId="{44087862-3CE7-8746-B633-EF2D85B039B9}" type="sibTrans" cxnId="{35AF7B36-F7CD-734F-B1EC-E2336F8C70B7}">
      <dgm:prSet/>
      <dgm:spPr/>
      <dgm:t>
        <a:bodyPr/>
        <a:lstStyle/>
        <a:p>
          <a:endParaRPr lang="en-US"/>
        </a:p>
      </dgm:t>
    </dgm:pt>
    <dgm:pt modelId="{DA9EA704-ECB1-0441-B868-2DC5E6DBD053}">
      <dgm:prSet phldrT="[Text]"/>
      <dgm:spPr/>
      <dgm:t>
        <a:bodyPr/>
        <a:lstStyle/>
        <a:p>
          <a:r>
            <a:rPr lang="en-US" dirty="0" smtClean="0"/>
            <a:t>Understanding language as shaping values and beliefs</a:t>
          </a:r>
          <a:endParaRPr lang="en-US" dirty="0"/>
        </a:p>
      </dgm:t>
    </dgm:pt>
    <dgm:pt modelId="{A48C122F-6F41-D944-8906-2DC3D5FEF9CB}" type="parTrans" cxnId="{8977838C-C911-A34F-90E2-0A1CF99E530D}">
      <dgm:prSet/>
      <dgm:spPr/>
      <dgm:t>
        <a:bodyPr/>
        <a:lstStyle/>
        <a:p>
          <a:endParaRPr lang="en-US"/>
        </a:p>
      </dgm:t>
    </dgm:pt>
    <dgm:pt modelId="{161D6E3A-8601-6E49-9E6D-8716C25BE05F}" type="sibTrans" cxnId="{8977838C-C911-A34F-90E2-0A1CF99E530D}">
      <dgm:prSet/>
      <dgm:spPr/>
      <dgm:t>
        <a:bodyPr/>
        <a:lstStyle/>
        <a:p>
          <a:endParaRPr lang="en-US"/>
        </a:p>
      </dgm:t>
    </dgm:pt>
    <dgm:pt modelId="{593EB115-B44D-4598-B4A8-D3AA33AA66EA}">
      <dgm:prSet/>
      <dgm:spPr/>
      <dgm:t>
        <a:bodyPr/>
        <a:lstStyle/>
        <a:p>
          <a:r>
            <a:rPr lang="en-US" dirty="0" smtClean="0"/>
            <a:t>Traverse cultural boundaries</a:t>
          </a:r>
          <a:endParaRPr lang="en-US" dirty="0"/>
        </a:p>
      </dgm:t>
    </dgm:pt>
    <dgm:pt modelId="{B4DF94C9-66CD-4F92-96A5-53CF0254F3BC}" type="parTrans" cxnId="{7C0E33EE-7005-4754-95F6-C153D615ABC5}">
      <dgm:prSet/>
      <dgm:spPr/>
      <dgm:t>
        <a:bodyPr/>
        <a:lstStyle/>
        <a:p>
          <a:endParaRPr lang="en-US"/>
        </a:p>
      </dgm:t>
    </dgm:pt>
    <dgm:pt modelId="{E3EF4286-B62F-423D-9906-006EA9AB8B16}" type="sibTrans" cxnId="{7C0E33EE-7005-4754-95F6-C153D615ABC5}">
      <dgm:prSet/>
      <dgm:spPr/>
      <dgm:t>
        <a:bodyPr/>
        <a:lstStyle/>
        <a:p>
          <a:endParaRPr lang="en-US"/>
        </a:p>
      </dgm:t>
    </dgm:pt>
    <dgm:pt modelId="{EE30DCDD-D3DF-4DDD-BC9A-FBF0728BA3B4}">
      <dgm:prSet/>
      <dgm:spPr/>
      <dgm:t>
        <a:bodyPr/>
        <a:lstStyle/>
        <a:p>
          <a:r>
            <a:rPr lang="en-US" dirty="0" smtClean="0"/>
            <a:t>Appropriate intercultural communication</a:t>
          </a:r>
          <a:endParaRPr lang="en-US" dirty="0"/>
        </a:p>
      </dgm:t>
    </dgm:pt>
    <dgm:pt modelId="{A55F8403-79F7-418E-8930-437A49128E14}" type="parTrans" cxnId="{D79F52AD-8C92-4C55-8191-FE67C77DB9D9}">
      <dgm:prSet/>
      <dgm:spPr/>
      <dgm:t>
        <a:bodyPr/>
        <a:lstStyle/>
        <a:p>
          <a:endParaRPr lang="en-US"/>
        </a:p>
      </dgm:t>
    </dgm:pt>
    <dgm:pt modelId="{3390C5CA-C78B-47F2-B75B-A522458096A6}" type="sibTrans" cxnId="{D79F52AD-8C92-4C55-8191-FE67C77DB9D9}">
      <dgm:prSet/>
      <dgm:spPr/>
      <dgm:t>
        <a:bodyPr/>
        <a:lstStyle/>
        <a:p>
          <a:endParaRPr lang="en-US"/>
        </a:p>
      </dgm:t>
    </dgm:pt>
    <dgm:pt modelId="{72AFEB89-AC19-9F46-9EAB-78EAF816D42A}" type="pres">
      <dgm:prSet presAssocID="{264E2AC1-63DD-F24B-9A73-AAC295FF92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FB9493-E3B9-E544-8863-2A5FD83E4509}" type="pres">
      <dgm:prSet presAssocID="{264E2AC1-63DD-F24B-9A73-AAC295FF92CA}" presName="radial" presStyleCnt="0">
        <dgm:presLayoutVars>
          <dgm:animLvl val="ctr"/>
        </dgm:presLayoutVars>
      </dgm:prSet>
      <dgm:spPr/>
    </dgm:pt>
    <dgm:pt modelId="{EA3A823D-6C55-7442-A153-98FEF1B3D915}" type="pres">
      <dgm:prSet presAssocID="{13A1EC2B-D471-0B44-84C4-287AE1C23664}" presName="centerShape" presStyleLbl="vennNode1" presStyleIdx="0" presStyleCnt="7" custScaleX="118623" custScaleY="109544"/>
      <dgm:spPr/>
      <dgm:t>
        <a:bodyPr/>
        <a:lstStyle/>
        <a:p>
          <a:endParaRPr lang="en-US"/>
        </a:p>
      </dgm:t>
    </dgm:pt>
    <dgm:pt modelId="{EA6A1AE3-C204-5649-B65F-9CE18BD81E1E}" type="pres">
      <dgm:prSet presAssocID="{B3EDA2E1-10B6-1D41-B910-9945F1E5C57D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5779E-CDE1-3C40-90F4-40EFA3DBE859}" type="pres">
      <dgm:prSet presAssocID="{2E1EBD38-3BC5-8948-9A95-6B9A2999EF5F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19D1E-B8ED-374B-8585-F0AFC12857F9}" type="pres">
      <dgm:prSet presAssocID="{F567CFA3-2F3C-0746-886B-3CDC7353AF5B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339ED-C1EF-4416-919B-D59B310FFB95}" type="pres">
      <dgm:prSet presAssocID="{EE30DCDD-D3DF-4DDD-BC9A-FBF0728BA3B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D327B-F4BB-4F85-B9CC-E9C00FC208E0}" type="pres">
      <dgm:prSet presAssocID="{593EB115-B44D-4598-B4A8-D3AA33AA66EA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76006-1D2A-5745-A7D4-F065ACF94613}" type="pres">
      <dgm:prSet presAssocID="{DA9EA704-ECB1-0441-B868-2DC5E6DBD053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9F52AD-8C92-4C55-8191-FE67C77DB9D9}" srcId="{13A1EC2B-D471-0B44-84C4-287AE1C23664}" destId="{EE30DCDD-D3DF-4DDD-BC9A-FBF0728BA3B4}" srcOrd="3" destOrd="0" parTransId="{A55F8403-79F7-418E-8930-437A49128E14}" sibTransId="{3390C5CA-C78B-47F2-B75B-A522458096A6}"/>
    <dgm:cxn modelId="{2F97E8C2-797F-1E42-8420-AD8F46AC9772}" type="presOf" srcId="{13A1EC2B-D471-0B44-84C4-287AE1C23664}" destId="{EA3A823D-6C55-7442-A153-98FEF1B3D915}" srcOrd="0" destOrd="0" presId="urn:microsoft.com/office/officeart/2005/8/layout/radial3"/>
    <dgm:cxn modelId="{37B983B8-0836-1D46-8CEE-25774C2B8BC1}" type="presOf" srcId="{B3EDA2E1-10B6-1D41-B910-9945F1E5C57D}" destId="{EA6A1AE3-C204-5649-B65F-9CE18BD81E1E}" srcOrd="0" destOrd="0" presId="urn:microsoft.com/office/officeart/2005/8/layout/radial3"/>
    <dgm:cxn modelId="{25C2791E-BE4E-9241-B692-B904E66122DC}" srcId="{13A1EC2B-D471-0B44-84C4-287AE1C23664}" destId="{2E1EBD38-3BC5-8948-9A95-6B9A2999EF5F}" srcOrd="1" destOrd="0" parTransId="{F8423F32-B0F7-2242-AE94-DBADC218BE9D}" sibTransId="{F34F1650-C412-CB49-B852-B575872658F3}"/>
    <dgm:cxn modelId="{AB0C8892-7AB8-FC41-8D90-9733E25BA9F6}" type="presOf" srcId="{F567CFA3-2F3C-0746-886B-3CDC7353AF5B}" destId="{DB419D1E-B8ED-374B-8585-F0AFC12857F9}" srcOrd="0" destOrd="0" presId="urn:microsoft.com/office/officeart/2005/8/layout/radial3"/>
    <dgm:cxn modelId="{7C0E33EE-7005-4754-95F6-C153D615ABC5}" srcId="{13A1EC2B-D471-0B44-84C4-287AE1C23664}" destId="{593EB115-B44D-4598-B4A8-D3AA33AA66EA}" srcOrd="4" destOrd="0" parTransId="{B4DF94C9-66CD-4F92-96A5-53CF0254F3BC}" sibTransId="{E3EF4286-B62F-423D-9906-006EA9AB8B16}"/>
    <dgm:cxn modelId="{6CE83414-0AD2-6F47-AF95-492B0F72DB9B}" srcId="{13A1EC2B-D471-0B44-84C4-287AE1C23664}" destId="{B3EDA2E1-10B6-1D41-B910-9945F1E5C57D}" srcOrd="0" destOrd="0" parTransId="{E52FD9E3-1178-B84A-8872-ABC9DC33ADFF}" sibTransId="{4059B6C5-BC63-5A43-A046-7C288C0EDEF1}"/>
    <dgm:cxn modelId="{FD87840A-6DDE-DE40-B883-001A7AED1F54}" type="presOf" srcId="{264E2AC1-63DD-F24B-9A73-AAC295FF92CA}" destId="{72AFEB89-AC19-9F46-9EAB-78EAF816D42A}" srcOrd="0" destOrd="0" presId="urn:microsoft.com/office/officeart/2005/8/layout/radial3"/>
    <dgm:cxn modelId="{47AE2F7B-B172-1F4F-B74D-4231FDC88699}" type="presOf" srcId="{EE30DCDD-D3DF-4DDD-BC9A-FBF0728BA3B4}" destId="{F3E339ED-C1EF-4416-919B-D59B310FFB95}" srcOrd="0" destOrd="0" presId="urn:microsoft.com/office/officeart/2005/8/layout/radial3"/>
    <dgm:cxn modelId="{54C73F4B-0AA8-1C49-BB93-61DB9FD2278C}" srcId="{264E2AC1-63DD-F24B-9A73-AAC295FF92CA}" destId="{13A1EC2B-D471-0B44-84C4-287AE1C23664}" srcOrd="0" destOrd="0" parTransId="{3FEE6209-D5DC-504C-8957-91BFF7560D63}" sibTransId="{C9527EF8-2673-D546-BCB8-6CBCC47ADDA0}"/>
    <dgm:cxn modelId="{A71B13B2-8367-FA4A-8945-17602B3AA579}" type="presOf" srcId="{DA9EA704-ECB1-0441-B868-2DC5E6DBD053}" destId="{C6476006-1D2A-5745-A7D4-F065ACF94613}" srcOrd="0" destOrd="0" presId="urn:microsoft.com/office/officeart/2005/8/layout/radial3"/>
    <dgm:cxn modelId="{8977838C-C911-A34F-90E2-0A1CF99E530D}" srcId="{13A1EC2B-D471-0B44-84C4-287AE1C23664}" destId="{DA9EA704-ECB1-0441-B868-2DC5E6DBD053}" srcOrd="5" destOrd="0" parTransId="{A48C122F-6F41-D944-8906-2DC3D5FEF9CB}" sibTransId="{161D6E3A-8601-6E49-9E6D-8716C25BE05F}"/>
    <dgm:cxn modelId="{3F97C824-0FFA-2042-944B-9CBE43792F54}" type="presOf" srcId="{593EB115-B44D-4598-B4A8-D3AA33AA66EA}" destId="{7ADD327B-F4BB-4F85-B9CC-E9C00FC208E0}" srcOrd="0" destOrd="0" presId="urn:microsoft.com/office/officeart/2005/8/layout/radial3"/>
    <dgm:cxn modelId="{49C47BAA-F111-2E47-A6F6-EFF4991EBEA1}" type="presOf" srcId="{2E1EBD38-3BC5-8948-9A95-6B9A2999EF5F}" destId="{2AF5779E-CDE1-3C40-90F4-40EFA3DBE859}" srcOrd="0" destOrd="0" presId="urn:microsoft.com/office/officeart/2005/8/layout/radial3"/>
    <dgm:cxn modelId="{35AF7B36-F7CD-734F-B1EC-E2336F8C70B7}" srcId="{13A1EC2B-D471-0B44-84C4-287AE1C23664}" destId="{F567CFA3-2F3C-0746-886B-3CDC7353AF5B}" srcOrd="2" destOrd="0" parTransId="{FEEA753D-FC0A-2443-8663-FE87A3B808DA}" sibTransId="{44087862-3CE7-8746-B633-EF2D85B039B9}"/>
    <dgm:cxn modelId="{423EB234-D99D-7547-AF99-BFA12716446A}" type="presParOf" srcId="{72AFEB89-AC19-9F46-9EAB-78EAF816D42A}" destId="{D5FB9493-E3B9-E544-8863-2A5FD83E4509}" srcOrd="0" destOrd="0" presId="urn:microsoft.com/office/officeart/2005/8/layout/radial3"/>
    <dgm:cxn modelId="{439CAC5A-CFB9-AD4D-959F-1E8172306717}" type="presParOf" srcId="{D5FB9493-E3B9-E544-8863-2A5FD83E4509}" destId="{EA3A823D-6C55-7442-A153-98FEF1B3D915}" srcOrd="0" destOrd="0" presId="urn:microsoft.com/office/officeart/2005/8/layout/radial3"/>
    <dgm:cxn modelId="{8F8EAD05-FB19-D941-A59F-E99FA114219D}" type="presParOf" srcId="{D5FB9493-E3B9-E544-8863-2A5FD83E4509}" destId="{EA6A1AE3-C204-5649-B65F-9CE18BD81E1E}" srcOrd="1" destOrd="0" presId="urn:microsoft.com/office/officeart/2005/8/layout/radial3"/>
    <dgm:cxn modelId="{4A301640-69FD-7A41-A547-B42F518EE746}" type="presParOf" srcId="{D5FB9493-E3B9-E544-8863-2A5FD83E4509}" destId="{2AF5779E-CDE1-3C40-90F4-40EFA3DBE859}" srcOrd="2" destOrd="0" presId="urn:microsoft.com/office/officeart/2005/8/layout/radial3"/>
    <dgm:cxn modelId="{D810847B-D774-B54A-84FF-81179C1C57FA}" type="presParOf" srcId="{D5FB9493-E3B9-E544-8863-2A5FD83E4509}" destId="{DB419D1E-B8ED-374B-8585-F0AFC12857F9}" srcOrd="3" destOrd="0" presId="urn:microsoft.com/office/officeart/2005/8/layout/radial3"/>
    <dgm:cxn modelId="{4A2222F7-BDE9-244D-8FB2-15B4433E83C8}" type="presParOf" srcId="{D5FB9493-E3B9-E544-8863-2A5FD83E4509}" destId="{F3E339ED-C1EF-4416-919B-D59B310FFB95}" srcOrd="4" destOrd="0" presId="urn:microsoft.com/office/officeart/2005/8/layout/radial3"/>
    <dgm:cxn modelId="{55E86642-82D0-4C46-BD28-61AEA8774E40}" type="presParOf" srcId="{D5FB9493-E3B9-E544-8863-2A5FD83E4509}" destId="{7ADD327B-F4BB-4F85-B9CC-E9C00FC208E0}" srcOrd="5" destOrd="0" presId="urn:microsoft.com/office/officeart/2005/8/layout/radial3"/>
    <dgm:cxn modelId="{FFA5A0F4-B221-7E43-9565-357443EADD51}" type="presParOf" srcId="{D5FB9493-E3B9-E544-8863-2A5FD83E4509}" destId="{C6476006-1D2A-5745-A7D4-F065ACF9461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4E2AC1-63DD-F24B-9A73-AAC295FF92CA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A1EC2B-D471-0B44-84C4-287AE1C23664}">
      <dgm:prSet phldrT="[Text]" custT="1"/>
      <dgm:spPr/>
      <dgm:t>
        <a:bodyPr/>
        <a:lstStyle/>
        <a:p>
          <a:r>
            <a:rPr lang="en-US" sz="1200" b="1" dirty="0" smtClean="0"/>
            <a:t>Analyzing Cultures and </a:t>
          </a:r>
          <a:r>
            <a:rPr lang="en-US" sz="1200" b="1" dirty="0" smtClean="0"/>
            <a:t>Valuing </a:t>
          </a:r>
          <a:r>
            <a:rPr lang="en-US" sz="1200" b="1" dirty="0" smtClean="0"/>
            <a:t>Diversity</a:t>
          </a:r>
          <a:endParaRPr lang="en-US" sz="1200" b="1" dirty="0"/>
        </a:p>
      </dgm:t>
    </dgm:pt>
    <dgm:pt modelId="{3FEE6209-D5DC-504C-8957-91BFF7560D63}" type="parTrans" cxnId="{54C73F4B-0AA8-1C49-BB93-61DB9FD2278C}">
      <dgm:prSet/>
      <dgm:spPr/>
      <dgm:t>
        <a:bodyPr/>
        <a:lstStyle/>
        <a:p>
          <a:endParaRPr lang="en-US"/>
        </a:p>
      </dgm:t>
    </dgm:pt>
    <dgm:pt modelId="{C9527EF8-2673-D546-BCB8-6CBCC47ADDA0}" type="sibTrans" cxnId="{54C73F4B-0AA8-1C49-BB93-61DB9FD2278C}">
      <dgm:prSet/>
      <dgm:spPr/>
      <dgm:t>
        <a:bodyPr/>
        <a:lstStyle/>
        <a:p>
          <a:endParaRPr lang="en-US"/>
        </a:p>
      </dgm:t>
    </dgm:pt>
    <dgm:pt modelId="{B3EDA2E1-10B6-1D41-B910-9945F1E5C57D}">
      <dgm:prSet phldrT="[Text]"/>
      <dgm:spPr/>
      <dgm:t>
        <a:bodyPr/>
        <a:lstStyle/>
        <a:p>
          <a:r>
            <a:rPr lang="en-US" dirty="0" smtClean="0"/>
            <a:t>Compare hierarchies and inequalities embedded in culture</a:t>
          </a:r>
          <a:endParaRPr lang="en-US" dirty="0"/>
        </a:p>
      </dgm:t>
    </dgm:pt>
    <dgm:pt modelId="{E52FD9E3-1178-B84A-8872-ABC9DC33ADFF}" type="parTrans" cxnId="{6CE83414-0AD2-6F47-AF95-492B0F72DB9B}">
      <dgm:prSet/>
      <dgm:spPr/>
      <dgm:t>
        <a:bodyPr/>
        <a:lstStyle/>
        <a:p>
          <a:endParaRPr lang="en-US"/>
        </a:p>
      </dgm:t>
    </dgm:pt>
    <dgm:pt modelId="{4059B6C5-BC63-5A43-A046-7C288C0EDEF1}" type="sibTrans" cxnId="{6CE83414-0AD2-6F47-AF95-492B0F72DB9B}">
      <dgm:prSet/>
      <dgm:spPr/>
      <dgm:t>
        <a:bodyPr/>
        <a:lstStyle/>
        <a:p>
          <a:endParaRPr lang="en-US"/>
        </a:p>
      </dgm:t>
    </dgm:pt>
    <dgm:pt modelId="{2E1EBD38-3BC5-8948-9A95-6B9A2999EF5F}">
      <dgm:prSet phldrT="[Text]"/>
      <dgm:spPr/>
      <dgm:t>
        <a:bodyPr/>
        <a:lstStyle/>
        <a:p>
          <a:r>
            <a:rPr lang="en-US" dirty="0" smtClean="0"/>
            <a:t>Respect multiple cultural perspectives</a:t>
          </a:r>
          <a:endParaRPr lang="en-US" dirty="0"/>
        </a:p>
      </dgm:t>
    </dgm:pt>
    <dgm:pt modelId="{F8423F32-B0F7-2242-AE94-DBADC218BE9D}" type="parTrans" cxnId="{25C2791E-BE4E-9241-B692-B904E66122DC}">
      <dgm:prSet/>
      <dgm:spPr/>
      <dgm:t>
        <a:bodyPr/>
        <a:lstStyle/>
        <a:p>
          <a:endParaRPr lang="en-US"/>
        </a:p>
      </dgm:t>
    </dgm:pt>
    <dgm:pt modelId="{F34F1650-C412-CB49-B852-B575872658F3}" type="sibTrans" cxnId="{25C2791E-BE4E-9241-B692-B904E66122DC}">
      <dgm:prSet/>
      <dgm:spPr/>
      <dgm:t>
        <a:bodyPr/>
        <a:lstStyle/>
        <a:p>
          <a:endParaRPr lang="en-US"/>
        </a:p>
      </dgm:t>
    </dgm:pt>
    <dgm:pt modelId="{F567CFA3-2F3C-0746-886B-3CDC7353AF5B}">
      <dgm:prSet phldrT="[Text]"/>
      <dgm:spPr/>
      <dgm:t>
        <a:bodyPr/>
        <a:lstStyle/>
        <a:p>
          <a:r>
            <a:rPr lang="en-US" dirty="0" smtClean="0"/>
            <a:t>Understanding cultures as existing  in contexts</a:t>
          </a:r>
          <a:endParaRPr lang="en-US" dirty="0"/>
        </a:p>
      </dgm:t>
    </dgm:pt>
    <dgm:pt modelId="{FEEA753D-FC0A-2443-8663-FE87A3B808DA}" type="parTrans" cxnId="{35AF7B36-F7CD-734F-B1EC-E2336F8C70B7}">
      <dgm:prSet/>
      <dgm:spPr/>
      <dgm:t>
        <a:bodyPr/>
        <a:lstStyle/>
        <a:p>
          <a:endParaRPr lang="en-US"/>
        </a:p>
      </dgm:t>
    </dgm:pt>
    <dgm:pt modelId="{44087862-3CE7-8746-B633-EF2D85B039B9}" type="sibTrans" cxnId="{35AF7B36-F7CD-734F-B1EC-E2336F8C70B7}">
      <dgm:prSet/>
      <dgm:spPr/>
      <dgm:t>
        <a:bodyPr/>
        <a:lstStyle/>
        <a:p>
          <a:endParaRPr lang="en-US"/>
        </a:p>
      </dgm:t>
    </dgm:pt>
    <dgm:pt modelId="{DA9EA704-ECB1-0441-B868-2DC5E6DBD053}">
      <dgm:prSet phldrT="[Text]"/>
      <dgm:spPr/>
      <dgm:t>
        <a:bodyPr/>
        <a:lstStyle/>
        <a:p>
          <a:r>
            <a:rPr lang="en-US" dirty="0" smtClean="0"/>
            <a:t>Historical legacies shape knowledge, individuals, and values</a:t>
          </a:r>
          <a:endParaRPr lang="en-US" dirty="0"/>
        </a:p>
      </dgm:t>
    </dgm:pt>
    <dgm:pt modelId="{A48C122F-6F41-D944-8906-2DC3D5FEF9CB}" type="parTrans" cxnId="{8977838C-C911-A34F-90E2-0A1CF99E530D}">
      <dgm:prSet/>
      <dgm:spPr/>
      <dgm:t>
        <a:bodyPr/>
        <a:lstStyle/>
        <a:p>
          <a:endParaRPr lang="en-US"/>
        </a:p>
      </dgm:t>
    </dgm:pt>
    <dgm:pt modelId="{161D6E3A-8601-6E49-9E6D-8716C25BE05F}" type="sibTrans" cxnId="{8977838C-C911-A34F-90E2-0A1CF99E530D}">
      <dgm:prSet/>
      <dgm:spPr/>
      <dgm:t>
        <a:bodyPr/>
        <a:lstStyle/>
        <a:p>
          <a:endParaRPr lang="en-US"/>
        </a:p>
      </dgm:t>
    </dgm:pt>
    <dgm:pt modelId="{EE30DCDD-D3DF-4DDD-BC9A-FBF0728BA3B4}">
      <dgm:prSet/>
      <dgm:spPr/>
      <dgm:t>
        <a:bodyPr/>
        <a:lstStyle/>
        <a:p>
          <a:r>
            <a:rPr lang="en-US" dirty="0" smtClean="0"/>
            <a:t>Critical self reflection regarding one’s own culture</a:t>
          </a:r>
          <a:endParaRPr lang="en-US" dirty="0"/>
        </a:p>
      </dgm:t>
    </dgm:pt>
    <dgm:pt modelId="{A55F8403-79F7-418E-8930-437A49128E14}" type="parTrans" cxnId="{D79F52AD-8C92-4C55-8191-FE67C77DB9D9}">
      <dgm:prSet/>
      <dgm:spPr/>
      <dgm:t>
        <a:bodyPr/>
        <a:lstStyle/>
        <a:p>
          <a:endParaRPr lang="en-US"/>
        </a:p>
      </dgm:t>
    </dgm:pt>
    <dgm:pt modelId="{3390C5CA-C78B-47F2-B75B-A522458096A6}" type="sibTrans" cxnId="{D79F52AD-8C92-4C55-8191-FE67C77DB9D9}">
      <dgm:prSet/>
      <dgm:spPr/>
      <dgm:t>
        <a:bodyPr/>
        <a:lstStyle/>
        <a:p>
          <a:endParaRPr lang="en-US"/>
        </a:p>
      </dgm:t>
    </dgm:pt>
    <dgm:pt modelId="{4722058F-5A79-45A2-9521-39F7A532AA0C}">
      <dgm:prSet/>
      <dgm:spPr/>
      <dgm:t>
        <a:bodyPr/>
        <a:lstStyle/>
        <a:p>
          <a:r>
            <a:rPr lang="en-US" dirty="0" smtClean="0"/>
            <a:t>Understanding cultures as constantly changing</a:t>
          </a:r>
          <a:endParaRPr lang="en-US" dirty="0"/>
        </a:p>
      </dgm:t>
    </dgm:pt>
    <dgm:pt modelId="{AAB8E679-A53C-4DCB-A893-6BA5B6247734}" type="parTrans" cxnId="{39D9691B-07B3-40DD-A452-13A421180A5F}">
      <dgm:prSet/>
      <dgm:spPr/>
      <dgm:t>
        <a:bodyPr/>
        <a:lstStyle/>
        <a:p>
          <a:endParaRPr lang="en-US"/>
        </a:p>
      </dgm:t>
    </dgm:pt>
    <dgm:pt modelId="{5278FB1F-1257-4E66-AEEA-07111AC95AD1}" type="sibTrans" cxnId="{39D9691B-07B3-40DD-A452-13A421180A5F}">
      <dgm:prSet/>
      <dgm:spPr/>
      <dgm:t>
        <a:bodyPr/>
        <a:lstStyle/>
        <a:p>
          <a:endParaRPr lang="en-US"/>
        </a:p>
      </dgm:t>
    </dgm:pt>
    <dgm:pt modelId="{72AFEB89-AC19-9F46-9EAB-78EAF816D42A}" type="pres">
      <dgm:prSet presAssocID="{264E2AC1-63DD-F24B-9A73-AAC295FF92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FB9493-E3B9-E544-8863-2A5FD83E4509}" type="pres">
      <dgm:prSet presAssocID="{264E2AC1-63DD-F24B-9A73-AAC295FF92CA}" presName="radial" presStyleCnt="0">
        <dgm:presLayoutVars>
          <dgm:animLvl val="ctr"/>
        </dgm:presLayoutVars>
      </dgm:prSet>
      <dgm:spPr/>
    </dgm:pt>
    <dgm:pt modelId="{EA3A823D-6C55-7442-A153-98FEF1B3D915}" type="pres">
      <dgm:prSet presAssocID="{13A1EC2B-D471-0B44-84C4-287AE1C23664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EA6A1AE3-C204-5649-B65F-9CE18BD81E1E}" type="pres">
      <dgm:prSet presAssocID="{B3EDA2E1-10B6-1D41-B910-9945F1E5C57D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5779E-CDE1-3C40-90F4-40EFA3DBE859}" type="pres">
      <dgm:prSet presAssocID="{2E1EBD38-3BC5-8948-9A95-6B9A2999EF5F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19D1E-B8ED-374B-8585-F0AFC12857F9}" type="pres">
      <dgm:prSet presAssocID="{F567CFA3-2F3C-0746-886B-3CDC7353AF5B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339ED-C1EF-4416-919B-D59B310FFB95}" type="pres">
      <dgm:prSet presAssocID="{EE30DCDD-D3DF-4DDD-BC9A-FBF0728BA3B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1E64B-8BCD-4542-B4FD-D9ACBF99A6FC}" type="pres">
      <dgm:prSet presAssocID="{4722058F-5A79-45A2-9521-39F7A532AA0C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76006-1D2A-5745-A7D4-F065ACF94613}" type="pres">
      <dgm:prSet presAssocID="{DA9EA704-ECB1-0441-B868-2DC5E6DBD053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FCD9C4-51D3-7948-A2B2-9CA6ADEB2194}" type="presOf" srcId="{B3EDA2E1-10B6-1D41-B910-9945F1E5C57D}" destId="{EA6A1AE3-C204-5649-B65F-9CE18BD81E1E}" srcOrd="0" destOrd="0" presId="urn:microsoft.com/office/officeart/2005/8/layout/radial3"/>
    <dgm:cxn modelId="{D79F52AD-8C92-4C55-8191-FE67C77DB9D9}" srcId="{13A1EC2B-D471-0B44-84C4-287AE1C23664}" destId="{EE30DCDD-D3DF-4DDD-BC9A-FBF0728BA3B4}" srcOrd="3" destOrd="0" parTransId="{A55F8403-79F7-418E-8930-437A49128E14}" sibTransId="{3390C5CA-C78B-47F2-B75B-A522458096A6}"/>
    <dgm:cxn modelId="{25C2791E-BE4E-9241-B692-B904E66122DC}" srcId="{13A1EC2B-D471-0B44-84C4-287AE1C23664}" destId="{2E1EBD38-3BC5-8948-9A95-6B9A2999EF5F}" srcOrd="1" destOrd="0" parTransId="{F8423F32-B0F7-2242-AE94-DBADC218BE9D}" sibTransId="{F34F1650-C412-CB49-B852-B575872658F3}"/>
    <dgm:cxn modelId="{932D2ABC-0FEE-EB4F-BD39-0E8DD66B690C}" type="presOf" srcId="{13A1EC2B-D471-0B44-84C4-287AE1C23664}" destId="{EA3A823D-6C55-7442-A153-98FEF1B3D915}" srcOrd="0" destOrd="0" presId="urn:microsoft.com/office/officeart/2005/8/layout/radial3"/>
    <dgm:cxn modelId="{39D9691B-07B3-40DD-A452-13A421180A5F}" srcId="{13A1EC2B-D471-0B44-84C4-287AE1C23664}" destId="{4722058F-5A79-45A2-9521-39F7A532AA0C}" srcOrd="4" destOrd="0" parTransId="{AAB8E679-A53C-4DCB-A893-6BA5B6247734}" sibTransId="{5278FB1F-1257-4E66-AEEA-07111AC95AD1}"/>
    <dgm:cxn modelId="{511C8A09-D064-A748-9365-C0459C538BC8}" type="presOf" srcId="{2E1EBD38-3BC5-8948-9A95-6B9A2999EF5F}" destId="{2AF5779E-CDE1-3C40-90F4-40EFA3DBE859}" srcOrd="0" destOrd="0" presId="urn:microsoft.com/office/officeart/2005/8/layout/radial3"/>
    <dgm:cxn modelId="{FFAF06A3-00AF-6047-9A12-E1430EB4754E}" type="presOf" srcId="{EE30DCDD-D3DF-4DDD-BC9A-FBF0728BA3B4}" destId="{F3E339ED-C1EF-4416-919B-D59B310FFB95}" srcOrd="0" destOrd="0" presId="urn:microsoft.com/office/officeart/2005/8/layout/radial3"/>
    <dgm:cxn modelId="{6D3C13DA-4BBF-4D4D-B7F7-21E21B91F02B}" type="presOf" srcId="{F567CFA3-2F3C-0746-886B-3CDC7353AF5B}" destId="{DB419D1E-B8ED-374B-8585-F0AFC12857F9}" srcOrd="0" destOrd="0" presId="urn:microsoft.com/office/officeart/2005/8/layout/radial3"/>
    <dgm:cxn modelId="{6CE83414-0AD2-6F47-AF95-492B0F72DB9B}" srcId="{13A1EC2B-D471-0B44-84C4-287AE1C23664}" destId="{B3EDA2E1-10B6-1D41-B910-9945F1E5C57D}" srcOrd="0" destOrd="0" parTransId="{E52FD9E3-1178-B84A-8872-ABC9DC33ADFF}" sibTransId="{4059B6C5-BC63-5A43-A046-7C288C0EDEF1}"/>
    <dgm:cxn modelId="{D769C0CB-E1F5-FF4D-8609-B669E10BFD74}" type="presOf" srcId="{264E2AC1-63DD-F24B-9A73-AAC295FF92CA}" destId="{72AFEB89-AC19-9F46-9EAB-78EAF816D42A}" srcOrd="0" destOrd="0" presId="urn:microsoft.com/office/officeart/2005/8/layout/radial3"/>
    <dgm:cxn modelId="{DB87348C-F33E-0F44-9CD7-B73DA832BC3E}" type="presOf" srcId="{4722058F-5A79-45A2-9521-39F7A532AA0C}" destId="{7EF1E64B-8BCD-4542-B4FD-D9ACBF99A6FC}" srcOrd="0" destOrd="0" presId="urn:microsoft.com/office/officeart/2005/8/layout/radial3"/>
    <dgm:cxn modelId="{54C73F4B-0AA8-1C49-BB93-61DB9FD2278C}" srcId="{264E2AC1-63DD-F24B-9A73-AAC295FF92CA}" destId="{13A1EC2B-D471-0B44-84C4-287AE1C23664}" srcOrd="0" destOrd="0" parTransId="{3FEE6209-D5DC-504C-8957-91BFF7560D63}" sibTransId="{C9527EF8-2673-D546-BCB8-6CBCC47ADDA0}"/>
    <dgm:cxn modelId="{8977838C-C911-A34F-90E2-0A1CF99E530D}" srcId="{13A1EC2B-D471-0B44-84C4-287AE1C23664}" destId="{DA9EA704-ECB1-0441-B868-2DC5E6DBD053}" srcOrd="5" destOrd="0" parTransId="{A48C122F-6F41-D944-8906-2DC3D5FEF9CB}" sibTransId="{161D6E3A-8601-6E49-9E6D-8716C25BE05F}"/>
    <dgm:cxn modelId="{35AF7B36-F7CD-734F-B1EC-E2336F8C70B7}" srcId="{13A1EC2B-D471-0B44-84C4-287AE1C23664}" destId="{F567CFA3-2F3C-0746-886B-3CDC7353AF5B}" srcOrd="2" destOrd="0" parTransId="{FEEA753D-FC0A-2443-8663-FE87A3B808DA}" sibTransId="{44087862-3CE7-8746-B633-EF2D85B039B9}"/>
    <dgm:cxn modelId="{C34EAAA7-280E-0B49-881B-A53EB78F5B1E}" type="presOf" srcId="{DA9EA704-ECB1-0441-B868-2DC5E6DBD053}" destId="{C6476006-1D2A-5745-A7D4-F065ACF94613}" srcOrd="0" destOrd="0" presId="urn:microsoft.com/office/officeart/2005/8/layout/radial3"/>
    <dgm:cxn modelId="{D1C1F700-7445-7E40-A2CE-CF348F5A697D}" type="presParOf" srcId="{72AFEB89-AC19-9F46-9EAB-78EAF816D42A}" destId="{D5FB9493-E3B9-E544-8863-2A5FD83E4509}" srcOrd="0" destOrd="0" presId="urn:microsoft.com/office/officeart/2005/8/layout/radial3"/>
    <dgm:cxn modelId="{AADFE406-8365-6047-8096-517D4537E3FB}" type="presParOf" srcId="{D5FB9493-E3B9-E544-8863-2A5FD83E4509}" destId="{EA3A823D-6C55-7442-A153-98FEF1B3D915}" srcOrd="0" destOrd="0" presId="urn:microsoft.com/office/officeart/2005/8/layout/radial3"/>
    <dgm:cxn modelId="{A3268978-3B83-7E42-970D-7B1A8358C0DB}" type="presParOf" srcId="{D5FB9493-E3B9-E544-8863-2A5FD83E4509}" destId="{EA6A1AE3-C204-5649-B65F-9CE18BD81E1E}" srcOrd="1" destOrd="0" presId="urn:microsoft.com/office/officeart/2005/8/layout/radial3"/>
    <dgm:cxn modelId="{BA168149-AE3C-F940-894A-975CA556289E}" type="presParOf" srcId="{D5FB9493-E3B9-E544-8863-2A5FD83E4509}" destId="{2AF5779E-CDE1-3C40-90F4-40EFA3DBE859}" srcOrd="2" destOrd="0" presId="urn:microsoft.com/office/officeart/2005/8/layout/radial3"/>
    <dgm:cxn modelId="{FCAFBBEB-58D7-534E-B6E4-DB515EC74D70}" type="presParOf" srcId="{D5FB9493-E3B9-E544-8863-2A5FD83E4509}" destId="{DB419D1E-B8ED-374B-8585-F0AFC12857F9}" srcOrd="3" destOrd="0" presId="urn:microsoft.com/office/officeart/2005/8/layout/radial3"/>
    <dgm:cxn modelId="{ECFC6C96-0C93-5241-ABE7-ABDFE1CA79B3}" type="presParOf" srcId="{D5FB9493-E3B9-E544-8863-2A5FD83E4509}" destId="{F3E339ED-C1EF-4416-919B-D59B310FFB95}" srcOrd="4" destOrd="0" presId="urn:microsoft.com/office/officeart/2005/8/layout/radial3"/>
    <dgm:cxn modelId="{AE8AF95A-A4E6-8A42-8F95-75D1D0948AE1}" type="presParOf" srcId="{D5FB9493-E3B9-E544-8863-2A5FD83E4509}" destId="{7EF1E64B-8BCD-4542-B4FD-D9ACBF99A6FC}" srcOrd="5" destOrd="0" presId="urn:microsoft.com/office/officeart/2005/8/layout/radial3"/>
    <dgm:cxn modelId="{AB477BE8-1746-DA4B-847B-E253516CBA30}" type="presParOf" srcId="{D5FB9493-E3B9-E544-8863-2A5FD83E4509}" destId="{C6476006-1D2A-5745-A7D4-F065ACF9461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A823D-6C55-7442-A153-98FEF1B3D915}">
      <dsp:nvSpPr>
        <dsp:cNvPr id="0" name=""/>
        <dsp:cNvSpPr/>
      </dsp:nvSpPr>
      <dsp:spPr>
        <a:xfrm>
          <a:off x="431799" y="913831"/>
          <a:ext cx="1568450" cy="13989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Understanding Global Connections and Cultural Differences</a:t>
          </a:r>
          <a:endParaRPr lang="en-US" sz="1300" b="1" kern="1200" dirty="0"/>
        </a:p>
      </dsp:txBody>
      <dsp:txXfrm>
        <a:off x="661493" y="1118696"/>
        <a:ext cx="1109062" cy="989173"/>
      </dsp:txXfrm>
    </dsp:sp>
    <dsp:sp modelId="{EA6A1AE3-C204-5649-B65F-9CE18BD81E1E}">
      <dsp:nvSpPr>
        <dsp:cNvPr id="0" name=""/>
        <dsp:cNvSpPr/>
      </dsp:nvSpPr>
      <dsp:spPr>
        <a:xfrm>
          <a:off x="866298" y="353516"/>
          <a:ext cx="699451" cy="6994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Interdependency of worldwide systems (natural and built)</a:t>
          </a:r>
          <a:endParaRPr lang="en-US" sz="500" kern="1200" dirty="0"/>
        </a:p>
      </dsp:txBody>
      <dsp:txXfrm>
        <a:off x="968730" y="455948"/>
        <a:ext cx="494587" cy="494587"/>
      </dsp:txXfrm>
    </dsp:sp>
    <dsp:sp modelId="{2AF5779E-CDE1-3C40-90F4-40EFA3DBE859}">
      <dsp:nvSpPr>
        <dsp:cNvPr id="0" name=""/>
        <dsp:cNvSpPr/>
      </dsp:nvSpPr>
      <dsp:spPr>
        <a:xfrm>
          <a:off x="1731798" y="982339"/>
          <a:ext cx="699451" cy="6994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Power structures across time and space</a:t>
          </a:r>
          <a:endParaRPr lang="en-US" sz="500" kern="1200" dirty="0"/>
        </a:p>
      </dsp:txBody>
      <dsp:txXfrm>
        <a:off x="1834230" y="1084771"/>
        <a:ext cx="494587" cy="494587"/>
      </dsp:txXfrm>
    </dsp:sp>
    <dsp:sp modelId="{DB419D1E-B8ED-374B-8585-F0AFC12857F9}">
      <dsp:nvSpPr>
        <dsp:cNvPr id="0" name=""/>
        <dsp:cNvSpPr/>
      </dsp:nvSpPr>
      <dsp:spPr>
        <a:xfrm>
          <a:off x="1401206" y="1999795"/>
          <a:ext cx="699451" cy="6994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Cultural differences in local and global contexts</a:t>
          </a:r>
          <a:endParaRPr lang="en-US" sz="500" kern="1200" dirty="0"/>
        </a:p>
      </dsp:txBody>
      <dsp:txXfrm>
        <a:off x="1503638" y="2102227"/>
        <a:ext cx="494587" cy="494587"/>
      </dsp:txXfrm>
    </dsp:sp>
    <dsp:sp modelId="{D4601005-0E3E-42CD-846C-81B6F59167E4}">
      <dsp:nvSpPr>
        <dsp:cNvPr id="0" name=""/>
        <dsp:cNvSpPr/>
      </dsp:nvSpPr>
      <dsp:spPr>
        <a:xfrm>
          <a:off x="331390" y="1999795"/>
          <a:ext cx="699451" cy="6994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Inequities and injustices related to gender, race, nationhood, religion, age, class</a:t>
          </a:r>
          <a:endParaRPr lang="en-US" sz="500" kern="1200" dirty="0"/>
        </a:p>
      </dsp:txBody>
      <dsp:txXfrm>
        <a:off x="433822" y="2102227"/>
        <a:ext cx="494587" cy="494587"/>
      </dsp:txXfrm>
    </dsp:sp>
    <dsp:sp modelId="{2EEAA9AA-BE4F-4B95-A8A2-9445FBC3E3ED}">
      <dsp:nvSpPr>
        <dsp:cNvPr id="0" name=""/>
        <dsp:cNvSpPr/>
      </dsp:nvSpPr>
      <dsp:spPr>
        <a:xfrm>
          <a:off x="798" y="982339"/>
          <a:ext cx="699451" cy="6994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Human impact on worldwide systems</a:t>
          </a:r>
          <a:endParaRPr lang="en-US" sz="500" kern="1200" dirty="0"/>
        </a:p>
      </dsp:txBody>
      <dsp:txXfrm>
        <a:off x="103230" y="1084771"/>
        <a:ext cx="494587" cy="494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A823D-6C55-7442-A153-98FEF1B3D915}">
      <dsp:nvSpPr>
        <dsp:cNvPr id="0" name=""/>
        <dsp:cNvSpPr/>
      </dsp:nvSpPr>
      <dsp:spPr>
        <a:xfrm>
          <a:off x="400047" y="454400"/>
          <a:ext cx="1524005" cy="140736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Communicating Across </a:t>
          </a:r>
          <a:r>
            <a:rPr lang="en-US" sz="1200" b="1" kern="1200" dirty="0" smtClean="0"/>
            <a:t>Cultures</a:t>
          </a:r>
          <a:endParaRPr lang="en-US" sz="1200" b="1" kern="1200" dirty="0"/>
        </a:p>
      </dsp:txBody>
      <dsp:txXfrm>
        <a:off x="623232" y="660504"/>
        <a:ext cx="1077635" cy="995155"/>
      </dsp:txXfrm>
    </dsp:sp>
    <dsp:sp modelId="{EA6A1AE3-C204-5649-B65F-9CE18BD81E1E}">
      <dsp:nvSpPr>
        <dsp:cNvPr id="0" name=""/>
        <dsp:cNvSpPr/>
      </dsp:nvSpPr>
      <dsp:spPr>
        <a:xfrm>
          <a:off x="840863" y="229"/>
          <a:ext cx="642373" cy="6423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Relation between language and social context</a:t>
          </a:r>
          <a:endParaRPr lang="en-US" sz="500" kern="1200" dirty="0"/>
        </a:p>
      </dsp:txBody>
      <dsp:txXfrm>
        <a:off x="934936" y="94302"/>
        <a:ext cx="454227" cy="454227"/>
      </dsp:txXfrm>
    </dsp:sp>
    <dsp:sp modelId="{2AF5779E-CDE1-3C40-90F4-40EFA3DBE859}">
      <dsp:nvSpPr>
        <dsp:cNvPr id="0" name=""/>
        <dsp:cNvSpPr/>
      </dsp:nvSpPr>
      <dsp:spPr>
        <a:xfrm>
          <a:off x="1565437" y="418562"/>
          <a:ext cx="642373" cy="6423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Linkage between language and non-verbal behaviours</a:t>
          </a:r>
          <a:endParaRPr lang="en-US" sz="500" kern="1200" dirty="0"/>
        </a:p>
      </dsp:txBody>
      <dsp:txXfrm>
        <a:off x="1659510" y="512635"/>
        <a:ext cx="454227" cy="454227"/>
      </dsp:txXfrm>
    </dsp:sp>
    <dsp:sp modelId="{DB419D1E-B8ED-374B-8585-F0AFC12857F9}">
      <dsp:nvSpPr>
        <dsp:cNvPr id="0" name=""/>
        <dsp:cNvSpPr/>
      </dsp:nvSpPr>
      <dsp:spPr>
        <a:xfrm>
          <a:off x="1565437" y="1255228"/>
          <a:ext cx="642373" cy="6423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Bridge cultural differences to reach common goals</a:t>
          </a:r>
          <a:endParaRPr lang="en-US" sz="500" kern="1200" dirty="0"/>
        </a:p>
      </dsp:txBody>
      <dsp:txXfrm>
        <a:off x="1659510" y="1349301"/>
        <a:ext cx="454227" cy="454227"/>
      </dsp:txXfrm>
    </dsp:sp>
    <dsp:sp modelId="{F3E339ED-C1EF-4416-919B-D59B310FFB95}">
      <dsp:nvSpPr>
        <dsp:cNvPr id="0" name=""/>
        <dsp:cNvSpPr/>
      </dsp:nvSpPr>
      <dsp:spPr>
        <a:xfrm>
          <a:off x="840863" y="1673561"/>
          <a:ext cx="642373" cy="6423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Appropriate intercultural communication</a:t>
          </a:r>
          <a:endParaRPr lang="en-US" sz="500" kern="1200" dirty="0"/>
        </a:p>
      </dsp:txBody>
      <dsp:txXfrm>
        <a:off x="934936" y="1767634"/>
        <a:ext cx="454227" cy="454227"/>
      </dsp:txXfrm>
    </dsp:sp>
    <dsp:sp modelId="{7ADD327B-F4BB-4F85-B9CC-E9C00FC208E0}">
      <dsp:nvSpPr>
        <dsp:cNvPr id="0" name=""/>
        <dsp:cNvSpPr/>
      </dsp:nvSpPr>
      <dsp:spPr>
        <a:xfrm>
          <a:off x="116289" y="1255228"/>
          <a:ext cx="642373" cy="6423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Traverse cultural boundaries</a:t>
          </a:r>
          <a:endParaRPr lang="en-US" sz="500" kern="1200" dirty="0"/>
        </a:p>
      </dsp:txBody>
      <dsp:txXfrm>
        <a:off x="210362" y="1349301"/>
        <a:ext cx="454227" cy="454227"/>
      </dsp:txXfrm>
    </dsp:sp>
    <dsp:sp modelId="{C6476006-1D2A-5745-A7D4-F065ACF94613}">
      <dsp:nvSpPr>
        <dsp:cNvPr id="0" name=""/>
        <dsp:cNvSpPr/>
      </dsp:nvSpPr>
      <dsp:spPr>
        <a:xfrm>
          <a:off x="116289" y="418562"/>
          <a:ext cx="642373" cy="6423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Understanding language as shaping values and beliefs</a:t>
          </a:r>
          <a:endParaRPr lang="en-US" sz="500" kern="1200" dirty="0"/>
        </a:p>
      </dsp:txBody>
      <dsp:txXfrm>
        <a:off x="210362" y="512635"/>
        <a:ext cx="454227" cy="454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A823D-6C55-7442-A153-98FEF1B3D915}">
      <dsp:nvSpPr>
        <dsp:cNvPr id="0" name=""/>
        <dsp:cNvSpPr/>
      </dsp:nvSpPr>
      <dsp:spPr>
        <a:xfrm>
          <a:off x="622966" y="550036"/>
          <a:ext cx="1370266" cy="137026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Analyzing Cultures and </a:t>
          </a:r>
          <a:r>
            <a:rPr lang="en-US" sz="1200" b="1" kern="1200" dirty="0" smtClean="0"/>
            <a:t>Valuing </a:t>
          </a:r>
          <a:r>
            <a:rPr lang="en-US" sz="1200" b="1" kern="1200" dirty="0" smtClean="0"/>
            <a:t>Diversity</a:t>
          </a:r>
          <a:endParaRPr lang="en-US" sz="1200" b="1" kern="1200" dirty="0"/>
        </a:p>
      </dsp:txBody>
      <dsp:txXfrm>
        <a:off x="823637" y="750707"/>
        <a:ext cx="968924" cy="968924"/>
      </dsp:txXfrm>
    </dsp:sp>
    <dsp:sp modelId="{EA6A1AE3-C204-5649-B65F-9CE18BD81E1E}">
      <dsp:nvSpPr>
        <dsp:cNvPr id="0" name=""/>
        <dsp:cNvSpPr/>
      </dsp:nvSpPr>
      <dsp:spPr>
        <a:xfrm>
          <a:off x="965533" y="244"/>
          <a:ext cx="685133" cy="6851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Compare hierarchies and inequalities embedded in culture</a:t>
          </a:r>
          <a:endParaRPr lang="en-US" sz="500" kern="1200" dirty="0"/>
        </a:p>
      </dsp:txBody>
      <dsp:txXfrm>
        <a:off x="1065868" y="100579"/>
        <a:ext cx="484463" cy="484463"/>
      </dsp:txXfrm>
    </dsp:sp>
    <dsp:sp modelId="{2AF5779E-CDE1-3C40-90F4-40EFA3DBE859}">
      <dsp:nvSpPr>
        <dsp:cNvPr id="0" name=""/>
        <dsp:cNvSpPr/>
      </dsp:nvSpPr>
      <dsp:spPr>
        <a:xfrm>
          <a:off x="1738338" y="446423"/>
          <a:ext cx="685133" cy="6851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Respect multiple cultural perspectives</a:t>
          </a:r>
          <a:endParaRPr lang="en-US" sz="500" kern="1200" dirty="0"/>
        </a:p>
      </dsp:txBody>
      <dsp:txXfrm>
        <a:off x="1838673" y="546758"/>
        <a:ext cx="484463" cy="484463"/>
      </dsp:txXfrm>
    </dsp:sp>
    <dsp:sp modelId="{DB419D1E-B8ED-374B-8585-F0AFC12857F9}">
      <dsp:nvSpPr>
        <dsp:cNvPr id="0" name=""/>
        <dsp:cNvSpPr/>
      </dsp:nvSpPr>
      <dsp:spPr>
        <a:xfrm>
          <a:off x="1738338" y="1338782"/>
          <a:ext cx="685133" cy="6851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Understanding cultures as existing  in contexts</a:t>
          </a:r>
          <a:endParaRPr lang="en-US" sz="500" kern="1200" dirty="0"/>
        </a:p>
      </dsp:txBody>
      <dsp:txXfrm>
        <a:off x="1838673" y="1439117"/>
        <a:ext cx="484463" cy="484463"/>
      </dsp:txXfrm>
    </dsp:sp>
    <dsp:sp modelId="{F3E339ED-C1EF-4416-919B-D59B310FFB95}">
      <dsp:nvSpPr>
        <dsp:cNvPr id="0" name=""/>
        <dsp:cNvSpPr/>
      </dsp:nvSpPr>
      <dsp:spPr>
        <a:xfrm>
          <a:off x="965533" y="1784961"/>
          <a:ext cx="685133" cy="6851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Critical self reflection regarding one’s own culture</a:t>
          </a:r>
          <a:endParaRPr lang="en-US" sz="500" kern="1200" dirty="0"/>
        </a:p>
      </dsp:txBody>
      <dsp:txXfrm>
        <a:off x="1065868" y="1885296"/>
        <a:ext cx="484463" cy="484463"/>
      </dsp:txXfrm>
    </dsp:sp>
    <dsp:sp modelId="{7EF1E64B-8BCD-4542-B4FD-D9ACBF99A6FC}">
      <dsp:nvSpPr>
        <dsp:cNvPr id="0" name=""/>
        <dsp:cNvSpPr/>
      </dsp:nvSpPr>
      <dsp:spPr>
        <a:xfrm>
          <a:off x="192728" y="1338782"/>
          <a:ext cx="685133" cy="6851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Understanding cultures as constantly changing</a:t>
          </a:r>
          <a:endParaRPr lang="en-US" sz="500" kern="1200" dirty="0"/>
        </a:p>
      </dsp:txBody>
      <dsp:txXfrm>
        <a:off x="293063" y="1439117"/>
        <a:ext cx="484463" cy="484463"/>
      </dsp:txXfrm>
    </dsp:sp>
    <dsp:sp modelId="{C6476006-1D2A-5745-A7D4-F065ACF94613}">
      <dsp:nvSpPr>
        <dsp:cNvPr id="0" name=""/>
        <dsp:cNvSpPr/>
      </dsp:nvSpPr>
      <dsp:spPr>
        <a:xfrm>
          <a:off x="192728" y="446423"/>
          <a:ext cx="685133" cy="6851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Historical legacies shape knowledge, individuals, and values</a:t>
          </a:r>
          <a:endParaRPr lang="en-US" sz="500" kern="1200" dirty="0"/>
        </a:p>
      </dsp:txBody>
      <dsp:txXfrm>
        <a:off x="293063" y="546758"/>
        <a:ext cx="484463" cy="484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98C32-11F9-417F-AC1E-366324F4098C}" type="datetimeFigureOut">
              <a:rPr lang="en-US" smtClean="0"/>
              <a:pPr/>
              <a:t>9/14/17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9B267-E4EB-46D1-969C-8C2EB4D3B4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96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9/14/17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5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 on</a:t>
            </a:r>
            <a:r>
              <a:rPr lang="en-US" baseline="0" dirty="0" smtClean="0"/>
              <a:t> strengths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6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COLLEEN</a:t>
            </a:r>
            <a:r>
              <a:rPr lang="en-US" b="1" baseline="0" dirty="0" smtClean="0"/>
              <a:t> will speak to this slide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2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2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73A5-024A-40E1-A61A-C1FD06D90453}" type="datetime1">
              <a:rPr lang="en-US" smtClean="0"/>
              <a:pPr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>
            <a:lvl2pPr>
              <a:buFont typeface="Calibri" pitchFamily="34" charset="0"/>
              <a:buChar char="—"/>
              <a:defRPr/>
            </a:lvl2pPr>
            <a:lvl3pPr>
              <a:defRPr sz="2200"/>
            </a:lvl3pPr>
            <a:lvl4pPr>
              <a:buFont typeface="Courier New" pitchFamily="49" charset="0"/>
              <a:buChar char="o"/>
              <a:defRPr/>
            </a:lvl4pPr>
            <a:lvl5pPr>
              <a:buFont typeface="Calibri" pitchFamily="34" charset="0"/>
              <a:buChar char="—"/>
              <a:defRPr sz="18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EB77-7B2F-46D8-99AE-69FCB1CBCD43}" type="datetime1">
              <a:rPr lang="en-US" smtClean="0"/>
              <a:pPr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508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4845"/>
            <a:ext cx="4040188" cy="4235593"/>
          </a:xfrm>
        </p:spPr>
        <p:txBody>
          <a:bodyPr/>
          <a:lstStyle>
            <a:lvl1pPr>
              <a:defRPr sz="24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CA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CA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 smtClean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CA" dirty="0" smtClean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CA" dirty="0" smtClean="0"/>
              <a:t>Fourth level</a:t>
            </a:r>
          </a:p>
          <a:p>
            <a:pPr marL="2057400" lvl="4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alibri" pitchFamily="34" charset="0"/>
              <a:buChar char="—"/>
            </a:pPr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508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4845"/>
            <a:ext cx="4041775" cy="4235593"/>
          </a:xfrm>
        </p:spPr>
        <p:txBody>
          <a:bodyPr/>
          <a:lstStyle>
            <a:lvl1pPr>
              <a:defRPr sz="24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CA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CA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 smtClean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CA" dirty="0" smtClean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CA" dirty="0" smtClean="0"/>
              <a:t>Fourth level</a:t>
            </a:r>
          </a:p>
          <a:p>
            <a:pPr marL="2057400" lvl="4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alibri" pitchFamily="34" charset="0"/>
              <a:buChar char="—"/>
            </a:pPr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B826-8122-4B6B-9313-CFD2E5CD38C7}" type="datetime1">
              <a:rPr lang="en-US" smtClean="0"/>
              <a:pPr/>
              <a:t>9/14/17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9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CBD6-C263-48A2-B54C-2645A0E2C7D6}" type="datetime1">
              <a:rPr lang="en-US" smtClean="0"/>
              <a:pPr/>
              <a:t>9/14/17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 smtClean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CA" dirty="0" smtClean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CA" dirty="0" smtClean="0"/>
              <a:t>Fourth level</a:t>
            </a:r>
          </a:p>
          <a:p>
            <a:pPr marL="2057400" lvl="4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alibri" pitchFamily="34" charset="0"/>
              <a:buChar char="—"/>
            </a:pPr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E334D-9C00-4EAA-8719-BD3BEBFD0F79}" type="datetime1">
              <a:rPr lang="en-US" smtClean="0"/>
              <a:pPr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7" r:id="rId4"/>
  </p:sldLayoutIdLst>
  <p:hf sldNum="0" hd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Wingdings" charset="2"/>
        <a:buChar char="§"/>
        <a:defRPr lang="en-CA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lang="en-CA" sz="2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lang="en-CA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calgary.ca/uci/files/uci/ucalgary-international-strategy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4991" y="569129"/>
            <a:ext cx="5652601" cy="23542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Cultural Humility in Higher Education Contexts – </a:t>
            </a:r>
            <a:br>
              <a:rPr lang="en-US" dirty="0" smtClean="0"/>
            </a:br>
            <a:r>
              <a:rPr lang="en-US" sz="2800" dirty="0" smtClean="0"/>
              <a:t>The Essence of Ethical, Principled Leadership</a:t>
            </a:r>
            <a:endParaRPr lang="en-US" sz="2800" b="1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412899" y="2984500"/>
            <a:ext cx="6731101" cy="29845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CA" sz="3400" dirty="0" smtClean="0">
                <a:solidFill>
                  <a:srgbClr val="FFFFFF"/>
                </a:solidFill>
              </a:rPr>
              <a:t>AIE 2017 </a:t>
            </a:r>
          </a:p>
          <a:p>
            <a:pPr algn="ctr"/>
            <a:r>
              <a:rPr lang="en-CA" dirty="0" smtClean="0">
                <a:solidFill>
                  <a:srgbClr val="FFFFFF"/>
                </a:solidFill>
              </a:rPr>
              <a:t>Amsterdam</a:t>
            </a:r>
          </a:p>
          <a:p>
            <a:pPr algn="ctr"/>
            <a:r>
              <a:rPr lang="en-CA" b="1" dirty="0" smtClean="0">
                <a:solidFill>
                  <a:srgbClr val="FFFFFF"/>
                </a:solidFill>
              </a:rPr>
              <a:t>Dr. Colleen Kawalilak</a:t>
            </a:r>
          </a:p>
          <a:p>
            <a:pPr algn="ctr"/>
            <a:r>
              <a:rPr lang="en-CA" i="1" dirty="0" smtClean="0">
                <a:solidFill>
                  <a:srgbClr val="FFFFFF"/>
                </a:solidFill>
              </a:rPr>
              <a:t>Associate Dean International</a:t>
            </a:r>
          </a:p>
          <a:p>
            <a:pPr algn="ctr"/>
            <a:r>
              <a:rPr lang="en-CA" dirty="0" smtClean="0">
                <a:solidFill>
                  <a:srgbClr val="FFFFFF"/>
                </a:solidFill>
              </a:rPr>
              <a:t>Werklund School of Education</a:t>
            </a:r>
          </a:p>
          <a:p>
            <a:pPr algn="ctr"/>
            <a:r>
              <a:rPr lang="en-CA" dirty="0" smtClean="0">
                <a:solidFill>
                  <a:srgbClr val="FFFFFF"/>
                </a:solidFill>
              </a:rPr>
              <a:t>Calgary, CANADA</a:t>
            </a:r>
          </a:p>
          <a:p>
            <a:pPr algn="ctr"/>
            <a:endParaRPr lang="en-CA" sz="2400" dirty="0" smtClean="0">
              <a:solidFill>
                <a:srgbClr val="FFFFFF"/>
              </a:solidFill>
            </a:endParaRPr>
          </a:p>
          <a:p>
            <a:endParaRPr lang="en-CA" sz="2400" dirty="0" smtClean="0">
              <a:solidFill>
                <a:srgbClr val="FFFFFF"/>
              </a:solidFill>
            </a:endParaRPr>
          </a:p>
          <a:p>
            <a:r>
              <a:rPr lang="en-CA" sz="1800" dirty="0" smtClean="0">
                <a:solidFill>
                  <a:srgbClr val="FFFFFF"/>
                </a:solidFill>
              </a:rPr>
              <a:t>       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944" y="5329599"/>
            <a:ext cx="1137010" cy="12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Hook, J. N., Davis, D. E., Owen, J., Worthington Jr., E. L., &amp; Utsey, S. O. (2013). Cultural humility: Measuring openness to culturally diverse clients. </a:t>
            </a:r>
            <a:r>
              <a:rPr lang="en-US" sz="2000" i="1" dirty="0"/>
              <a:t>Journal of Counseling </a:t>
            </a:r>
            <a:r>
              <a:rPr lang="en-US" sz="2000" i="1" dirty="0" smtClean="0"/>
              <a:t>Psychology</a:t>
            </a:r>
            <a:r>
              <a:rPr lang="en-US" sz="2000" dirty="0" smtClean="0"/>
              <a:t>. doi:10.1037/a0032595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Tervalon, M., &amp; Murray-Garcia, J. (1998). Cultural humility versus cultural competence: A critical distinction in defining physician training outcomes in multicultural education. </a:t>
            </a:r>
            <a:r>
              <a:rPr lang="en-US" sz="2000" i="1" dirty="0"/>
              <a:t>Journal of Health Care for the Poor and Undeserved, 9,</a:t>
            </a:r>
            <a:r>
              <a:rPr lang="en-US" sz="2000" dirty="0"/>
              <a:t> 117-125.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University of Calgary International Strategy (2013). </a:t>
            </a:r>
            <a:r>
              <a:rPr lang="en-US" sz="2000" dirty="0"/>
              <a:t>Retrieved from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www.ucalgary.ca/uci/files/uci/ucalgary-international-strategy.pdf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UofC International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382800" cy="4966078"/>
          </a:xfrm>
        </p:spPr>
        <p:txBody>
          <a:bodyPr>
            <a:normAutofit/>
          </a:bodyPr>
          <a:lstStyle/>
          <a:p>
            <a:pPr lvl="0"/>
            <a:r>
              <a:rPr lang="en-CA" b="1" dirty="0" smtClean="0"/>
              <a:t>UofC International Strategy</a:t>
            </a:r>
          </a:p>
          <a:p>
            <a:pPr lvl="0">
              <a:buFontTx/>
              <a:buChar char="-"/>
            </a:pPr>
            <a:r>
              <a:rPr lang="en-CA" dirty="0" smtClean="0">
                <a:solidFill>
                  <a:srgbClr val="C00000"/>
                </a:solidFill>
              </a:rPr>
              <a:t>Goal 1: </a:t>
            </a:r>
            <a:r>
              <a:rPr lang="en-CA" dirty="0" smtClean="0"/>
              <a:t>Increase diversity of our campus communities</a:t>
            </a:r>
          </a:p>
          <a:p>
            <a:pPr lvl="0">
              <a:buFontTx/>
              <a:buChar char="-"/>
            </a:pPr>
            <a:r>
              <a:rPr lang="en-CA" dirty="0" smtClean="0">
                <a:solidFill>
                  <a:srgbClr val="C00000"/>
                </a:solidFill>
              </a:rPr>
              <a:t>Goal 2: </a:t>
            </a:r>
            <a:r>
              <a:rPr lang="en-CA" dirty="0"/>
              <a:t>T</a:t>
            </a:r>
            <a:r>
              <a:rPr lang="en-CA" dirty="0" smtClean="0"/>
              <a:t>o </a:t>
            </a:r>
            <a:r>
              <a:rPr lang="en-CA" dirty="0"/>
              <a:t>improve global and cross cultural competencies within our campus </a:t>
            </a:r>
            <a:r>
              <a:rPr lang="en-CA" dirty="0" smtClean="0"/>
              <a:t>communities</a:t>
            </a:r>
          </a:p>
          <a:p>
            <a:pPr lvl="0">
              <a:buFontTx/>
              <a:buChar char="-"/>
            </a:pPr>
            <a:r>
              <a:rPr lang="en-CA" dirty="0" smtClean="0">
                <a:solidFill>
                  <a:srgbClr val="C00000"/>
                </a:solidFill>
              </a:rPr>
              <a:t>Goal 3: </a:t>
            </a:r>
            <a:r>
              <a:rPr lang="en-CA" dirty="0" smtClean="0"/>
              <a:t>Enhance opportunities for international collaborations and partnerships in research and education</a:t>
            </a:r>
          </a:p>
          <a:p>
            <a:pPr lvl="0">
              <a:buFontTx/>
              <a:buChar char="-"/>
            </a:pPr>
            <a:r>
              <a:rPr lang="en-CA" dirty="0" smtClean="0">
                <a:solidFill>
                  <a:srgbClr val="C00000"/>
                </a:solidFill>
              </a:rPr>
              <a:t>Goal 4: </a:t>
            </a:r>
            <a:r>
              <a:rPr lang="en-CA" dirty="0" smtClean="0"/>
              <a:t>Leverage our unique areas of expertise to engage in international development</a:t>
            </a:r>
          </a:p>
          <a:p>
            <a:pPr marL="0" lvl="0" indent="0">
              <a:buNone/>
            </a:pPr>
            <a:r>
              <a:rPr lang="en-CA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i="1" dirty="0">
                <a:solidFill>
                  <a:srgbClr val="C00000"/>
                </a:solidFill>
              </a:rPr>
              <a:t>*Internationalization Task Force on Cross/Intercultural Competencies</a:t>
            </a:r>
            <a:endParaRPr lang="en-CA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en-CA" b="1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n-CA" dirty="0" smtClean="0">
                <a:solidFill>
                  <a:srgbClr val="C00000"/>
                </a:solidFill>
              </a:rPr>
              <a:t>Created to address Goal </a:t>
            </a:r>
            <a:r>
              <a:rPr lang="en-CA" dirty="0">
                <a:solidFill>
                  <a:srgbClr val="C00000"/>
                </a:solidFill>
              </a:rPr>
              <a:t>2: </a:t>
            </a:r>
            <a:r>
              <a:rPr lang="en-CA" i="1" dirty="0"/>
              <a:t>To improve global and cross cultural competencies within our campus </a:t>
            </a:r>
            <a:r>
              <a:rPr lang="en-CA" i="1" dirty="0" smtClean="0"/>
              <a:t>communities</a:t>
            </a:r>
          </a:p>
          <a:p>
            <a:pPr marL="0" lvl="0" indent="0">
              <a:buNone/>
            </a:pPr>
            <a:endParaRPr lang="en-CA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CA" dirty="0" smtClean="0"/>
              <a:t>The </a:t>
            </a:r>
            <a:r>
              <a:rPr lang="en-CA" i="1" dirty="0" smtClean="0"/>
              <a:t>Task Force </a:t>
            </a:r>
            <a:r>
              <a:rPr lang="en-CA" dirty="0" smtClean="0"/>
              <a:t>positions </a:t>
            </a:r>
            <a:r>
              <a:rPr lang="en-CA" dirty="0"/>
              <a:t>itself at the intersection of a number of initiatives on campus that focus on deepening and enhancing </a:t>
            </a:r>
            <a:r>
              <a:rPr lang="en-CA" dirty="0" smtClean="0"/>
              <a:t>cross/intercultural </a:t>
            </a:r>
            <a:r>
              <a:rPr lang="en-CA" dirty="0"/>
              <a:t>competencies.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 – Internationalization </a:t>
            </a:r>
            <a:r>
              <a:rPr lang="en-US" dirty="0" smtClean="0"/>
              <a:t>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smtClean="0"/>
              <a:t>Determine</a:t>
            </a:r>
            <a:r>
              <a:rPr lang="en-CA" dirty="0" smtClean="0"/>
              <a:t> </a:t>
            </a:r>
            <a:r>
              <a:rPr lang="en-CA" dirty="0"/>
              <a:t>cross-cultural competencies required for the University of </a:t>
            </a:r>
            <a:r>
              <a:rPr lang="en-CA" dirty="0" smtClean="0"/>
              <a:t>Calgary</a:t>
            </a:r>
            <a:endParaRPr lang="en-US" dirty="0"/>
          </a:p>
          <a:p>
            <a:r>
              <a:rPr lang="en-CA" b="1" dirty="0" smtClean="0"/>
              <a:t>Determine</a:t>
            </a:r>
            <a:r>
              <a:rPr lang="en-CA" dirty="0" smtClean="0"/>
              <a:t> </a:t>
            </a:r>
            <a:r>
              <a:rPr lang="en-CA" dirty="0"/>
              <a:t>internal standards for international competencies (cross-cultural or intercultural competencies and international research </a:t>
            </a:r>
            <a:r>
              <a:rPr lang="en-CA" dirty="0" smtClean="0"/>
              <a:t>competencies)</a:t>
            </a:r>
            <a:endParaRPr lang="en-US" dirty="0"/>
          </a:p>
          <a:p>
            <a:r>
              <a:rPr lang="en-CA" b="1" dirty="0" smtClean="0"/>
              <a:t>Perform</a:t>
            </a:r>
            <a:r>
              <a:rPr lang="en-CA" dirty="0" smtClean="0"/>
              <a:t> </a:t>
            </a:r>
            <a:r>
              <a:rPr lang="en-CA" dirty="0"/>
              <a:t>an audit of existing cross-cultural competencies (students, staff, faculty, and graduates) to establish a baseline and perform a gap </a:t>
            </a:r>
            <a:r>
              <a:rPr lang="en-CA" dirty="0" smtClean="0"/>
              <a:t>analysis</a:t>
            </a:r>
            <a:endParaRPr lang="en-CA" dirty="0"/>
          </a:p>
          <a:p>
            <a:r>
              <a:rPr lang="en-CA" b="1" dirty="0" smtClean="0"/>
              <a:t>Target</a:t>
            </a:r>
            <a:r>
              <a:rPr lang="en-CA" dirty="0" smtClean="0"/>
              <a:t> </a:t>
            </a:r>
            <a:r>
              <a:rPr lang="en-CA" dirty="0"/>
              <a:t>deficiencies and operationalize expected </a:t>
            </a:r>
            <a:r>
              <a:rPr lang="en-CA" dirty="0" smtClean="0"/>
              <a:t>outcomes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Cross-Cultural </a:t>
            </a:r>
            <a:r>
              <a:rPr lang="en-US" dirty="0" smtClean="0"/>
              <a:t>Competencies I, II, III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373437"/>
              </p:ext>
            </p:extLst>
          </p:nvPr>
        </p:nvGraphicFramePr>
        <p:xfrm>
          <a:off x="361951" y="1744568"/>
          <a:ext cx="2432049" cy="3052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978074"/>
              </p:ext>
            </p:extLst>
          </p:nvPr>
        </p:nvGraphicFramePr>
        <p:xfrm>
          <a:off x="3371850" y="2112868"/>
          <a:ext cx="2324100" cy="231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357434"/>
              </p:ext>
            </p:extLst>
          </p:nvPr>
        </p:nvGraphicFramePr>
        <p:xfrm>
          <a:off x="6047317" y="2035780"/>
          <a:ext cx="2616200" cy="247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9753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36" y="0"/>
            <a:ext cx="8134164" cy="793750"/>
          </a:xfrm>
        </p:spPr>
        <p:txBody>
          <a:bodyPr/>
          <a:lstStyle/>
          <a:p>
            <a:r>
              <a:rPr lang="en-US" dirty="0" smtClean="0"/>
              <a:t>Traditional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Regardless of how one shifts the lens, the focus </a:t>
            </a:r>
            <a:r>
              <a:rPr lang="en-US" b="1" dirty="0" smtClean="0"/>
              <a:t>remains: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dirty="0" smtClean="0"/>
              <a:t>Recruitment of international students</a:t>
            </a:r>
          </a:p>
          <a:p>
            <a:pPr>
              <a:buFontTx/>
              <a:buChar char="-"/>
            </a:pPr>
            <a:r>
              <a:rPr lang="en-US" dirty="0" smtClean="0"/>
              <a:t>Study abroad/travel study programs</a:t>
            </a:r>
          </a:p>
          <a:p>
            <a:pPr>
              <a:buFontTx/>
              <a:buChar char="-"/>
            </a:pPr>
            <a:r>
              <a:rPr lang="en-US" dirty="0" smtClean="0"/>
              <a:t>Agreements </a:t>
            </a:r>
            <a:r>
              <a:rPr lang="en-US" dirty="0" smtClean="0"/>
              <a:t>(</a:t>
            </a:r>
            <a:r>
              <a:rPr lang="en-US" dirty="0"/>
              <a:t>joint </a:t>
            </a:r>
            <a:r>
              <a:rPr lang="en-US" dirty="0" smtClean="0"/>
              <a:t>degrees/</a:t>
            </a:r>
            <a:r>
              <a:rPr lang="en-US" dirty="0" smtClean="0"/>
              <a:t>cotutelle</a:t>
            </a:r>
            <a:r>
              <a:rPr lang="en-US" dirty="0" smtClean="0"/>
              <a:t> agreements)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C00000"/>
                </a:solidFill>
              </a:rPr>
              <a:t>Advancing the “Pause” and “</a:t>
            </a:r>
            <a:r>
              <a:rPr lang="en-US" i="1" dirty="0" smtClean="0">
                <a:solidFill>
                  <a:srgbClr val="C00000"/>
                </a:solidFill>
              </a:rPr>
              <a:t>Reflective Practice”—</a:t>
            </a:r>
            <a:endParaRPr lang="en-US" i="1" dirty="0" smtClean="0">
              <a:solidFill>
                <a:srgbClr val="C00000"/>
              </a:solidFill>
            </a:endParaRPr>
          </a:p>
          <a:p>
            <a:r>
              <a:rPr lang="en-US" dirty="0"/>
              <a:t>Creating spaces for dialogue </a:t>
            </a:r>
            <a:r>
              <a:rPr lang="en-US" dirty="0" smtClean="0"/>
              <a:t>– leaning </a:t>
            </a:r>
            <a:r>
              <a:rPr lang="en-US" dirty="0"/>
              <a:t>into difficult </a:t>
            </a:r>
            <a:r>
              <a:rPr lang="en-US" dirty="0" smtClean="0"/>
              <a:t>conversations </a:t>
            </a:r>
            <a:r>
              <a:rPr lang="en-US" sz="2400" i="1" dirty="0" smtClean="0"/>
              <a:t>(what are some difficult conversations?)</a:t>
            </a:r>
            <a:endParaRPr lang="en-US" sz="2400" i="1" dirty="0"/>
          </a:p>
          <a:p>
            <a:r>
              <a:rPr lang="en-US" dirty="0"/>
              <a:t>P</a:t>
            </a:r>
            <a:r>
              <a:rPr lang="en-US" dirty="0" smtClean="0"/>
              <a:t>rinciples </a:t>
            </a:r>
            <a:r>
              <a:rPr lang="en-US" dirty="0" smtClean="0"/>
              <a:t>that guide our work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Forward with Intention – </a:t>
            </a:r>
            <a:br>
              <a:rPr lang="en-US" dirty="0" smtClean="0"/>
            </a:br>
            <a:r>
              <a:rPr lang="en-US" i="1" dirty="0" smtClean="0"/>
              <a:t>Guiding Principles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990600"/>
            <a:ext cx="8229600" cy="5168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Cultural Humility</a:t>
            </a:r>
          </a:p>
          <a:p>
            <a:pPr marL="0" indent="0">
              <a:buNone/>
            </a:pPr>
            <a:r>
              <a:rPr lang="en-US" sz="2000" i="1" dirty="0"/>
              <a:t>“[the] ability to maintain an interpersonal stance that is other-oriented (or open to the other) in relation to aspects of cultural identity that are most important to the [person]” </a:t>
            </a:r>
            <a:r>
              <a:rPr lang="en-US" sz="2000" dirty="0"/>
              <a:t>(Hook, Davis, Owen, Worthington, &amp; Utsey, 2013, p. 2</a:t>
            </a:r>
            <a:r>
              <a:rPr lang="en-US" sz="2000" dirty="0" smtClean="0"/>
              <a:t>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… </a:t>
            </a:r>
            <a:r>
              <a:rPr lang="en-US" sz="2000" dirty="0" smtClean="0"/>
              <a:t>focuses on an </a:t>
            </a:r>
            <a:r>
              <a:rPr lang="en-US" sz="2000" b="1" i="1" dirty="0" smtClean="0"/>
              <a:t>interactive, </a:t>
            </a:r>
            <a:r>
              <a:rPr lang="en-US" sz="2000" b="1" i="1" dirty="0"/>
              <a:t>process-oriented approach </a:t>
            </a:r>
            <a:r>
              <a:rPr lang="en-US" sz="2000" dirty="0"/>
              <a:t>to </a:t>
            </a:r>
            <a:r>
              <a:rPr lang="en-US" sz="2000" dirty="0" smtClean="0"/>
              <a:t>competency</a:t>
            </a:r>
            <a:r>
              <a:rPr lang="en-US" sz="2000" dirty="0"/>
              <a:t> </a:t>
            </a:r>
            <a:r>
              <a:rPr lang="en-US" sz="2000" dirty="0" smtClean="0"/>
              <a:t>(seeks to “understand” versus “inform”)</a:t>
            </a:r>
            <a:endParaRPr lang="en-US" sz="2000" dirty="0"/>
          </a:p>
          <a:p>
            <a:pPr marL="0" indent="0">
              <a:buNone/>
            </a:pPr>
            <a:endParaRPr lang="en-US" sz="20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C00000"/>
                </a:solidFill>
              </a:rPr>
              <a:t>Factors—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dirty="0" smtClean="0"/>
              <a:t>Lifelong commitment to </a:t>
            </a:r>
            <a:r>
              <a:rPr lang="en-US" sz="2000" b="1" dirty="0" smtClean="0"/>
              <a:t>self-evaluation</a:t>
            </a:r>
            <a:r>
              <a:rPr lang="en-US" sz="2000" dirty="0" smtClean="0"/>
              <a:t> and </a:t>
            </a:r>
            <a:r>
              <a:rPr lang="en-US" sz="2000" b="1" dirty="0" smtClean="0"/>
              <a:t>self-critique </a:t>
            </a:r>
            <a:r>
              <a:rPr lang="en-US" sz="2000" i="1" dirty="0" smtClean="0"/>
              <a:t>(requires openness and ongoing  flexibility a responsiveness – we are never “done”—never “competent) 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esire to fix </a:t>
            </a:r>
            <a:r>
              <a:rPr lang="en-US" sz="2000" b="1" dirty="0" smtClean="0"/>
              <a:t>power imbalances </a:t>
            </a:r>
            <a:r>
              <a:rPr lang="en-US" sz="2000" i="1" dirty="0" smtClean="0"/>
              <a:t>(we each bring something of value—collaborating and learning from one another)</a:t>
            </a:r>
          </a:p>
          <a:p>
            <a:r>
              <a:rPr lang="en-US" sz="2000" dirty="0" smtClean="0"/>
              <a:t>Develop partnerships with people/groups who </a:t>
            </a:r>
            <a:r>
              <a:rPr lang="en-US" sz="2000" b="1" dirty="0" smtClean="0"/>
              <a:t>advocate for others</a:t>
            </a:r>
            <a:r>
              <a:rPr lang="en-US" sz="2000" dirty="0" smtClean="0"/>
              <a:t>—</a:t>
            </a:r>
            <a:r>
              <a:rPr lang="en-US" sz="2000" i="1" dirty="0" smtClean="0"/>
              <a:t>includes advocating within larger organizations in which we participate as cultural humility is larger than ourselves – </a:t>
            </a:r>
            <a:r>
              <a:rPr lang="en-US" sz="2000" b="1" i="1" dirty="0" smtClean="0"/>
              <a:t>we must advocate for it systemically</a:t>
            </a:r>
            <a:endParaRPr lang="en-US" sz="2000" dirty="0" smtClean="0"/>
          </a:p>
          <a:p>
            <a:endParaRPr lang="en-US" sz="2000" i="1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6600" y="6356350"/>
            <a:ext cx="4586817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3659E0"/>
                </a:solidFill>
              </a:rPr>
              <a:t>*Reference: </a:t>
            </a:r>
            <a:r>
              <a:rPr lang="en-US" dirty="0">
                <a:solidFill>
                  <a:srgbClr val="3659E0"/>
                </a:solidFill>
              </a:rPr>
              <a:t>Tervalon &amp; Murray-Garcia (1998)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Health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793751"/>
            <a:ext cx="7873999" cy="5332412"/>
          </a:xfrm>
        </p:spPr>
      </p:pic>
    </p:spTree>
    <p:extLst>
      <p:ext uri="{BB962C8B-B14F-4D97-AF65-F5344CB8AC3E}">
        <p14:creationId xmlns:p14="http://schemas.microsoft.com/office/powerpoint/2010/main" val="6847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with Intention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Moving forward by stepping back</a:t>
            </a:r>
          </a:p>
          <a:p>
            <a:pPr marL="0" indent="0">
              <a:buNone/>
            </a:pPr>
            <a:r>
              <a:rPr lang="en-US" sz="2400" i="1" dirty="0" smtClean="0"/>
              <a:t>     </a:t>
            </a:r>
            <a:r>
              <a:rPr lang="en-US" sz="2400" i="1" dirty="0" smtClean="0">
                <a:solidFill>
                  <a:srgbClr val="C00000"/>
                </a:solidFill>
              </a:rPr>
              <a:t>Identifying and making transparent Guiding Principles</a:t>
            </a:r>
            <a:endParaRPr lang="en-US" sz="2400" i="1" dirty="0" smtClean="0"/>
          </a:p>
          <a:p>
            <a:r>
              <a:rPr lang="en-US" sz="2400" dirty="0" smtClean="0"/>
              <a:t>An ongoing, fluid process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i="1" dirty="0" smtClean="0">
                <a:solidFill>
                  <a:srgbClr val="C00000"/>
                </a:solidFill>
              </a:rPr>
              <a:t>Revisiting Guiding Principles (adjust as needed)</a:t>
            </a:r>
          </a:p>
          <a:p>
            <a:r>
              <a:rPr lang="en-US" sz="2400" dirty="0" smtClean="0"/>
              <a:t>Creating spaces to deepen cultural humility opportunities and practices</a:t>
            </a:r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400" i="1" dirty="0" smtClean="0">
                <a:solidFill>
                  <a:srgbClr val="C00000"/>
                </a:solidFill>
              </a:rPr>
              <a:t>Reflective practice is a legitimate “Action Item”</a:t>
            </a:r>
          </a:p>
          <a:p>
            <a:r>
              <a:rPr lang="en-US" sz="2400" dirty="0" smtClean="0"/>
              <a:t>Advancing Internationalization at Home (</a:t>
            </a:r>
            <a:r>
              <a:rPr lang="en-US" sz="2400" dirty="0" smtClean="0"/>
              <a:t>IaH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i="1" dirty="0" smtClean="0">
                <a:solidFill>
                  <a:srgbClr val="C00000"/>
                </a:solidFill>
              </a:rPr>
              <a:t>A sub-set of Internationalization of the Curriculum (</a:t>
            </a:r>
            <a:r>
              <a:rPr lang="en-US" sz="2400" i="1" dirty="0" smtClean="0">
                <a:solidFill>
                  <a:srgbClr val="C00000"/>
                </a:solidFill>
              </a:rPr>
              <a:t>IoC</a:t>
            </a:r>
            <a:r>
              <a:rPr lang="en-US" sz="2400" i="1" dirty="0" smtClean="0">
                <a:solidFill>
                  <a:srgbClr val="C00000"/>
                </a:solidFill>
              </a:rPr>
              <a:t>)</a:t>
            </a:r>
            <a:endParaRPr lang="en-US" sz="2400" dirty="0" smtClean="0"/>
          </a:p>
          <a:p>
            <a:pPr marL="0" indent="0"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Examples …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0220&quot;&gt;&lt;object type=&quot;3&quot; unique_id=&quot;10221&quot;&gt;&lt;property id=&quot;20148&quot; value=&quot;5&quot;/&gt;&lt;property id=&quot;20300&quot; value=&quot;Slide 1 - &amp;quot;Enhancing Cross-Cultural Competencies across the University of Calgary&amp;#x0D;&amp;#x0A;&amp;quot;&quot;/&gt;&lt;property id=&quot;20307&quot; value=&quot;256&quot;/&gt;&lt;/object&gt;&lt;object type=&quot;3&quot; unique_id=&quot;13621&quot;&gt;&lt;property id=&quot;20148&quot; value=&quot;5&quot;/&gt;&lt;property id=&quot;20300&quot; value=&quot;Slide 2 - &amp;quot;Goals&amp;quot;&quot;/&gt;&lt;property id=&quot;20307&quot; value=&quot;257&quot;/&gt;&lt;/object&gt;&lt;object type=&quot;3&quot; unique_id=&quot;13622&quot;&gt;&lt;property id=&quot;20148&quot; value=&quot;5&quot;/&gt;&lt;property id=&quot;20300&quot; value=&quot;Slide 3 - &amp;quot;Welcome and Introductions&amp;quot;&quot;/&gt;&lt;property id=&quot;20307&quot; value=&quot;258&quot;/&gt;&lt;/object&gt;&lt;object type=&quot;3&quot; unique_id=&quot;13623&quot;&gt;&lt;property id=&quot;20148&quot; value=&quot;5&quot;/&gt;&lt;property id=&quot;20300&quot; value=&quot;Slide 4 - &amp;quot;Overview of Progress to Date&amp;quot;&quot;/&gt;&lt;property id=&quot;20307&quot; value=&quot;259&quot;/&gt;&lt;/object&gt;&lt;object type=&quot;3&quot; unique_id=&quot;13624&quot;&gt;&lt;property id=&quot;20148&quot; value=&quot;5&quot;/&gt;&lt;property id=&quot;20300&quot; value=&quot;Slide 5 - &amp;quot;Global Café Process&amp;quot;&quot;/&gt;&lt;property id=&quot;20307&quot; value=&quot;260&quot;/&gt;&lt;/object&gt;&lt;object type=&quot;3&quot; unique_id=&quot;13625&quot;&gt;&lt;property id=&quot;20148&quot; value=&quot;5&quot;/&gt;&lt;property id=&quot;20300&quot; value=&quot;Slide 6 - &amp;quot;Collaborative Intentions&amp;quot;&quot;/&gt;&lt;property id=&quot;20307&quot; value=&quot;261&quot;/&gt;&lt;/object&gt;&lt;object type=&quot;3&quot; unique_id=&quot;13626&quot;&gt;&lt;property id=&quot;20148&quot; value=&quot;5&quot;/&gt;&lt;property id=&quot;20300&quot; value=&quot;Slide 7 - &amp;quot;Topic #1: Our Strengths&amp;quot;&quot;/&gt;&lt;property id=&quot;20307&quot; value=&quot;264&quot;/&gt;&lt;/object&gt;&lt;object type=&quot;3&quot; unique_id=&quot;13627&quot;&gt;&lt;property id=&quot;20148&quot; value=&quot;5&quot;/&gt;&lt;property id=&quot;20300&quot; value=&quot;Slide 8 - &amp;quot;New Café Conversation&amp;quot;&quot;/&gt;&lt;property id=&quot;20307&quot; value=&quot;266&quot;/&gt;&lt;/object&gt;&lt;object type=&quot;3&quot; unique_id=&quot;13628&quot;&gt;&lt;property id=&quot;20148&quot; value=&quot;5&quot;/&gt;&lt;property id=&quot;20300&quot; value=&quot;Slide 9 - &amp;quot;Topic 2: New Opportunities&amp;quot;&quot;/&gt;&lt;property id=&quot;20307&quot; value=&quot;267&quot;/&gt;&lt;/object&gt;&lt;object type=&quot;3&quot; unique_id=&quot;13629&quot;&gt;&lt;property id=&quot;20148&quot; value=&quot;5&quot;/&gt;&lt;property id=&quot;20300&quot; value=&quot;Slide 10 - &amp;quot;Establishing Priorities&amp;quot;&quot;/&gt;&lt;property id=&quot;20307&quot; value=&quot;268&quot;/&gt;&lt;/object&gt;&lt;object type=&quot;3&quot; unique_id=&quot;13630&quot;&gt;&lt;property id=&quot;20148&quot; value=&quot;5&quot;/&gt;&lt;property id=&quot;20300&quot; value=&quot;Slide 11 - &amp;quot;Dotmocracy&amp;quot;&quot;/&gt;&lt;property id=&quot;20307&quot; value=&quot;269&quot;/&gt;&lt;/object&gt;&lt;object type=&quot;3&quot; unique_id=&quot;13631&quot;&gt;&lt;property id=&quot;20148&quot; value=&quot;5&quot;/&gt;&lt;property id=&quot;20300&quot; value=&quot;Slide 12 - &amp;quot;Actions&amp;quot;&quot;/&gt;&lt;property id=&quot;20307&quot; value=&quot;270&quot;/&gt;&lt;/object&gt;&lt;object type=&quot;3&quot; unique_id=&quot;13632&quot;&gt;&lt;property id=&quot;20148&quot; value=&quot;5&quot;/&gt;&lt;property id=&quot;20300&quot; value=&quot;Slide 13 - &amp;quot;Closing Remarks&amp;quot;&quot;/&gt;&lt;property id=&quot;20307&quot; value=&quot;271&quot;/&gt;&lt;/object&gt;&lt;object type=&quot;3&quot; unique_id=&quot;13634&quot;&gt;&lt;property id=&quot;20148&quot; value=&quot;5&quot;/&gt;&lt;property id=&quot;20300&quot; value=&quot;Slide 14 - &amp;quot;References&amp;quot;&quot;/&gt;&lt;property id=&quot;20307&quot; value=&quot;273&quot;/&gt;&lt;/object&gt;&lt;/object&gt;&lt;object type=&quot;8&quot; unique_id=&quot;102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17512</TotalTime>
  <Words>680</Words>
  <Application>Microsoft Macintosh PowerPoint</Application>
  <PresentationFormat>On-screen Show (4:3)</PresentationFormat>
  <Paragraphs>93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Courier New</vt:lpstr>
      <vt:lpstr>Wingdings</vt:lpstr>
      <vt:lpstr>Arial</vt:lpstr>
      <vt:lpstr>Office Theme</vt:lpstr>
      <vt:lpstr>Cultural Humility in Higher Education Contexts –  The Essence of Ethical, Principled Leadership</vt:lpstr>
      <vt:lpstr>UofC International Strategy</vt:lpstr>
      <vt:lpstr>Goal 2</vt:lpstr>
      <vt:lpstr>Mandate – Internationalization Task Force</vt:lpstr>
      <vt:lpstr>Cross-Cultural Competencies I, II, III</vt:lpstr>
      <vt:lpstr>Traditional Focus</vt:lpstr>
      <vt:lpstr>Moving Forward with Intention –  Guiding Principles</vt:lpstr>
      <vt:lpstr>Global Health Research</vt:lpstr>
      <vt:lpstr>Leading with Intention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Colleen Kawalilak</cp:lastModifiedBy>
  <cp:revision>234</cp:revision>
  <cp:lastPrinted>2014-09-19T17:47:05Z</cp:lastPrinted>
  <dcterms:created xsi:type="dcterms:W3CDTF">2013-07-31T17:26:06Z</dcterms:created>
  <dcterms:modified xsi:type="dcterms:W3CDTF">2017-09-18T01:12:20Z</dcterms:modified>
</cp:coreProperties>
</file>