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9" r:id="rId4"/>
    <p:sldId id="267" r:id="rId5"/>
    <p:sldId id="268" r:id="rId6"/>
    <p:sldId id="274" r:id="rId7"/>
    <p:sldId id="275" r:id="rId8"/>
    <p:sldId id="273" r:id="rId9"/>
    <p:sldId id="277" r:id="rId10"/>
    <p:sldId id="278" r:id="rId11"/>
    <p:sldId id="279" r:id="rId12"/>
    <p:sldId id="270" r:id="rId13"/>
    <p:sldId id="265" r:id="rId14"/>
    <p:sldId id="272" r:id="rId15"/>
    <p:sldId id="266" r:id="rId16"/>
    <p:sldId id="280" r:id="rId17"/>
    <p:sldId id="281" r:id="rId18"/>
    <p:sldId id="259" r:id="rId19"/>
    <p:sldId id="282" r:id="rId20"/>
    <p:sldId id="258" r:id="rId21"/>
    <p:sldId id="261" r:id="rId22"/>
    <p:sldId id="262" r:id="rId23"/>
    <p:sldId id="263" r:id="rId24"/>
    <p:sldId id="264" r:id="rId25"/>
    <p:sldId id="260" r:id="rId26"/>
    <p:sldId id="283" r:id="rId27"/>
    <p:sldId id="284" r:id="rId28"/>
    <p:sldId id="285" r:id="rId29"/>
    <p:sldId id="286" r:id="rId30"/>
    <p:sldId id="287" r:id="rId31"/>
    <p:sldId id="276" r:id="rId3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CCFFFF"/>
    <a:srgbClr val="FF6600"/>
    <a:srgbClr val="D5DCE9"/>
    <a:srgbClr val="99FFCC"/>
    <a:srgbClr val="FF00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8" autoAdjust="0"/>
  </p:normalViewPr>
  <p:slideViewPr>
    <p:cSldViewPr>
      <p:cViewPr varScale="1">
        <p:scale>
          <a:sx n="86" d="100"/>
          <a:sy n="8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BF3974-5B8A-4D7C-900B-6AE854F8DE42}" type="datetimeFigureOut">
              <a:rPr lang="en-GB"/>
              <a:pPr>
                <a:defRPr/>
              </a:pPr>
              <a:t>20/10/2012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0599A7-5631-4586-A9E5-67A5A077D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87C0B0-0E23-44BB-B648-B575308F1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7C0B0-0E23-44BB-B648-B575308F1FC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4D5792-80D7-4E32-AE9A-0C6015A862CD}" type="datetimeFigureOut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4870A7-4115-492F-BE81-6487040F0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C66E-E41F-4EB7-8F95-3066A65575E7}" type="datetimeFigureOut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8663-8C85-4843-8015-4F1D32625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78F28-6180-4EAC-A0DE-1312A887902B}" type="datetimeFigureOut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1CAF-AA00-44AB-B26C-E8141C67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1684-91F6-4BEE-AE59-DE89143248AB}" type="datetimeFigureOut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A4FB-593A-454A-8A9D-A7F07648A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432B0A-4142-476A-A227-5F0A14F77F25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4382D8-04E1-487A-88CE-633322DD8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F828D-5CA5-465A-9B02-F2E62C5E7F47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1F47D7-302C-4214-AB77-ED2E8CE54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A6982-DF51-4ADC-A708-F3B0A81D8B5B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69DF6F-ECBD-43D2-8A27-3863BEEE2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3E19DC-8D2D-45C7-A81F-BC4148184167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AA94D9-369B-4DA8-A2FD-2D16EAF77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E0ED-7189-4B7B-A00D-DD97C153002D}" type="datetimeFigureOut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3E4B-9A53-4717-AEC3-14E4B5796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E933F4-AD8D-4AE7-8597-244590DC52D2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5D4BAB-DB5A-42E0-A598-4EA78CA14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3E42111-6450-4CA6-89BA-8924139BD564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D3856F-CF3D-4CEF-83AB-71CDF1252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28926D-FF30-49A2-AB90-6B3BFEA85D15}" type="datetimeFigureOut">
              <a:rPr lang="en-US"/>
              <a:pPr>
                <a:defRPr/>
              </a:pPr>
              <a:t>10/20/2012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9D3E4E-1784-402F-BB8D-7D482A78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3E7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3E7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9225" name="Picture 21" descr="CEM logo for powerpoi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77788"/>
            <a:ext cx="16557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2" descr="curve for powerpoint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625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3" descr="durham logo white for powerpoin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50" y="6381750"/>
            <a:ext cx="860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6" r:id="rId2"/>
    <p:sldLayoutId id="2147483741" r:id="rId3"/>
    <p:sldLayoutId id="2147483742" r:id="rId4"/>
    <p:sldLayoutId id="2147483743" r:id="rId5"/>
    <p:sldLayoutId id="2147483744" r:id="rId6"/>
    <p:sldLayoutId id="2147483737" r:id="rId7"/>
    <p:sldLayoutId id="2147483745" r:id="rId8"/>
    <p:sldLayoutId id="2147483746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PowerPoint_97-2003_Presentation1.ppt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schoolsonline.britishcouncil.org/accreditation-and-awards/International-School-Award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mcentre.org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ickharwood@btinternet.co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250825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75753F8-06E6-483E-BA01-05CBB6743914}" type="slidenum">
              <a:rPr lang="en-US" sz="1400">
                <a:solidFill>
                  <a:schemeClr val="bg1"/>
                </a:solidFill>
              </a:rPr>
              <a:pPr/>
              <a:t>1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029" name="Picture 11" descr="cem-logo-white_transparent-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3663"/>
            <a:ext cx="1657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durham-logo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381750"/>
            <a:ext cx="9207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5148263" y="765175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Katharine Bailey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0" y="6264275"/>
            <a:ext cx="9144000" cy="620713"/>
          </a:xfrm>
          <a:prstGeom prst="rect">
            <a:avLst/>
          </a:prstGeom>
          <a:solidFill>
            <a:srgbClr val="003E7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" name="Rectangle 2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3E7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35" name="Picture 23" descr="CEM logo for powerp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77788"/>
            <a:ext cx="16557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4" descr="curve for powerpoin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6672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5" descr="durham logo white for powerpoi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50" y="6381750"/>
            <a:ext cx="860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Reviewer0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r:id="rId8" imgW="0" imgH="0" progId="PowerPoint.Show.8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9712" y="11663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13" name="Picture 12" descr="DSCF47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1340768"/>
            <a:ext cx="5868144" cy="44011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556792"/>
            <a:ext cx="3168352" cy="4247317"/>
          </a:xfrm>
          <a:prstGeom prst="rect">
            <a:avLst/>
          </a:prstGeom>
          <a:solidFill>
            <a:srgbClr val="CC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 Towards a definition of ‘international-mindedness’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[‘global consciousness’]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 How can it be communicated?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 How does it manifest itself and develop as students mature?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 How can it be nurtured and assessed?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16632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  <a:p>
            <a:endParaRPr lang="en-GB" dirty="0"/>
          </a:p>
        </p:txBody>
      </p:sp>
      <p:pic>
        <p:nvPicPr>
          <p:cNvPr id="28674" name="Picture 2" descr="F:\Pictures\schools-online-international-school-award-ashfordpark-240x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283757" cy="2855838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1876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340768"/>
            <a:ext cx="1944216" cy="180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4077072"/>
            <a:ext cx="871296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ISA – International School Award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British Council – Comenius programme –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  <a:hlinkClick r:id="rId5"/>
              </a:rPr>
              <a:t>http://schoolsonline.britishcouncil.org/accreditation-and-awards/International-School-Award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10,000 schools in the UK – working to open it to overseas schools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429000"/>
            <a:ext cx="3086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3067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2996952"/>
            <a:ext cx="667362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</a:rPr>
              <a:t>INTERNATIONAL SCHOOL AWARD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33CC"/>
                </a:solidFill>
              </a:rPr>
              <a:t>Three levels:</a:t>
            </a:r>
          </a:p>
          <a:p>
            <a:endParaRPr lang="en-GB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Foundation 	- 	Intermediate 	  - 	Full</a:t>
            </a:r>
          </a:p>
          <a:p>
            <a:endParaRPr lang="en-GB" dirty="0" smtClean="0">
              <a:solidFill>
                <a:srgbClr val="0033CC"/>
              </a:solidFill>
            </a:endParaRPr>
          </a:p>
          <a:p>
            <a:endParaRPr lang="en-GB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Involving progressive development of international connections </a:t>
            </a:r>
          </a:p>
          <a:p>
            <a:r>
              <a:rPr lang="en-GB" dirty="0" smtClean="0">
                <a:solidFill>
                  <a:srgbClr val="0033CC"/>
                </a:solidFill>
              </a:rPr>
              <a:t>and projects and the embedding of their influence on school life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683568" y="4581128"/>
            <a:ext cx="59046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89040"/>
            <a:ext cx="1944216" cy="180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SC_0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9" y="1340768"/>
            <a:ext cx="3168351" cy="2422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         Moving Beyond the ‘Five Fs’</a:t>
            </a:r>
            <a:endParaRPr lang="en-GB" dirty="0"/>
          </a:p>
        </p:txBody>
      </p:sp>
      <p:pic>
        <p:nvPicPr>
          <p:cNvPr id="4" name="Content Placeholder 3" descr="05-09 UN night 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75185">
            <a:off x="-15081" y="2240757"/>
            <a:ext cx="20462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2275" y="2514600"/>
            <a:ext cx="1366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2D050"/>
                </a:solidFill>
              </a:rPr>
              <a:t>Fashion</a:t>
            </a:r>
          </a:p>
        </p:txBody>
      </p:sp>
      <p:pic>
        <p:nvPicPr>
          <p:cNvPr id="6" name="Picture 2" descr="C:\Users\Public\Documents\Personal\Photos\DSCF7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9850">
            <a:off x="881063" y="4592638"/>
            <a:ext cx="19907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1169053">
            <a:off x="3121025" y="5781675"/>
            <a:ext cx="157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2D050"/>
                </a:solidFill>
              </a:rPr>
              <a:t>Flags</a:t>
            </a:r>
          </a:p>
        </p:txBody>
      </p:sp>
      <p:pic>
        <p:nvPicPr>
          <p:cNvPr id="8" name="Picture 3" descr="C:\Users\Public\Documents\Personal\Photos\MF K2 C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7789">
            <a:off x="6253163" y="1670050"/>
            <a:ext cx="2133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 rot="1391556">
            <a:off x="5475288" y="3321050"/>
            <a:ext cx="188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2D050"/>
                </a:solidFill>
              </a:rPr>
              <a:t>  Festivals</a:t>
            </a:r>
          </a:p>
        </p:txBody>
      </p:sp>
      <p:pic>
        <p:nvPicPr>
          <p:cNvPr id="10" name="Picture 4" descr="C:\Users\Public\Documents\photos\NOV 07\P1010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51338">
            <a:off x="5119688" y="4529138"/>
            <a:ext cx="22733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600" y="5949950"/>
            <a:ext cx="984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2D050"/>
                </a:solidFill>
              </a:rPr>
              <a:t>Food</a:t>
            </a:r>
          </a:p>
        </p:txBody>
      </p:sp>
      <p:pic>
        <p:nvPicPr>
          <p:cNvPr id="12" name="Picture 2" descr="C:\Users\Admin\Desktop\ishgreetranminitee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2852738"/>
            <a:ext cx="1511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87675" y="4437063"/>
            <a:ext cx="1944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6"/>
                </a:solidFill>
                <a:cs typeface="+mn-cs"/>
              </a:rPr>
              <a:t>Fieldtrips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1720" y="116632"/>
            <a:ext cx="7092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0"/>
            <a:ext cx="723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79512" y="1196752"/>
          <a:ext cx="6588224" cy="4927249"/>
        </p:xfrm>
        <a:graphic>
          <a:graphicData uri="http://schemas.openxmlformats.org/presentationml/2006/ole">
            <p:oleObj spid="_x0000_s17409" name="Slide" r:id="rId3" imgW="4213080" imgH="3160800" progId="PowerPoint.Template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0272" y="2204864"/>
            <a:ext cx="1944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solidFill>
                  <a:srgbClr val="002060"/>
                </a:solidFill>
              </a:rPr>
              <a:t>iS</a:t>
            </a:r>
            <a:r>
              <a:rPr lang="en-GB" b="1" i="1" dirty="0" smtClean="0">
                <a:solidFill>
                  <a:srgbClr val="002060"/>
                </a:solidFill>
              </a:rPr>
              <a:t> Journal </a:t>
            </a:r>
          </a:p>
          <a:p>
            <a:r>
              <a:rPr lang="en-GB" b="1" i="1" dirty="0" smtClean="0">
                <a:solidFill>
                  <a:srgbClr val="002060"/>
                </a:solidFill>
              </a:rPr>
              <a:t>Vol. XXX, No. 1</a:t>
            </a:r>
          </a:p>
          <a:p>
            <a:r>
              <a:rPr lang="en-GB" b="1" i="1" dirty="0" smtClean="0">
                <a:solidFill>
                  <a:srgbClr val="002060"/>
                </a:solidFill>
              </a:rPr>
              <a:t>Nov. 2010</a:t>
            </a:r>
          </a:p>
          <a:p>
            <a:endParaRPr lang="en-GB" b="1" i="1" dirty="0" smtClean="0">
              <a:solidFill>
                <a:srgbClr val="002060"/>
              </a:solidFill>
            </a:endParaRPr>
          </a:p>
          <a:p>
            <a:r>
              <a:rPr lang="en-GB" b="1" i="1" dirty="0" smtClean="0">
                <a:solidFill>
                  <a:srgbClr val="002060"/>
                </a:solidFill>
              </a:rPr>
              <a:t>Looking beneath the tip of the iceberg: cultural </a:t>
            </a:r>
          </a:p>
          <a:p>
            <a:r>
              <a:rPr lang="en-GB" b="1" i="1" dirty="0" smtClean="0">
                <a:solidFill>
                  <a:srgbClr val="002060"/>
                </a:solidFill>
              </a:rPr>
              <a:t>intelligence in international education</a:t>
            </a:r>
            <a:endParaRPr lang="en-GB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7236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  <a:p>
            <a:endParaRPr lang="en-GB" sz="2800" dirty="0"/>
          </a:p>
        </p:txBody>
      </p:sp>
      <p:pic>
        <p:nvPicPr>
          <p:cNvPr id="21505" name="Picture 1" descr="H:\MUWCI PICS\agragame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44416" cy="2808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1340768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Explore the notion of what it means to be a ‘good national and international citizen’ – origins – danger of ‘cultural colonialism’</a:t>
            </a:r>
          </a:p>
          <a:p>
            <a:endParaRPr lang="en-GB" dirty="0" smtClean="0"/>
          </a:p>
          <a:p>
            <a:r>
              <a:rPr lang="en-GB" dirty="0" smtClean="0"/>
              <a:t>Need to consider a broader and deeper definition of culture than traditional/conventional views of culture defined by nationality, geography and history.</a:t>
            </a:r>
          </a:p>
          <a:p>
            <a:endParaRPr lang="en-GB" dirty="0" smtClean="0"/>
          </a:p>
          <a:p>
            <a:r>
              <a:rPr lang="en-GB" dirty="0" smtClean="0"/>
              <a:t>Distinction between ‘awareness’ and ‘attitude’ – awareness can function entirely at a cognitive level, whereas attitude conveys a sense of action that stems from the affective domain and includes commitment. 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Chapter on the ‘Art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of Failure’</a:t>
            </a:r>
          </a:p>
          <a:p>
            <a:pPr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‘Choking’ and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‘Panicking’</a:t>
            </a:r>
          </a:p>
          <a:p>
            <a:pPr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i="1" dirty="0" smtClean="0">
                <a:solidFill>
                  <a:srgbClr val="FFFF00"/>
                </a:solidFill>
              </a:rPr>
              <a:t>intrinsic</a:t>
            </a:r>
            <a:r>
              <a:rPr lang="en-GB" dirty="0" smtClean="0">
                <a:solidFill>
                  <a:srgbClr val="FFFF00"/>
                </a:solidFill>
              </a:rPr>
              <a:t> and</a:t>
            </a:r>
          </a:p>
          <a:p>
            <a:pPr>
              <a:buNone/>
            </a:pPr>
            <a:r>
              <a:rPr lang="en-GB" i="1" dirty="0" smtClean="0">
                <a:solidFill>
                  <a:srgbClr val="FFFF00"/>
                </a:solidFill>
              </a:rPr>
              <a:t>extrinsic </a:t>
            </a:r>
            <a:r>
              <a:rPr lang="en-GB" dirty="0" smtClean="0">
                <a:solidFill>
                  <a:srgbClr val="FFFF00"/>
                </a:solidFill>
              </a:rPr>
              <a:t>learning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46" y="1481137"/>
            <a:ext cx="3740954" cy="47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35696" y="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0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</p:txBody>
      </p:sp>
      <p:pic>
        <p:nvPicPr>
          <p:cNvPr id="29698" name="Picture 2" descr="F:\Pictures\coca_c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1183242" cy="2192189"/>
          </a:xfrm>
          <a:prstGeom prst="rect">
            <a:avLst/>
          </a:prstGeom>
          <a:noFill/>
        </p:spPr>
      </p:pic>
      <p:pic>
        <p:nvPicPr>
          <p:cNvPr id="29699" name="Picture 3" descr="F:\Pictures\Coca_Col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65104"/>
            <a:ext cx="2016223" cy="15121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39752" y="1484784"/>
            <a:ext cx="65527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FF00"/>
                </a:solidFill>
              </a:rPr>
              <a:t>Awareness               </a:t>
            </a:r>
            <a:r>
              <a:rPr lang="en-GB" b="1" i="1" dirty="0" smtClean="0">
                <a:solidFill>
                  <a:srgbClr val="FFFF00"/>
                </a:solidFill>
              </a:rPr>
              <a:t>we don’t always do what              				we know to be right </a:t>
            </a:r>
          </a:p>
          <a:p>
            <a:endParaRPr lang="en-GB" sz="2800" b="1" i="1" dirty="0" smtClean="0">
              <a:solidFill>
                <a:srgbClr val="FFFF00"/>
              </a:solidFill>
            </a:endParaRPr>
          </a:p>
          <a:p>
            <a:endParaRPr lang="en-GB" sz="2800" b="1" i="1" dirty="0" smtClean="0">
              <a:solidFill>
                <a:srgbClr val="FFFF00"/>
              </a:solidFill>
            </a:endParaRPr>
          </a:p>
          <a:p>
            <a:r>
              <a:rPr lang="en-GB" sz="2800" b="1" i="1" dirty="0" smtClean="0">
                <a:solidFill>
                  <a:srgbClr val="FFFF00"/>
                </a:solidFill>
              </a:rPr>
              <a:t>Attitude</a:t>
            </a:r>
          </a:p>
          <a:p>
            <a:endParaRPr lang="en-GB" sz="2800" b="1" i="1" dirty="0" smtClean="0">
              <a:solidFill>
                <a:srgbClr val="FFFF00"/>
              </a:solidFill>
            </a:endParaRPr>
          </a:p>
          <a:p>
            <a:endParaRPr lang="en-GB" sz="2800" b="1" i="1" dirty="0" smtClean="0">
              <a:solidFill>
                <a:srgbClr val="FFFF00"/>
              </a:solidFill>
            </a:endParaRPr>
          </a:p>
          <a:p>
            <a:r>
              <a:rPr lang="en-GB" sz="2800" b="1" i="1" dirty="0" smtClean="0">
                <a:solidFill>
                  <a:srgbClr val="FFFF00"/>
                </a:solidFill>
              </a:rPr>
              <a:t>Behaviour</a:t>
            </a:r>
            <a:endParaRPr lang="en-GB" sz="2800" b="1" i="1" dirty="0">
              <a:solidFill>
                <a:srgbClr val="FFFF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788024" y="1700808"/>
            <a:ext cx="288032" cy="29523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5364088" y="3140968"/>
            <a:ext cx="72008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Community Development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32038"/>
            <a:ext cx="3394472" cy="4525962"/>
          </a:xfrm>
        </p:spPr>
      </p:pic>
      <p:sp>
        <p:nvSpPr>
          <p:cNvPr id="5" name="Rectangle 4"/>
          <p:cNvSpPr/>
          <p:nvPr/>
        </p:nvSpPr>
        <p:spPr>
          <a:xfrm>
            <a:off x="1907704" y="116632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474" y="1700808"/>
            <a:ext cx="8757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FF00"/>
                </a:solidFill>
              </a:rPr>
              <a:t>International-mindedness (global consciousness) </a:t>
            </a:r>
          </a:p>
          <a:p>
            <a:r>
              <a:rPr lang="en-GB" sz="2800" b="1" i="1" dirty="0" smtClean="0">
                <a:solidFill>
                  <a:srgbClr val="FFFF00"/>
                </a:solidFill>
              </a:rPr>
              <a:t>is a person’s capacity to transcend the limits of </a:t>
            </a:r>
          </a:p>
          <a:p>
            <a:r>
              <a:rPr lang="en-GB" sz="2800" b="1" i="1" dirty="0" smtClean="0">
                <a:solidFill>
                  <a:srgbClr val="FFFF00"/>
                </a:solidFill>
              </a:rPr>
              <a:t>a worldview informed by a single experience of </a:t>
            </a:r>
          </a:p>
          <a:p>
            <a:r>
              <a:rPr lang="en-GB" sz="2800" b="1" i="1" dirty="0" smtClean="0">
                <a:solidFill>
                  <a:srgbClr val="FFFF00"/>
                </a:solidFill>
              </a:rPr>
              <a:t>nationality, creed, culture or philosophy and </a:t>
            </a:r>
          </a:p>
          <a:p>
            <a:r>
              <a:rPr lang="en-GB" sz="2800" b="1" i="1" dirty="0" smtClean="0">
                <a:solidFill>
                  <a:srgbClr val="FFFF00"/>
                </a:solidFill>
              </a:rPr>
              <a:t>recognise in the richness of diversity a </a:t>
            </a:r>
          </a:p>
          <a:p>
            <a:r>
              <a:rPr lang="en-GB" sz="2800" b="1" i="1" dirty="0" smtClean="0">
                <a:solidFill>
                  <a:srgbClr val="FFFF00"/>
                </a:solidFill>
              </a:rPr>
              <a:t>multiplicity of ways of engaging with the world.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26876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possible definition:</a:t>
            </a:r>
            <a:endParaRPr lang="en-GB" sz="2000" dirty="0"/>
          </a:p>
        </p:txBody>
      </p:sp>
      <p:pic>
        <p:nvPicPr>
          <p:cNvPr id="9" name="Picture 8" descr="j04306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091" y="4898762"/>
            <a:ext cx="23399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B-main circle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628800"/>
            <a:ext cx="4555812" cy="4525962"/>
          </a:xfrm>
        </p:spPr>
      </p:pic>
      <p:sp>
        <p:nvSpPr>
          <p:cNvPr id="5" name="Rectangle 4"/>
          <p:cNvSpPr/>
          <p:nvPr/>
        </p:nvSpPr>
        <p:spPr>
          <a:xfrm>
            <a:off x="1979712" y="0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589240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Profiling ‘international-mindedness’</a:t>
            </a:r>
            <a:endParaRPr lang="en-GB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4455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 framework, given the working title </a:t>
            </a:r>
          </a:p>
          <a:p>
            <a:r>
              <a:rPr lang="en-GB" b="1" dirty="0" smtClean="0"/>
              <a:t>of ‘Me and My World’, covers the </a:t>
            </a:r>
          </a:p>
          <a:p>
            <a:r>
              <a:rPr lang="en-GB" b="1" dirty="0" smtClean="0"/>
              <a:t>five areas (or strands) represented </a:t>
            </a:r>
          </a:p>
          <a:p>
            <a:r>
              <a:rPr lang="en-GB" b="1" dirty="0" smtClean="0"/>
              <a:t>in diagrammatic form as shown: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KB-main circle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852936"/>
            <a:ext cx="3323602" cy="3301826"/>
          </a:xfrm>
        </p:spPr>
      </p:pic>
      <p:sp>
        <p:nvSpPr>
          <p:cNvPr id="5" name="Rectangle 4"/>
          <p:cNvSpPr/>
          <p:nvPr/>
        </p:nvSpPr>
        <p:spPr>
          <a:xfrm>
            <a:off x="1907704" y="11663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8515665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Within each of the areas, the student experience is monitored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at four different levels of involvement – ‘me, my school, my country,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the world’. </a:t>
            </a:r>
          </a:p>
          <a:p>
            <a:endParaRPr lang="en-GB" sz="2000" b="1" dirty="0" smtClean="0">
              <a:solidFill>
                <a:srgbClr val="FFFF00"/>
              </a:solidFill>
            </a:endParaRPr>
          </a:p>
          <a:p>
            <a:r>
              <a:rPr lang="en-GB" sz="2000" b="1" dirty="0" smtClean="0">
                <a:solidFill>
                  <a:srgbClr val="FFFF00"/>
                </a:solidFill>
              </a:rPr>
              <a:t>This two-dimensional view will extend the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reach of international-mindedness from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being about individual experiences to cover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the appreciation of global issues that affect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everyone. </a:t>
            </a:r>
          </a:p>
          <a:p>
            <a:endParaRPr lang="en-GB" sz="2000" b="1" dirty="0" smtClean="0">
              <a:solidFill>
                <a:srgbClr val="FFFF00"/>
              </a:solidFill>
            </a:endParaRPr>
          </a:p>
          <a:p>
            <a:r>
              <a:rPr lang="en-GB" sz="2000" b="1" dirty="0" smtClean="0">
                <a:solidFill>
                  <a:srgbClr val="FFFF00"/>
                </a:solidFill>
              </a:rPr>
              <a:t>Thus the framework progresses outwards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From the individual student through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their interaction with their school, their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locality and country to the broader world. </a:t>
            </a:r>
          </a:p>
          <a:p>
            <a:endParaRPr lang="en-GB" sz="2000" b="1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munity Development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94472" cy="4525962"/>
          </a:xfrm>
        </p:spPr>
      </p:pic>
      <p:sp>
        <p:nvSpPr>
          <p:cNvPr id="5" name="TextBox 4"/>
          <p:cNvSpPr txBox="1"/>
          <p:nvPr/>
        </p:nvSpPr>
        <p:spPr>
          <a:xfrm>
            <a:off x="3563888" y="1772816"/>
            <a:ext cx="4968552" cy="39087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International Learning ...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... How does it occur ?</a:t>
            </a:r>
            <a:endParaRPr lang="en-GB" b="1" dirty="0" smtClean="0">
              <a:solidFill>
                <a:srgbClr val="FFFF00"/>
              </a:solidFill>
            </a:endParaRP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In school?  In class?  Outside of schools?</a:t>
            </a:r>
            <a:endParaRPr lang="en-GB" b="1" dirty="0" smtClean="0">
              <a:solidFill>
                <a:srgbClr val="FFFF00"/>
              </a:solidFill>
            </a:endParaRP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it-IT" b="1" dirty="0" smtClean="0">
                <a:solidFill>
                  <a:srgbClr val="FFFF00"/>
                </a:solidFill>
              </a:rPr>
              <a:t>In international schools? </a:t>
            </a:r>
            <a:endParaRPr lang="en-GB" b="1" dirty="0" smtClean="0">
              <a:solidFill>
                <a:srgbClr val="FFFF00"/>
              </a:solidFill>
            </a:endParaRP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 In other schools? As adult learners?</a:t>
            </a:r>
            <a:endParaRPr lang="en-GB" b="1" dirty="0" smtClean="0">
              <a:solidFill>
                <a:srgbClr val="FFFF00"/>
              </a:solidFill>
            </a:endParaRPr>
          </a:p>
          <a:p>
            <a:pPr lvl="0"/>
            <a:r>
              <a:rPr lang="it-IT" b="1" dirty="0" smtClean="0">
                <a:solidFill>
                  <a:srgbClr val="FFFF00"/>
                </a:solidFill>
              </a:rPr>
              <a:t>Through structured </a:t>
            </a:r>
            <a:r>
              <a:rPr lang="it-IT" sz="2000" b="1" dirty="0" smtClean="0">
                <a:solidFill>
                  <a:srgbClr val="FFFF00"/>
                </a:solidFill>
              </a:rPr>
              <a:t>teaching</a:t>
            </a:r>
            <a:r>
              <a:rPr lang="it-IT" b="1" dirty="0" smtClean="0">
                <a:solidFill>
                  <a:srgbClr val="FFFF00"/>
                </a:solidFill>
              </a:rPr>
              <a:t>?</a:t>
            </a:r>
            <a:endParaRPr lang="en-GB" b="1" dirty="0" smtClean="0">
              <a:solidFill>
                <a:srgbClr val="FFFF00"/>
              </a:solidFill>
            </a:endParaRPr>
          </a:p>
          <a:p>
            <a:pPr lvl="0"/>
            <a:r>
              <a:rPr lang="it-IT" b="1" dirty="0" smtClean="0">
                <a:solidFill>
                  <a:srgbClr val="FFFF00"/>
                </a:solidFill>
              </a:rPr>
              <a:t>Through curriculum design?</a:t>
            </a:r>
            <a:endParaRPr lang="en-GB" b="1" dirty="0" smtClean="0">
              <a:solidFill>
                <a:srgbClr val="FFFF00"/>
              </a:solidFill>
            </a:endParaRP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Through informal interactions and 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role- </a:t>
            </a:r>
            <a:r>
              <a:rPr lang="en-US" b="1" dirty="0" err="1" smtClean="0">
                <a:solidFill>
                  <a:srgbClr val="FFFF00"/>
                </a:solidFill>
              </a:rPr>
              <a:t>modelling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</a:p>
          <a:p>
            <a:pPr lvl="0"/>
            <a:endParaRPr lang="en-US" b="1" dirty="0" smtClean="0">
              <a:solidFill>
                <a:srgbClr val="FFFF00"/>
              </a:solidFill>
            </a:endParaRPr>
          </a:p>
          <a:p>
            <a:pPr lvl="0"/>
            <a:r>
              <a:rPr lang="en-US" sz="1600" b="1" i="1" dirty="0" err="1" smtClean="0">
                <a:solidFill>
                  <a:srgbClr val="FFFF00"/>
                </a:solidFill>
              </a:rPr>
              <a:t>iS</a:t>
            </a:r>
            <a:r>
              <a:rPr lang="en-US" sz="1600" b="1" i="1" dirty="0" smtClean="0">
                <a:solidFill>
                  <a:srgbClr val="FFFF00"/>
                </a:solidFill>
              </a:rPr>
              <a:t> magazine - volume 12, 2009 - UK State schools</a:t>
            </a:r>
          </a:p>
          <a:p>
            <a:pPr lvl="0"/>
            <a:r>
              <a:rPr lang="en-US" sz="1600" b="1" i="1" dirty="0" smtClean="0">
                <a:solidFill>
                  <a:srgbClr val="FFFF00"/>
                </a:solidFill>
              </a:rPr>
              <a:t>Alliance for International Education – 52 questions</a:t>
            </a:r>
            <a:endParaRPr lang="en-GB" sz="1600" b="1" i="1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51720" y="0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b="1" dirty="0" smtClean="0"/>
              <a:t>World Views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This strand explores the way students think of (and interact</a:t>
            </a:r>
          </a:p>
          <a:p>
            <a:pPr>
              <a:buNone/>
            </a:pPr>
            <a:r>
              <a:rPr lang="en-GB" sz="2000" dirty="0" smtClean="0"/>
              <a:t>with) their peers, the local community, their host country and </a:t>
            </a:r>
          </a:p>
          <a:p>
            <a:pPr>
              <a:buNone/>
            </a:pPr>
            <a:r>
              <a:rPr lang="en-GB" sz="2000" dirty="0" smtClean="0"/>
              <a:t>the wider world. It encourages awareness of cultural and ethnic</a:t>
            </a:r>
          </a:p>
          <a:p>
            <a:pPr>
              <a:buNone/>
            </a:pPr>
            <a:r>
              <a:rPr lang="en-GB" sz="2000" dirty="0" smtClean="0"/>
              <a:t>diversity, tolerance and acceptance.</a:t>
            </a:r>
          </a:p>
          <a:p>
            <a:pPr lvl="0"/>
            <a:r>
              <a:rPr lang="en-GB" sz="2000" dirty="0" smtClean="0"/>
              <a:t>Awareness of different religions worldviews and their impact on society</a:t>
            </a:r>
          </a:p>
          <a:p>
            <a:pPr lvl="0"/>
            <a:r>
              <a:rPr lang="en-GB" sz="2000" dirty="0" smtClean="0"/>
              <a:t>Consideration of different political ideals and systems</a:t>
            </a:r>
          </a:p>
          <a:p>
            <a:pPr lvl="0"/>
            <a:r>
              <a:rPr lang="en-GB" sz="2000" dirty="0" smtClean="0"/>
              <a:t>Multiculturalism, cosmopolitanism, citizenship and nationality</a:t>
            </a:r>
          </a:p>
          <a:p>
            <a:pPr lvl="0"/>
            <a:r>
              <a:rPr lang="en-GB" sz="2000" dirty="0" smtClean="0"/>
              <a:t>Migration and political asylum – impact on home communities</a:t>
            </a:r>
          </a:p>
          <a:p>
            <a:pPr lvl="0"/>
            <a:r>
              <a:rPr lang="en-GB" sz="2000" dirty="0" smtClean="0"/>
              <a:t>‘First nationals’ and ethnicity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79712" y="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b="1" dirty="0" smtClean="0"/>
              <a:t>Global Issues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An awareness of global concerns will encourage students to </a:t>
            </a:r>
          </a:p>
          <a:p>
            <a:pPr>
              <a:buNone/>
            </a:pPr>
            <a:r>
              <a:rPr lang="en-GB" sz="2000" dirty="0" smtClean="0"/>
              <a:t>take responsibility and engender an interest in the future of our </a:t>
            </a:r>
          </a:p>
          <a:p>
            <a:pPr>
              <a:buNone/>
            </a:pPr>
            <a:r>
              <a:rPr lang="en-GB" sz="2000" dirty="0" smtClean="0"/>
              <a:t>world and resources.</a:t>
            </a:r>
          </a:p>
          <a:p>
            <a:pPr lvl="0"/>
            <a:r>
              <a:rPr lang="en-GB" sz="2000" dirty="0" smtClean="0"/>
              <a:t>Tension between national interest and globalisation</a:t>
            </a:r>
          </a:p>
          <a:p>
            <a:pPr lvl="0"/>
            <a:r>
              <a:rPr lang="en-GB" sz="2000" dirty="0" smtClean="0"/>
              <a:t>Availability and transfer of resources, natural and man-made</a:t>
            </a:r>
          </a:p>
          <a:p>
            <a:pPr lvl="0"/>
            <a:r>
              <a:rPr lang="en-GB" sz="2000" dirty="0" smtClean="0"/>
              <a:t>Economic aid and trade</a:t>
            </a:r>
          </a:p>
          <a:p>
            <a:pPr lvl="0"/>
            <a:r>
              <a:rPr lang="en-GB" sz="2000" dirty="0" smtClean="0"/>
              <a:t>International efforts on global environmental concerns and conflict</a:t>
            </a:r>
          </a:p>
          <a:p>
            <a:pPr lvl="0"/>
            <a:r>
              <a:rPr lang="en-GB" sz="2000" dirty="0" smtClean="0"/>
              <a:t>Sustainability, endangered species and world action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07704" y="0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Language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Although second languages are not a pre-requisite for </a:t>
            </a:r>
          </a:p>
          <a:p>
            <a:pPr>
              <a:buNone/>
            </a:pPr>
            <a:r>
              <a:rPr lang="en-GB" sz="2000" dirty="0" smtClean="0"/>
              <a:t>international-mindedness, awareness and interest in the </a:t>
            </a:r>
          </a:p>
          <a:p>
            <a:pPr>
              <a:buNone/>
            </a:pPr>
            <a:r>
              <a:rPr lang="en-GB" sz="2000" dirty="0" smtClean="0"/>
              <a:t>diversity and importance of languages is needed.</a:t>
            </a:r>
          </a:p>
          <a:p>
            <a:pPr lvl="0"/>
            <a:r>
              <a:rPr lang="en-GB" sz="2000" dirty="0" smtClean="0"/>
              <a:t>Development of spoken language skills in English and other languages</a:t>
            </a:r>
          </a:p>
          <a:p>
            <a:pPr lvl="0"/>
            <a:r>
              <a:rPr lang="en-GB" sz="2000" dirty="0" smtClean="0"/>
              <a:t>Development of written language skills in English and other languages</a:t>
            </a:r>
          </a:p>
          <a:p>
            <a:pPr lvl="0"/>
            <a:r>
              <a:rPr lang="en-GB" sz="2000" dirty="0" smtClean="0"/>
              <a:t>Maintenance of mother tongue competence and interest</a:t>
            </a:r>
          </a:p>
          <a:p>
            <a:pPr lvl="0"/>
            <a:r>
              <a:rPr lang="en-GB" sz="2000" dirty="0" smtClean="0"/>
              <a:t>Appreciation of languages of host country and ethnic groups within host country</a:t>
            </a:r>
          </a:p>
          <a:p>
            <a:pPr lvl="0"/>
            <a:r>
              <a:rPr lang="en-GB" sz="2000" dirty="0" smtClean="0"/>
              <a:t>Appreciation of importance of language to thinking and communication</a:t>
            </a:r>
          </a:p>
          <a:p>
            <a:pPr lvl="0"/>
            <a:r>
              <a:rPr lang="en-GB" sz="2000" dirty="0" smtClean="0"/>
              <a:t>History and future of world prevalence of certain languages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07704" y="0"/>
            <a:ext cx="723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b="1" dirty="0" smtClean="0"/>
              <a:t>Culture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This strand collects evidence that students are aware of the </a:t>
            </a:r>
          </a:p>
          <a:p>
            <a:pPr>
              <a:buNone/>
            </a:pPr>
            <a:r>
              <a:rPr lang="en-GB" sz="2000" dirty="0" smtClean="0"/>
              <a:t>heritage of their host country and show an interest in different </a:t>
            </a:r>
          </a:p>
          <a:p>
            <a:pPr>
              <a:buNone/>
            </a:pPr>
            <a:r>
              <a:rPr lang="en-GB" sz="2000" dirty="0" smtClean="0"/>
              <a:t>aspects of the culture. It is important, too, that they maintain </a:t>
            </a:r>
          </a:p>
          <a:p>
            <a:pPr>
              <a:buNone/>
            </a:pPr>
            <a:r>
              <a:rPr lang="en-GB" sz="2000" dirty="0" smtClean="0"/>
              <a:t>an interest in the culture of their own country.</a:t>
            </a:r>
          </a:p>
          <a:p>
            <a:pPr lvl="0"/>
            <a:r>
              <a:rPr lang="en-GB" sz="2000" dirty="0" smtClean="0"/>
              <a:t>Appreciation of cultural aspects of own and host country – drama, art, music and literature</a:t>
            </a:r>
          </a:p>
          <a:p>
            <a:pPr lvl="0"/>
            <a:r>
              <a:rPr lang="en-GB" sz="2000" dirty="0" smtClean="0"/>
              <a:t>Study of the architectural heritage of own and host country</a:t>
            </a:r>
          </a:p>
          <a:p>
            <a:pPr lvl="0"/>
            <a:r>
              <a:rPr lang="en-GB" sz="2000" dirty="0" smtClean="0"/>
              <a:t>Comparative awareness of cultural background of different groups in own and host country</a:t>
            </a:r>
          </a:p>
          <a:p>
            <a:pPr lvl="0"/>
            <a:r>
              <a:rPr lang="en-GB" sz="2000" dirty="0" smtClean="0"/>
              <a:t>Participation in cultural activities as appropriate</a:t>
            </a:r>
          </a:p>
          <a:p>
            <a:pPr lvl="0"/>
            <a:r>
              <a:rPr lang="en-GB" sz="2000" dirty="0" smtClean="0"/>
              <a:t>Participation in cultural visits of a variety of types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67744" y="0"/>
            <a:ext cx="687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Human Society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This area deals with how people interact with each other and </a:t>
            </a:r>
          </a:p>
          <a:p>
            <a:pPr>
              <a:buNone/>
            </a:pPr>
            <a:r>
              <a:rPr lang="en-GB" sz="2000" dirty="0" smtClean="0"/>
              <a:t>the extent to which there is an interdependence between </a:t>
            </a:r>
          </a:p>
          <a:p>
            <a:pPr>
              <a:buNone/>
            </a:pPr>
            <a:r>
              <a:rPr lang="en-GB" sz="2000" dirty="0" smtClean="0"/>
              <a:t>people, communities and countries. It also addresses economic, </a:t>
            </a:r>
          </a:p>
          <a:p>
            <a:pPr>
              <a:buNone/>
            </a:pPr>
            <a:r>
              <a:rPr lang="en-GB" sz="2000" dirty="0" smtClean="0"/>
              <a:t>social and industrial infrastructures.</a:t>
            </a:r>
          </a:p>
          <a:p>
            <a:pPr lvl="0"/>
            <a:r>
              <a:rPr lang="en-GB" sz="2000" dirty="0" smtClean="0"/>
              <a:t>Historical and geographical background to development of own and host country</a:t>
            </a:r>
          </a:p>
          <a:p>
            <a:pPr lvl="0"/>
            <a:r>
              <a:rPr lang="en-GB" sz="2000" dirty="0" smtClean="0"/>
              <a:t>Awareness of social structures within own and host country</a:t>
            </a:r>
          </a:p>
          <a:p>
            <a:pPr lvl="0"/>
            <a:r>
              <a:rPr lang="en-GB" sz="2000" dirty="0" smtClean="0"/>
              <a:t>Socio-economic development of country – sources and distribution of wealth</a:t>
            </a:r>
          </a:p>
          <a:p>
            <a:pPr lvl="0"/>
            <a:r>
              <a:rPr lang="en-GB" sz="2000" dirty="0" smtClean="0"/>
              <a:t>Impact of resources, wealth and culture on education, women’s rights, child labour and child poverty</a:t>
            </a:r>
          </a:p>
          <a:p>
            <a:pPr lvl="0"/>
            <a:r>
              <a:rPr lang="en-GB" sz="2000" dirty="0" smtClean="0"/>
              <a:t>Impact of human society on natural world – sustainability, diversity and endangered species.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79712" y="0"/>
            <a:ext cx="7164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B-circle diagram small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980" y="1481138"/>
            <a:ext cx="4608039" cy="4525962"/>
          </a:xfrm>
        </p:spPr>
      </p:pic>
      <p:sp>
        <p:nvSpPr>
          <p:cNvPr id="5" name="Rectangle 4"/>
          <p:cNvSpPr/>
          <p:nvPr/>
        </p:nvSpPr>
        <p:spPr>
          <a:xfrm>
            <a:off x="1907704" y="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26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Types/levels of evidence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116632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3" descr="KB-circle diagram small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2636" y="1196752"/>
            <a:ext cx="3211364" cy="3154164"/>
          </a:xfrm>
        </p:spPr>
      </p:pic>
      <p:sp>
        <p:nvSpPr>
          <p:cNvPr id="7" name="TextBox 6"/>
          <p:cNvSpPr txBox="1"/>
          <p:nvPr/>
        </p:nvSpPr>
        <p:spPr>
          <a:xfrm>
            <a:off x="539552" y="1340768"/>
            <a:ext cx="49552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Given the different strands and levels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we had identified we drew up a matrix of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the types of evidence that could contribute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to the evaluation and help draw up the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‘surveys’.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274124" cy="315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91880" y="4437112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Looked at non-school examples from business and university worlds:</a:t>
            </a:r>
          </a:p>
          <a:p>
            <a:endParaRPr lang="en-GB" dirty="0" smtClean="0"/>
          </a:p>
          <a:p>
            <a:r>
              <a:rPr lang="en-GB" dirty="0" smtClean="0"/>
              <a:t>Thunderbird  School of Global Management ‘Global Mindset Inventory’      HBR</a:t>
            </a:r>
          </a:p>
          <a:p>
            <a:r>
              <a:rPr lang="en-GB" dirty="0" smtClean="0"/>
              <a:t>Warwick University – language students on exchange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712" y="116632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87824" y="1340768"/>
            <a:ext cx="2232248" cy="208823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987824" y="2996952"/>
            <a:ext cx="2232248" cy="208823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547664" y="2348880"/>
            <a:ext cx="2232248" cy="208823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835696" y="270892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School –</a:t>
            </a:r>
          </a:p>
          <a:p>
            <a:r>
              <a:rPr lang="en-GB" dirty="0" smtClean="0"/>
              <a:t>philosophy,</a:t>
            </a:r>
          </a:p>
          <a:p>
            <a:r>
              <a:rPr lang="en-GB" dirty="0" smtClean="0"/>
              <a:t>delivery,</a:t>
            </a:r>
          </a:p>
          <a:p>
            <a:r>
              <a:rPr lang="en-GB" dirty="0" smtClean="0"/>
              <a:t>accreditation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1628800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Personal –</a:t>
            </a:r>
          </a:p>
          <a:p>
            <a:r>
              <a:rPr lang="en-GB" dirty="0" smtClean="0"/>
              <a:t>student </a:t>
            </a:r>
          </a:p>
          <a:p>
            <a:r>
              <a:rPr lang="en-GB" dirty="0" smtClean="0"/>
              <a:t>development, </a:t>
            </a:r>
          </a:p>
          <a:p>
            <a:r>
              <a:rPr lang="en-GB" dirty="0" smtClean="0"/>
              <a:t>tutoring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789040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Curriculum –</a:t>
            </a:r>
          </a:p>
          <a:p>
            <a:r>
              <a:rPr lang="en-GB" dirty="0" smtClean="0"/>
              <a:t>exemplars </a:t>
            </a:r>
          </a:p>
          <a:p>
            <a:r>
              <a:rPr lang="en-GB" dirty="0" smtClean="0"/>
              <a:t>used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2852936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Staff</a:t>
            </a:r>
          </a:p>
          <a:p>
            <a:r>
              <a:rPr lang="en-GB" dirty="0" smtClean="0"/>
              <a:t>Exam/curriculum body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0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The overall aim is to provide ‘surveys’ to be completed by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students and the school that will serve to help schools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evaluate and monitor their progress and development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in this area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 </a:t>
            </a:r>
          </a:p>
          <a:p>
            <a:pPr lvl="1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FF00"/>
                </a:solidFill>
              </a:rPr>
              <a:t>    at a school level; for self-evaluation, for school improvement </a:t>
            </a:r>
          </a:p>
          <a:p>
            <a:pPr lvl="0"/>
            <a:r>
              <a:rPr lang="en-GB" sz="2000" b="1" dirty="0" smtClean="0">
                <a:solidFill>
                  <a:srgbClr val="FFFF00"/>
                </a:solidFill>
              </a:rPr>
              <a:t>             and accreditation, and</a:t>
            </a:r>
          </a:p>
          <a:p>
            <a:pPr lvl="1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FF00"/>
                </a:solidFill>
              </a:rPr>
              <a:t>    at the level of the individual student for tutorial and personal </a:t>
            </a:r>
          </a:p>
          <a:p>
            <a:pPr lvl="0"/>
            <a:r>
              <a:rPr lang="en-GB" sz="2000" b="1" dirty="0" smtClean="0">
                <a:solidFill>
                  <a:srgbClr val="FFFF00"/>
                </a:solidFill>
              </a:rPr>
              <a:t>             social development and progression.</a:t>
            </a:r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821250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These surveys would be linked to opportunities for self-reflection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and tutorial discussion that could include the assembly of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portfolios of student work and experience to illustrate student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development. </a:t>
            </a:r>
          </a:p>
          <a:p>
            <a:endParaRPr lang="en-GB" sz="2000" b="1" dirty="0" smtClean="0">
              <a:solidFill>
                <a:srgbClr val="FFFF00"/>
              </a:solidFill>
            </a:endParaRPr>
          </a:p>
          <a:p>
            <a:r>
              <a:rPr lang="en-GB" sz="2000" b="1" dirty="0" smtClean="0">
                <a:solidFill>
                  <a:srgbClr val="FFFF00"/>
                </a:solidFill>
              </a:rPr>
              <a:t>Students would be encouraged to collect a range of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evidence in support of their understanding of the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different areas. This might include video and audio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recordings, letters and e-mails, essays, photographs,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plays, poems, personal statements and evidence of 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participation in school, local &amp; broader activities.</a:t>
            </a:r>
            <a:endParaRPr lang="en-GB" sz="2000" b="1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564904"/>
            <a:ext cx="1969171" cy="263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24288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6408712" cy="4752528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International Learning ...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... How can it be described 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there a Knowledge Base?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there a Skills Set?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a portfolio of Personal Attitudes and Mindsets? 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*What does it mean for an 8 year old?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* What does it mean for a 17 year old?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* Is it fully formed or still evolving when a young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person graduates from school?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we can’t describe it, how can we teach it?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we can’t describe it, how can we evaluate it?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Should we evaluate it?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51720" y="0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CSC_0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340768"/>
            <a:ext cx="3229365" cy="2422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0" descr="Alis Feedback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4664"/>
            <a:ext cx="4875165" cy="54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CEM has many years of </a:t>
            </a:r>
          </a:p>
          <a:p>
            <a:r>
              <a:rPr lang="en-GB" dirty="0" smtClean="0"/>
              <a:t>experience in the evaluation and monitoring of student progress, computer-adaptive testing and the assessment of ‘value-added’ at all age levels. This experience has involved ‘attitudinal testing’ and the current project is a development from that.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http://www.cemcentre.org/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1232" y="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  <a:p>
            <a:endParaRPr lang="en-GB" sz="24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502880" cy="344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9912" y="429309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rickharwood@btinternet.com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1484785"/>
            <a:ext cx="56886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References</a:t>
            </a:r>
            <a:endParaRPr lang="en-GB" dirty="0" smtClean="0"/>
          </a:p>
          <a:p>
            <a:r>
              <a:rPr lang="en-US" dirty="0" smtClean="0"/>
              <a:t>Hayden, M. et al. (eds.) ‘The Sage Handbook of research in International Education’, London, Sage Publications</a:t>
            </a:r>
          </a:p>
          <a:p>
            <a:endParaRPr lang="en-US" dirty="0" smtClean="0"/>
          </a:p>
          <a:p>
            <a:r>
              <a:rPr lang="en-US" dirty="0" smtClean="0"/>
              <a:t>Darla </a:t>
            </a:r>
            <a:r>
              <a:rPr lang="en-US" dirty="0" err="1" smtClean="0"/>
              <a:t>Deardorff</a:t>
            </a:r>
            <a:r>
              <a:rPr lang="en-US" dirty="0" smtClean="0"/>
              <a:t> (ed.) ‘The Sage Handbook of Inter-Cultural Competence’ London. Sage Publications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Harwood &amp; Bailey, ISJ, April 2012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mtClean="0"/>
          </a:p>
          <a:p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Dr. Richard Harwood, </a:t>
            </a:r>
          </a:p>
          <a:p>
            <a:r>
              <a:rPr lang="en-US" dirty="0" smtClean="0"/>
              <a:t>International Consultant CEM,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0"/>
            <a:ext cx="723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32769" name="Picture 1" descr="H:\MUWCI PICS\active englis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635896" cy="272692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7864" y="1268760"/>
            <a:ext cx="5626968" cy="4896544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International Learning ...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... Is it context dependent?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I define it in my context, will this be </a:t>
            </a: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universally applicable?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the same for bilinguals as monolinguals?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harder for a monolingual than for a</a:t>
            </a: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bilingual?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Does it depend on learning styles?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Does it depend on the community I live in?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Does it depend on the religion I believe in?</a:t>
            </a:r>
            <a:endParaRPr lang="en-GB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600" i="1" dirty="0" smtClean="0">
                <a:solidFill>
                  <a:srgbClr val="FFFF00"/>
                </a:solidFill>
              </a:rPr>
              <a:t>iS magazine, volume 13, 2010 ‘Promoting</a:t>
            </a:r>
          </a:p>
          <a:p>
            <a:pPr>
              <a:buNone/>
            </a:pPr>
            <a:r>
              <a:rPr lang="en-GB" sz="1600" i="1" dirty="0" smtClean="0">
                <a:solidFill>
                  <a:srgbClr val="FFFF00"/>
                </a:solidFill>
              </a:rPr>
              <a:t>international-mindedness through language </a:t>
            </a:r>
          </a:p>
          <a:p>
            <a:pPr>
              <a:buNone/>
            </a:pPr>
            <a:r>
              <a:rPr lang="en-GB" sz="1600" i="1" dirty="0" smtClean="0">
                <a:solidFill>
                  <a:srgbClr val="FFFF00"/>
                </a:solidFill>
              </a:rPr>
              <a:t>acquisition’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6275040" cy="4036094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International Learning ...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... What drives it ?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driven by humanistic values?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driven by global demand for jobs &amp; services?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driven by my school’s mission statement?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Does my school’s mission help me understand what </a:t>
            </a:r>
          </a:p>
          <a:p>
            <a:pPr lvl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international learning is in my context?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driven by migration and population shifts?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driven by technology?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it driven by environmental science?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79712" y="0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32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45024"/>
            <a:ext cx="27908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268760"/>
            <a:ext cx="8305800" cy="70868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Three Driving Ideas to Remember – CIS,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8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imagesCA0AAW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429000"/>
            <a:ext cx="2735262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47627">
            <a:off x="592138" y="2187575"/>
            <a:ext cx="17573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4306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5131">
            <a:off x="6273800" y="2382838"/>
            <a:ext cx="23399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59563" y="4581525"/>
            <a:ext cx="2376487" cy="368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Internationalism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313" y="4437063"/>
            <a:ext cx="1943100" cy="646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Mission-driven</a:t>
            </a:r>
          </a:p>
          <a:p>
            <a:pPr>
              <a:defRPr/>
            </a:pPr>
            <a:r>
              <a:rPr lang="en-US" dirty="0">
                <a:cs typeface="+mn-cs"/>
              </a:rPr>
              <a:t>   Vision-led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2500" y="5013325"/>
            <a:ext cx="2303463" cy="9239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Student Learning</a:t>
            </a:r>
          </a:p>
          <a:p>
            <a:pPr>
              <a:defRPr/>
            </a:pPr>
            <a:r>
              <a:rPr lang="en-US" dirty="0">
                <a:cs typeface="+mn-cs"/>
              </a:rPr>
              <a:t>         and</a:t>
            </a:r>
          </a:p>
          <a:p>
            <a:pPr>
              <a:defRPr/>
            </a:pPr>
            <a:r>
              <a:rPr lang="en-US" dirty="0">
                <a:cs typeface="+mn-cs"/>
              </a:rPr>
              <a:t>    Well-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116632"/>
            <a:ext cx="7056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16632"/>
            <a:ext cx="69847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  <a:p>
            <a:endParaRPr lang="en-GB" dirty="0"/>
          </a:p>
        </p:txBody>
      </p:sp>
      <p:pic>
        <p:nvPicPr>
          <p:cNvPr id="19457" name="Picture 1" descr="H:\MUWCI PICS\active 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2813853" cy="211039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6834311" cy="38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0"/>
            <a:ext cx="7056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  <a:p>
            <a:endParaRPr lang="en-GB" dirty="0"/>
          </a:p>
        </p:txBody>
      </p:sp>
      <p:pic>
        <p:nvPicPr>
          <p:cNvPr id="20481" name="Picture 1" descr="H:\MUWCI PICS\active engli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352032" cy="326402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5041180" cy="458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3728" y="0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Evaluating international-mindedness </a:t>
            </a:r>
          </a:p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in a school context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6574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92896"/>
            <a:ext cx="3201144" cy="32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F4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4464496" cy="3348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869160"/>
            <a:ext cx="554461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CIS / NEASC makes statement re awareness of UN declaration of human rights – UNICEF: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UNITED NATIONS CONVENTION ON THE RIGHTS OF THE CHILD – </a:t>
            </a:r>
            <a:r>
              <a:rPr lang="en-GB" b="1" dirty="0" err="1" smtClean="0">
                <a:solidFill>
                  <a:srgbClr val="0070C0"/>
                </a:solidFill>
              </a:rPr>
              <a:t>www,rrsa.org.uk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3036</TotalTime>
  <Words>1617</Words>
  <Application>Microsoft Office PowerPoint</Application>
  <PresentationFormat>On-screen Show (4:3)</PresentationFormat>
  <Paragraphs>320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Concourse</vt:lpstr>
      <vt:lpstr>Microsoft Office PowerPoint 97-2003 Presentation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CEM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Harry Baker</dc:creator>
  <cp:lastModifiedBy>Rick Harwood</cp:lastModifiedBy>
  <cp:revision>200</cp:revision>
  <dcterms:created xsi:type="dcterms:W3CDTF">2008-08-26T09:04:37Z</dcterms:created>
  <dcterms:modified xsi:type="dcterms:W3CDTF">2012-10-20T04:01:38Z</dcterms:modified>
</cp:coreProperties>
</file>