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handoutMasterIdLst>
    <p:handoutMasterId r:id="rId22"/>
  </p:handoutMasterIdLst>
  <p:sldIdLst>
    <p:sldId id="256" r:id="rId2"/>
    <p:sldId id="274" r:id="rId3"/>
    <p:sldId id="277" r:id="rId4"/>
    <p:sldId id="270" r:id="rId5"/>
    <p:sldId id="271" r:id="rId6"/>
    <p:sldId id="258" r:id="rId7"/>
    <p:sldId id="273" r:id="rId8"/>
    <p:sldId id="272" r:id="rId9"/>
    <p:sldId id="269" r:id="rId10"/>
    <p:sldId id="262" r:id="rId11"/>
    <p:sldId id="265" r:id="rId12"/>
    <p:sldId id="266" r:id="rId13"/>
    <p:sldId id="259" r:id="rId14"/>
    <p:sldId id="260" r:id="rId15"/>
    <p:sldId id="261" r:id="rId16"/>
    <p:sldId id="267" r:id="rId17"/>
    <p:sldId id="263" r:id="rId18"/>
    <p:sldId id="264" r:id="rId19"/>
    <p:sldId id="276" r:id="rId20"/>
    <p:sldId id="279"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4660"/>
  </p:normalViewPr>
  <p:slideViewPr>
    <p:cSldViewPr snapToGrid="0">
      <p:cViewPr varScale="1">
        <p:scale>
          <a:sx n="87" d="100"/>
          <a:sy n="87" d="100"/>
        </p:scale>
        <p:origin x="114"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1087F0E-F96D-4CA5-BF80-87E879080420}" type="datetimeFigureOut">
              <a:rPr lang="en-GB" smtClean="0"/>
              <a:t>04/10/2017</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46EE42D-77F5-48FB-BF05-8590273BB90B}" type="slidenum">
              <a:rPr lang="en-GB" smtClean="0"/>
              <a:t>‹#›</a:t>
            </a:fld>
            <a:endParaRPr lang="en-GB"/>
          </a:p>
        </p:txBody>
      </p:sp>
    </p:spTree>
    <p:extLst>
      <p:ext uri="{BB962C8B-B14F-4D97-AF65-F5344CB8AC3E}">
        <p14:creationId xmlns:p14="http://schemas.microsoft.com/office/powerpoint/2010/main" val="348211314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4C4893B6-4E72-4B5E-9334-2134A6C60752}" type="datetimeFigureOut">
              <a:rPr lang="en-GB" smtClean="0"/>
              <a:t>04/10/2017</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187D2175-E686-49AA-AD63-A5CA658C7A51}" type="slidenum">
              <a:rPr lang="en-GB" smtClean="0"/>
              <a:t>‹#›</a:t>
            </a:fld>
            <a:endParaRPr lang="en-GB"/>
          </a:p>
        </p:txBody>
      </p:sp>
    </p:spTree>
    <p:extLst>
      <p:ext uri="{BB962C8B-B14F-4D97-AF65-F5344CB8AC3E}">
        <p14:creationId xmlns:p14="http://schemas.microsoft.com/office/powerpoint/2010/main" val="80538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4893B6-4E72-4B5E-9334-2134A6C60752}" type="datetimeFigureOut">
              <a:rPr lang="en-GB" smtClean="0"/>
              <a:t>04/10/2017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7D2175-E686-49AA-AD63-A5CA658C7A51}" type="slidenum">
              <a:rPr lang="en-GB" smtClean="0"/>
              <a:t>‹#›</a:t>
            </a:fld>
            <a:endParaRPr lang="en-GB"/>
          </a:p>
        </p:txBody>
      </p:sp>
    </p:spTree>
    <p:extLst>
      <p:ext uri="{BB962C8B-B14F-4D97-AF65-F5344CB8AC3E}">
        <p14:creationId xmlns:p14="http://schemas.microsoft.com/office/powerpoint/2010/main" val="1979586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4893B6-4E72-4B5E-9334-2134A6C60752}" type="datetimeFigureOut">
              <a:rPr lang="en-GB" smtClean="0"/>
              <a:t>04/10/2017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7D2175-E686-49AA-AD63-A5CA658C7A51}" type="slidenum">
              <a:rPr lang="en-GB" smtClean="0"/>
              <a:t>‹#›</a:t>
            </a:fld>
            <a:endParaRPr lang="en-GB"/>
          </a:p>
        </p:txBody>
      </p:sp>
    </p:spTree>
    <p:extLst>
      <p:ext uri="{BB962C8B-B14F-4D97-AF65-F5344CB8AC3E}">
        <p14:creationId xmlns:p14="http://schemas.microsoft.com/office/powerpoint/2010/main" val="98697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4893B6-4E72-4B5E-9334-2134A6C60752}" type="datetimeFigureOut">
              <a:rPr lang="en-GB" smtClean="0"/>
              <a:t>04/10/2017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7D2175-E686-49AA-AD63-A5CA658C7A51}" type="slidenum">
              <a:rPr lang="en-GB" smtClean="0"/>
              <a:t>‹#›</a:t>
            </a:fld>
            <a:endParaRPr lang="en-GB"/>
          </a:p>
        </p:txBody>
      </p:sp>
    </p:spTree>
    <p:extLst>
      <p:ext uri="{BB962C8B-B14F-4D97-AF65-F5344CB8AC3E}">
        <p14:creationId xmlns:p14="http://schemas.microsoft.com/office/powerpoint/2010/main" val="2750028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4893B6-4E72-4B5E-9334-2134A6C60752}" type="datetimeFigureOut">
              <a:rPr lang="en-GB" smtClean="0"/>
              <a:t>04/10/2017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7D2175-E686-49AA-AD63-A5CA658C7A51}" type="slidenum">
              <a:rPr lang="en-GB" smtClean="0"/>
              <a:t>‹#›</a:t>
            </a:fld>
            <a:endParaRPr lang="en-GB"/>
          </a:p>
        </p:txBody>
      </p:sp>
    </p:spTree>
    <p:extLst>
      <p:ext uri="{BB962C8B-B14F-4D97-AF65-F5344CB8AC3E}">
        <p14:creationId xmlns:p14="http://schemas.microsoft.com/office/powerpoint/2010/main" val="171037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4893B6-4E72-4B5E-9334-2134A6C60752}" type="datetimeFigureOut">
              <a:rPr lang="en-GB" smtClean="0"/>
              <a:t>04/10/2017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7D2175-E686-49AA-AD63-A5CA658C7A51}" type="slidenum">
              <a:rPr lang="en-GB" smtClean="0"/>
              <a:t>‹#›</a:t>
            </a:fld>
            <a:endParaRPr lang="en-GB"/>
          </a:p>
        </p:txBody>
      </p:sp>
    </p:spTree>
    <p:extLst>
      <p:ext uri="{BB962C8B-B14F-4D97-AF65-F5344CB8AC3E}">
        <p14:creationId xmlns:p14="http://schemas.microsoft.com/office/powerpoint/2010/main" val="183633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4893B6-4E72-4B5E-9334-2134A6C60752}" type="datetimeFigureOut">
              <a:rPr lang="en-GB" smtClean="0"/>
              <a:t>04/10/2017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7D2175-E686-49AA-AD63-A5CA658C7A51}" type="slidenum">
              <a:rPr lang="en-GB" smtClean="0"/>
              <a:t>‹#›</a:t>
            </a:fld>
            <a:endParaRPr lang="en-GB"/>
          </a:p>
        </p:txBody>
      </p:sp>
    </p:spTree>
    <p:extLst>
      <p:ext uri="{BB962C8B-B14F-4D97-AF65-F5344CB8AC3E}">
        <p14:creationId xmlns:p14="http://schemas.microsoft.com/office/powerpoint/2010/main" val="1410493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4893B6-4E72-4B5E-9334-2134A6C60752}" type="datetimeFigureOut">
              <a:rPr lang="en-GB" smtClean="0"/>
              <a:t>04/10/2017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7D2175-E686-49AA-AD63-A5CA658C7A51}" type="slidenum">
              <a:rPr lang="en-GB" smtClean="0"/>
              <a:t>‹#›</a:t>
            </a:fld>
            <a:endParaRPr lang="en-GB"/>
          </a:p>
        </p:txBody>
      </p:sp>
    </p:spTree>
    <p:extLst>
      <p:ext uri="{BB962C8B-B14F-4D97-AF65-F5344CB8AC3E}">
        <p14:creationId xmlns:p14="http://schemas.microsoft.com/office/powerpoint/2010/main" val="174489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893B6-4E72-4B5E-9334-2134A6C60752}" type="datetimeFigureOut">
              <a:rPr lang="en-GB" smtClean="0"/>
              <a:t>04/10/2017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7D2175-E686-49AA-AD63-A5CA658C7A51}" type="slidenum">
              <a:rPr lang="en-GB" smtClean="0"/>
              <a:t>‹#›</a:t>
            </a:fld>
            <a:endParaRPr lang="en-GB"/>
          </a:p>
        </p:txBody>
      </p:sp>
    </p:spTree>
    <p:extLst>
      <p:ext uri="{BB962C8B-B14F-4D97-AF65-F5344CB8AC3E}">
        <p14:creationId xmlns:p14="http://schemas.microsoft.com/office/powerpoint/2010/main" val="3831229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sp>
        <p:nvSpPr>
          <p:cNvPr id="5" name="Date Placeholder 4"/>
          <p:cNvSpPr>
            <a:spLocks noGrp="1"/>
          </p:cNvSpPr>
          <p:nvPr>
            <p:ph type="dt" sz="half" idx="10"/>
          </p:nvPr>
        </p:nvSpPr>
        <p:spPr/>
        <p:txBody>
          <a:bodyPr/>
          <a:lstStyle/>
          <a:p>
            <a:fld id="{4C4893B6-4E72-4B5E-9334-2134A6C60752}" type="datetimeFigureOut">
              <a:rPr lang="en-GB" smtClean="0"/>
              <a:t>04/10/2017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87D2175-E686-49AA-AD63-A5CA658C7A51}" type="slidenum">
              <a:rPr lang="en-GB" smtClean="0"/>
              <a:t>‹#›</a:t>
            </a:fld>
            <a:endParaRPr lang="en-GB"/>
          </a:p>
        </p:txBody>
      </p:sp>
    </p:spTree>
    <p:extLst>
      <p:ext uri="{BB962C8B-B14F-4D97-AF65-F5344CB8AC3E}">
        <p14:creationId xmlns:p14="http://schemas.microsoft.com/office/powerpoint/2010/main" val="2414994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4C4893B6-4E72-4B5E-9334-2134A6C60752}" type="datetimeFigureOut">
              <a:rPr lang="en-GB" smtClean="0"/>
              <a:t>04/10/2017</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187D2175-E686-49AA-AD63-A5CA658C7A51}" type="slidenum">
              <a:rPr lang="en-GB" smtClean="0"/>
              <a:t>‹#›</a:t>
            </a:fld>
            <a:endParaRPr lang="en-GB"/>
          </a:p>
        </p:txBody>
      </p:sp>
    </p:spTree>
    <p:extLst>
      <p:ext uri="{BB962C8B-B14F-4D97-AF65-F5344CB8AC3E}">
        <p14:creationId xmlns:p14="http://schemas.microsoft.com/office/powerpoint/2010/main" val="425533939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4C4893B6-4E72-4B5E-9334-2134A6C60752}" type="datetimeFigureOut">
              <a:rPr lang="en-GB" smtClean="0"/>
              <a:t>04/10/2017</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187D2175-E686-49AA-AD63-A5CA658C7A51}" type="slidenum">
              <a:rPr lang="en-GB" smtClean="0"/>
              <a:t>‹#›</a:t>
            </a:fld>
            <a:endParaRPr lang="en-GB"/>
          </a:p>
        </p:txBody>
      </p:sp>
    </p:spTree>
    <p:extLst>
      <p:ext uri="{BB962C8B-B14F-4D97-AF65-F5344CB8AC3E}">
        <p14:creationId xmlns:p14="http://schemas.microsoft.com/office/powerpoint/2010/main" val="117118946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advocatesforyouth.org/storage/advfy/documents/chapter7.pdf" TargetMode="External"/><Relationship Id="rId13" Type="http://schemas.openxmlformats.org/officeDocument/2006/relationships/hyperlink" Target="http://www.advocatesforyouth.org/storage/advfy/documents/chapter11.pdf" TargetMode="External"/><Relationship Id="rId3" Type="http://schemas.openxmlformats.org/officeDocument/2006/relationships/hyperlink" Target="http://www.advocatesforyouth.org/storage/advfy/documents/chapter2.pdf" TargetMode="External"/><Relationship Id="rId7" Type="http://schemas.openxmlformats.org/officeDocument/2006/relationships/hyperlink" Target="http://www.advocatesforyouth.org/storage/advfy/documents/chapter6.pdf" TargetMode="External"/><Relationship Id="rId12" Type="http://schemas.openxmlformats.org/officeDocument/2006/relationships/hyperlink" Target="http://www.advocatesforyouth.org/chapter11.pdf" TargetMode="External"/><Relationship Id="rId2" Type="http://schemas.openxmlformats.org/officeDocument/2006/relationships/hyperlink" Target="http://www.advocatesforyouth.org/storage/advfy/documents/chapter1.pdf" TargetMode="External"/><Relationship Id="rId16" Type="http://schemas.openxmlformats.org/officeDocument/2006/relationships/hyperlink" Target="http://www.advocatesforyouth.org/storage/advfy/documents/chapter14.pdf" TargetMode="External"/><Relationship Id="rId1" Type="http://schemas.openxmlformats.org/officeDocument/2006/relationships/slideLayout" Target="../slideLayouts/slideLayout2.xml"/><Relationship Id="rId6" Type="http://schemas.openxmlformats.org/officeDocument/2006/relationships/hyperlink" Target="http://www.advocatesforyouth.org/storage/advfy/documents/chapter5.pdf" TargetMode="External"/><Relationship Id="rId11" Type="http://schemas.openxmlformats.org/officeDocument/2006/relationships/hyperlink" Target="http://www.advocatesforyouth.org/storage/advfy/documents/chapter10.pdf" TargetMode="External"/><Relationship Id="rId5" Type="http://schemas.openxmlformats.org/officeDocument/2006/relationships/hyperlink" Target="http://www.advocatesforyouth.org/storage/advfy/documents/chapter4.pdf" TargetMode="External"/><Relationship Id="rId15" Type="http://schemas.openxmlformats.org/officeDocument/2006/relationships/hyperlink" Target="http://www.advocatesforyouth.org/storage/advfy/documents/chapter13.pdf" TargetMode="External"/><Relationship Id="rId10" Type="http://schemas.openxmlformats.org/officeDocument/2006/relationships/hyperlink" Target="http://www.advocatesforyouth.org/storage/advfy/documents/chapter9.pdf" TargetMode="External"/><Relationship Id="rId4" Type="http://schemas.openxmlformats.org/officeDocument/2006/relationships/hyperlink" Target="http://www.advocatesforyouth.org/storage/advfy/documents/chapter3.pdf" TargetMode="External"/><Relationship Id="rId9" Type="http://schemas.openxmlformats.org/officeDocument/2006/relationships/hyperlink" Target="http://www.advocatesforyouth.org/storage/advfy/documents/chapter8.pdf" TargetMode="External"/><Relationship Id="rId14" Type="http://schemas.openxmlformats.org/officeDocument/2006/relationships/hyperlink" Target="http://www.advocatesforyouth.org/storage/advfy/documents/chapter12.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keirsey.com/sorter/register.aspx" TargetMode="External"/><Relationship Id="rId2" Type="http://schemas.openxmlformats.org/officeDocument/2006/relationships/hyperlink" Target="http://www.mbtionline.com/" TargetMode="External"/><Relationship Id="rId1" Type="http://schemas.openxmlformats.org/officeDocument/2006/relationships/slideLayout" Target="../slideLayouts/slideLayout2.xml"/><Relationship Id="rId6" Type="http://schemas.openxmlformats.org/officeDocument/2006/relationships/hyperlink" Target="http://www.16personalities.com/free-personality-test" TargetMode="External"/><Relationship Id="rId5" Type="http://schemas.openxmlformats.org/officeDocument/2006/relationships/hyperlink" Target="http://personality-testing.info/tests/BIG5.php" TargetMode="External"/><Relationship Id="rId4" Type="http://schemas.openxmlformats.org/officeDocument/2006/relationships/hyperlink" Target="http://www.myplan.com/assess/values.php"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mynextmove.org/explore/ip" TargetMode="External"/><Relationship Id="rId2" Type="http://schemas.openxmlformats.org/officeDocument/2006/relationships/hyperlink" Target="http://www.iseek.org/careers/clusterSurvey" TargetMode="External"/><Relationship Id="rId1" Type="http://schemas.openxmlformats.org/officeDocument/2006/relationships/slideLayout" Target="../slideLayouts/slideLayout2.xml"/><Relationship Id="rId6" Type="http://schemas.openxmlformats.org/officeDocument/2006/relationships/hyperlink" Target="http://go.predictiveindex.com/pi-behavioral-assessment" TargetMode="External"/><Relationship Id="rId5" Type="http://schemas.openxmlformats.org/officeDocument/2006/relationships/hyperlink" Target="http://www.truity.com/test/holland-code-career-test" TargetMode="External"/><Relationship Id="rId4" Type="http://schemas.openxmlformats.org/officeDocument/2006/relationships/hyperlink" Target="http://www.assessment.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153359"/>
          </a:xfrm>
        </p:spPr>
        <p:txBody>
          <a:bodyPr>
            <a:normAutofit fontScale="90000"/>
          </a:bodyPr>
          <a:lstStyle/>
          <a:p>
            <a:r>
              <a:rPr lang="en-GB" b="1" dirty="0" smtClean="0"/>
              <a:t/>
            </a:r>
            <a:br>
              <a:rPr lang="en-GB" b="1" dirty="0" smtClean="0"/>
            </a:br>
            <a:r>
              <a:rPr lang="en-GB" b="1" dirty="0"/>
              <a:t/>
            </a:r>
            <a:br>
              <a:rPr lang="en-GB" b="1" dirty="0"/>
            </a:br>
            <a:r>
              <a:rPr lang="en-GB" b="1" dirty="0" smtClean="0"/>
              <a:t>Sharing Global Best Practice in Life Planning Education and Career Guidance</a:t>
            </a:r>
            <a:endParaRPr lang="en-GB" b="1" dirty="0"/>
          </a:p>
        </p:txBody>
      </p:sp>
      <p:sp>
        <p:nvSpPr>
          <p:cNvPr id="3" name="Subtitle 2"/>
          <p:cNvSpPr>
            <a:spLocks noGrp="1"/>
          </p:cNvSpPr>
          <p:nvPr>
            <p:ph type="subTitle" idx="1"/>
          </p:nvPr>
        </p:nvSpPr>
        <p:spPr>
          <a:xfrm>
            <a:off x="1524000" y="4307594"/>
            <a:ext cx="9144000" cy="2038121"/>
          </a:xfrm>
        </p:spPr>
        <p:txBody>
          <a:bodyPr>
            <a:normAutofit fontScale="92500" lnSpcReduction="10000"/>
          </a:bodyPr>
          <a:lstStyle/>
          <a:p>
            <a:pPr algn="ctr"/>
            <a:r>
              <a:rPr lang="en-GB" dirty="0" smtClean="0"/>
              <a:t>Dr Barry J Hallinan</a:t>
            </a:r>
          </a:p>
          <a:p>
            <a:pPr algn="ctr"/>
            <a:r>
              <a:rPr lang="en-GB" dirty="0" smtClean="0"/>
              <a:t>Senior Master</a:t>
            </a:r>
          </a:p>
          <a:p>
            <a:pPr algn="ctr"/>
            <a:r>
              <a:rPr lang="en-GB" dirty="0" smtClean="0"/>
              <a:t>St Paul’s School</a:t>
            </a:r>
          </a:p>
          <a:p>
            <a:pPr algn="ctr"/>
            <a:r>
              <a:rPr lang="en-GB" dirty="0" smtClean="0"/>
              <a:t>Sao Paulo, Brazil</a:t>
            </a:r>
            <a:endParaRPr lang="en-GB" dirty="0"/>
          </a:p>
        </p:txBody>
      </p:sp>
    </p:spTree>
    <p:extLst>
      <p:ext uri="{BB962C8B-B14F-4D97-AF65-F5344CB8AC3E}">
        <p14:creationId xmlns:p14="http://schemas.microsoft.com/office/powerpoint/2010/main" val="2929976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176271"/>
            <a:ext cx="10772775" cy="1233888"/>
          </a:xfrm>
        </p:spPr>
        <p:txBody>
          <a:bodyPr>
            <a:normAutofit fontScale="90000"/>
          </a:bodyPr>
          <a:lstStyle/>
          <a:p>
            <a:r>
              <a:rPr lang="en-GB" dirty="0" smtClean="0"/>
              <a:t>Advocates for Youth – Life Planning Education</a:t>
            </a:r>
            <a:endParaRPr lang="en-GB" dirty="0"/>
          </a:p>
        </p:txBody>
      </p:sp>
      <p:sp>
        <p:nvSpPr>
          <p:cNvPr id="3" name="Content Placeholder 2"/>
          <p:cNvSpPr>
            <a:spLocks noGrp="1"/>
          </p:cNvSpPr>
          <p:nvPr>
            <p:ph idx="1"/>
          </p:nvPr>
        </p:nvSpPr>
        <p:spPr>
          <a:xfrm>
            <a:off x="838200" y="1542360"/>
            <a:ext cx="10515600" cy="5056743"/>
          </a:xfrm>
        </p:spPr>
        <p:txBody>
          <a:bodyPr>
            <a:normAutofit lnSpcReduction="10000"/>
          </a:bodyPr>
          <a:lstStyle/>
          <a:p>
            <a:pPr marL="0" indent="0">
              <a:buNone/>
            </a:pPr>
            <a:r>
              <a:rPr lang="en-GB" b="1" u="sng" dirty="0">
                <a:hlinkClick r:id="rId2"/>
              </a:rPr>
              <a:t>Chapter 1: Who Am I and What Can I Do?</a:t>
            </a:r>
            <a:endParaRPr lang="en-GB" dirty="0"/>
          </a:p>
          <a:p>
            <a:pPr marL="0" indent="0">
              <a:buNone/>
            </a:pPr>
            <a:r>
              <a:rPr lang="en-GB" b="1" u="sng" dirty="0">
                <a:hlinkClick r:id="rId3"/>
              </a:rPr>
              <a:t>Chapter 2: What Are My Personal, Family, and Community Values?</a:t>
            </a:r>
            <a:endParaRPr lang="en-GB" dirty="0"/>
          </a:p>
          <a:p>
            <a:pPr marL="0" indent="0">
              <a:buNone/>
            </a:pPr>
            <a:r>
              <a:rPr lang="en-GB" b="1" u="sng" dirty="0">
                <a:hlinkClick r:id="rId4"/>
              </a:rPr>
              <a:t>Chapter 3: How Well Do I Communicate with Others?</a:t>
            </a:r>
            <a:endParaRPr lang="en-GB" dirty="0"/>
          </a:p>
          <a:p>
            <a:pPr marL="0" indent="0">
              <a:buNone/>
            </a:pPr>
            <a:r>
              <a:rPr lang="en-GB" b="1" dirty="0">
                <a:hlinkClick r:id="rId5"/>
              </a:rPr>
              <a:t>Chapter 4: </a:t>
            </a:r>
            <a:r>
              <a:rPr lang="en-GB" b="1" u="sng" dirty="0">
                <a:hlinkClick r:id="rId5"/>
              </a:rPr>
              <a:t>What Are My Relationships with Others Like?</a:t>
            </a:r>
            <a:endParaRPr lang="en-GB" dirty="0"/>
          </a:p>
          <a:p>
            <a:pPr marL="0" indent="0">
              <a:buNone/>
            </a:pPr>
            <a:r>
              <a:rPr lang="en-GB" b="1" dirty="0">
                <a:hlinkClick r:id="rId6"/>
              </a:rPr>
              <a:t>Chapter 5: </a:t>
            </a:r>
            <a:r>
              <a:rPr lang="en-GB" b="1" u="sng" dirty="0">
                <a:hlinkClick r:id="rId6"/>
              </a:rPr>
              <a:t>What Is Sexuality?</a:t>
            </a:r>
            <a:r>
              <a:rPr lang="en-GB" dirty="0"/>
              <a:t> </a:t>
            </a:r>
            <a:br>
              <a:rPr lang="en-GB" dirty="0"/>
            </a:br>
            <a:r>
              <a:rPr lang="en-GB" b="1" u="sng" dirty="0">
                <a:hlinkClick r:id="rId7"/>
              </a:rPr>
              <a:t>Chapter 6: What Does Community Mean to Me?</a:t>
            </a:r>
            <a:r>
              <a:rPr lang="en-GB" dirty="0"/>
              <a:t>  </a:t>
            </a:r>
            <a:br>
              <a:rPr lang="en-GB" dirty="0"/>
            </a:br>
            <a:r>
              <a:rPr lang="en-GB" b="1" dirty="0">
                <a:hlinkClick r:id="rId8"/>
              </a:rPr>
              <a:t>Chapter 7: </a:t>
            </a:r>
            <a:r>
              <a:rPr lang="en-GB" b="1" u="sng" dirty="0">
                <a:hlinkClick r:id="rId8"/>
              </a:rPr>
              <a:t>What Are My Goals?</a:t>
            </a:r>
            <a:r>
              <a:rPr lang="en-GB" dirty="0"/>
              <a:t> </a:t>
            </a:r>
            <a:br>
              <a:rPr lang="en-GB" dirty="0"/>
            </a:br>
            <a:r>
              <a:rPr lang="en-GB" b="1" dirty="0">
                <a:hlinkClick r:id="rId9"/>
              </a:rPr>
              <a:t>Chapter 8: </a:t>
            </a:r>
            <a:r>
              <a:rPr lang="en-GB" b="1" u="sng" dirty="0">
                <a:hlinkClick r:id="rId9"/>
              </a:rPr>
              <a:t>How Can I Make Good Decisions?</a:t>
            </a:r>
            <a:r>
              <a:rPr lang="en-GB" dirty="0"/>
              <a:t> </a:t>
            </a:r>
            <a:br>
              <a:rPr lang="en-GB" dirty="0"/>
            </a:br>
            <a:r>
              <a:rPr lang="en-GB" b="1" u="sng" dirty="0">
                <a:hlinkClick r:id="rId10"/>
              </a:rPr>
              <a:t>Chapter 9: What Are Stereotypes and Gender Roles?</a:t>
            </a:r>
            <a:r>
              <a:rPr lang="en-GB" dirty="0"/>
              <a:t> </a:t>
            </a:r>
            <a:br>
              <a:rPr lang="en-GB" dirty="0"/>
            </a:br>
            <a:r>
              <a:rPr lang="en-GB" b="1" dirty="0">
                <a:hlinkClick r:id="rId11"/>
              </a:rPr>
              <a:t>Chapter 10: </a:t>
            </a:r>
            <a:r>
              <a:rPr lang="en-GB" b="1" u="sng" dirty="0">
                <a:hlinkClick r:id="rId11"/>
              </a:rPr>
              <a:t>What Does it Take to Be a Good Parent?</a:t>
            </a:r>
            <a:endParaRPr lang="en-GB" dirty="0"/>
          </a:p>
          <a:p>
            <a:pPr marL="0" indent="0">
              <a:buNone/>
            </a:pPr>
            <a:r>
              <a:rPr lang="en-GB" dirty="0"/>
              <a:t> </a:t>
            </a:r>
            <a:r>
              <a:rPr lang="en-GB" b="1" dirty="0">
                <a:hlinkClick r:id="rId12"/>
              </a:rPr>
              <a:t>Chapter 11: </a:t>
            </a:r>
            <a:r>
              <a:rPr lang="en-GB" b="1" u="sng" dirty="0">
                <a:hlinkClick r:id="rId13"/>
              </a:rPr>
              <a:t>Can I Keep Violence out of My Life?</a:t>
            </a:r>
            <a:r>
              <a:rPr lang="en-GB" dirty="0"/>
              <a:t> </a:t>
            </a:r>
            <a:br>
              <a:rPr lang="en-GB" dirty="0"/>
            </a:br>
            <a:r>
              <a:rPr lang="en-GB" b="1" dirty="0">
                <a:hlinkClick r:id="rId14"/>
              </a:rPr>
              <a:t>Chapter 12: </a:t>
            </a:r>
            <a:r>
              <a:rPr lang="en-GB" b="1" u="sng" dirty="0">
                <a:hlinkClick r:id="rId14"/>
              </a:rPr>
              <a:t>How Can I Take Care of My Health?</a:t>
            </a:r>
            <a:r>
              <a:rPr lang="en-GB" dirty="0"/>
              <a:t> </a:t>
            </a:r>
            <a:br>
              <a:rPr lang="en-GB" dirty="0"/>
            </a:br>
            <a:r>
              <a:rPr lang="en-GB" b="1" u="sng" dirty="0">
                <a:hlinkClick r:id="rId15"/>
              </a:rPr>
              <a:t>Chapter 13: What Reduces Sexual Risks?</a:t>
            </a:r>
            <a:r>
              <a:rPr lang="en-GB" dirty="0"/>
              <a:t>  </a:t>
            </a:r>
            <a:br>
              <a:rPr lang="en-GB" dirty="0"/>
            </a:br>
            <a:r>
              <a:rPr lang="en-GB" b="1" u="sng" dirty="0">
                <a:hlinkClick r:id="rId16"/>
              </a:rPr>
              <a:t>Chapter 14: How Do I Prepare for the World of Work?</a:t>
            </a:r>
            <a:r>
              <a:rPr lang="en-GB" dirty="0"/>
              <a:t> </a:t>
            </a:r>
          </a:p>
          <a:p>
            <a:endParaRPr lang="en-GB" dirty="0"/>
          </a:p>
        </p:txBody>
      </p:sp>
    </p:spTree>
    <p:extLst>
      <p:ext uri="{BB962C8B-B14F-4D97-AF65-F5344CB8AC3E}">
        <p14:creationId xmlns:p14="http://schemas.microsoft.com/office/powerpoint/2010/main" val="1874328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does it take to become......young adults</a:t>
            </a:r>
            <a:endParaRPr lang="en-GB" dirty="0"/>
          </a:p>
        </p:txBody>
      </p:sp>
      <p:sp>
        <p:nvSpPr>
          <p:cNvPr id="3" name="Content Placeholder 2"/>
          <p:cNvSpPr>
            <a:spLocks noGrp="1"/>
          </p:cNvSpPr>
          <p:nvPr>
            <p:ph idx="1"/>
          </p:nvPr>
        </p:nvSpPr>
        <p:spPr>
          <a:xfrm>
            <a:off x="838200" y="1690688"/>
            <a:ext cx="10515600" cy="4486275"/>
          </a:xfrm>
        </p:spPr>
        <p:txBody>
          <a:bodyPr>
            <a:normAutofit fontScale="92500" lnSpcReduction="10000"/>
          </a:bodyPr>
          <a:lstStyle/>
          <a:p>
            <a:endParaRPr lang="en-GB" sz="6800" b="1" dirty="0" smtClean="0"/>
          </a:p>
          <a:p>
            <a:r>
              <a:rPr lang="en-GB" sz="6800" b="1" dirty="0" smtClean="0"/>
              <a:t>Successful</a:t>
            </a:r>
          </a:p>
          <a:p>
            <a:r>
              <a:rPr lang="en-GB" sz="6800" b="1" dirty="0" smtClean="0"/>
              <a:t>Fulfilled</a:t>
            </a:r>
          </a:p>
          <a:p>
            <a:r>
              <a:rPr lang="en-GB" sz="6800" b="1" dirty="0" smtClean="0"/>
              <a:t>Balanced</a:t>
            </a:r>
          </a:p>
          <a:p>
            <a:r>
              <a:rPr lang="en-GB" sz="6800" b="1" dirty="0"/>
              <a:t>H</a:t>
            </a:r>
            <a:r>
              <a:rPr lang="en-GB" sz="6800" b="1" dirty="0" smtClean="0"/>
              <a:t>appy</a:t>
            </a:r>
            <a:endParaRPr lang="en-GB" sz="6800" b="1" dirty="0"/>
          </a:p>
        </p:txBody>
      </p:sp>
    </p:spTree>
    <p:extLst>
      <p:ext uri="{BB962C8B-B14F-4D97-AF65-F5344CB8AC3E}">
        <p14:creationId xmlns:p14="http://schemas.microsoft.com/office/powerpoint/2010/main" val="42303255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Transition points in a learner’s life</a:t>
            </a:r>
            <a:endParaRPr lang="en-GB" dirty="0"/>
          </a:p>
        </p:txBody>
      </p:sp>
      <p:sp>
        <p:nvSpPr>
          <p:cNvPr id="3" name="Content Placeholder 2"/>
          <p:cNvSpPr>
            <a:spLocks noGrp="1"/>
          </p:cNvSpPr>
          <p:nvPr>
            <p:ph idx="1"/>
          </p:nvPr>
        </p:nvSpPr>
        <p:spPr/>
        <p:txBody>
          <a:bodyPr>
            <a:normAutofit/>
          </a:bodyPr>
          <a:lstStyle/>
          <a:p>
            <a:r>
              <a:rPr lang="en-GB" dirty="0" smtClean="0"/>
              <a:t>Assumptions made</a:t>
            </a:r>
          </a:p>
          <a:p>
            <a:r>
              <a:rPr lang="en-GB" dirty="0" smtClean="0"/>
              <a:t>Difficulty with nomenclature/topologies</a:t>
            </a:r>
          </a:p>
          <a:p>
            <a:r>
              <a:rPr lang="en-GB" dirty="0" smtClean="0"/>
              <a:t>Home to Early Years</a:t>
            </a:r>
          </a:p>
          <a:p>
            <a:r>
              <a:rPr lang="en-GB" dirty="0" smtClean="0"/>
              <a:t>Early Year to Primary</a:t>
            </a:r>
            <a:endParaRPr lang="en-GB" dirty="0"/>
          </a:p>
          <a:p>
            <a:r>
              <a:rPr lang="en-GB" dirty="0" smtClean="0"/>
              <a:t>Primary – Secondary 1</a:t>
            </a:r>
          </a:p>
          <a:p>
            <a:r>
              <a:rPr lang="en-GB" dirty="0" smtClean="0"/>
              <a:t>Secondary 1 to Secondary 2</a:t>
            </a:r>
          </a:p>
          <a:p>
            <a:r>
              <a:rPr lang="en-GB" dirty="0" smtClean="0"/>
              <a:t>Secondary 2 to Tertiary</a:t>
            </a:r>
          </a:p>
          <a:p>
            <a:r>
              <a:rPr lang="en-GB" dirty="0" smtClean="0"/>
              <a:t>Tertiary to BWW</a:t>
            </a:r>
            <a:endParaRPr lang="en-GB" dirty="0"/>
          </a:p>
        </p:txBody>
      </p:sp>
    </p:spTree>
    <p:extLst>
      <p:ext uri="{BB962C8B-B14F-4D97-AF65-F5344CB8AC3E}">
        <p14:creationId xmlns:p14="http://schemas.microsoft.com/office/powerpoint/2010/main" val="201167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schools can do for their charges</a:t>
            </a:r>
            <a:endParaRPr lang="en-GB" dirty="0"/>
          </a:p>
        </p:txBody>
      </p:sp>
      <p:sp>
        <p:nvSpPr>
          <p:cNvPr id="3" name="Content Placeholder 2"/>
          <p:cNvSpPr>
            <a:spLocks noGrp="1"/>
          </p:cNvSpPr>
          <p:nvPr>
            <p:ph idx="1"/>
          </p:nvPr>
        </p:nvSpPr>
        <p:spPr>
          <a:xfrm>
            <a:off x="676656" y="2011680"/>
            <a:ext cx="10753725" cy="4345053"/>
          </a:xfrm>
        </p:spPr>
        <p:txBody>
          <a:bodyPr>
            <a:normAutofit/>
          </a:bodyPr>
          <a:lstStyle/>
          <a:p>
            <a:r>
              <a:rPr lang="en-GB" dirty="0" smtClean="0"/>
              <a:t>Being inclusive</a:t>
            </a:r>
          </a:p>
          <a:p>
            <a:r>
              <a:rPr lang="en-GB" dirty="0" smtClean="0"/>
              <a:t>School wide</a:t>
            </a:r>
          </a:p>
          <a:p>
            <a:r>
              <a:rPr lang="en-GB" dirty="0" smtClean="0"/>
              <a:t>Recognising best practice elsewhere</a:t>
            </a:r>
          </a:p>
          <a:p>
            <a:r>
              <a:rPr lang="en-GB" dirty="0" smtClean="0"/>
              <a:t>Pooling resources / staff/ expertise</a:t>
            </a:r>
          </a:p>
          <a:p>
            <a:r>
              <a:rPr lang="en-GB" dirty="0" smtClean="0"/>
              <a:t>Be flexible</a:t>
            </a:r>
          </a:p>
          <a:p>
            <a:r>
              <a:rPr lang="en-GB" dirty="0" smtClean="0"/>
              <a:t>Differentiate – operate OLE system</a:t>
            </a:r>
          </a:p>
          <a:p>
            <a:r>
              <a:rPr lang="en-GB" dirty="0" smtClean="0"/>
              <a:t>Have a Careers Week (or day...) and out Careers on the agenda</a:t>
            </a:r>
          </a:p>
          <a:p>
            <a:r>
              <a:rPr lang="en-GB" dirty="0" smtClean="0"/>
              <a:t>Use outside forces (PTA, local Chamber of Commerce, colleges, visiting experts)</a:t>
            </a:r>
            <a:endParaRPr lang="en-GB" dirty="0"/>
          </a:p>
        </p:txBody>
      </p:sp>
    </p:spTree>
    <p:extLst>
      <p:ext uri="{BB962C8B-B14F-4D97-AF65-F5344CB8AC3E}">
        <p14:creationId xmlns:p14="http://schemas.microsoft.com/office/powerpoint/2010/main" val="14921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heel(1)">
                                      <p:cBhvr>
                                        <p:cTn id="32" dur="2000"/>
                                        <p:tgtEl>
                                          <p:spTgt spid="3">
                                            <p:txEl>
                                              <p:pRg st="6" end="6"/>
                                            </p:txEl>
                                          </p:spTgt>
                                        </p:tgtEl>
                                      </p:cBhvr>
                                    </p:animEffect>
                                  </p:childTnLst>
                                </p:cTn>
                              </p:par>
                              <p:par>
                                <p:cTn id="33" presetID="21" presetClass="entr" presetSubtype="1"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heel(1)">
                                      <p:cBhvr>
                                        <p:cTn id="3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Careers Week – some ideas</a:t>
            </a:r>
            <a:endParaRPr lang="en-GB" dirty="0"/>
          </a:p>
        </p:txBody>
      </p:sp>
      <p:sp>
        <p:nvSpPr>
          <p:cNvPr id="3" name="Content Placeholder 2"/>
          <p:cNvSpPr>
            <a:spLocks noGrp="1"/>
          </p:cNvSpPr>
          <p:nvPr>
            <p:ph idx="1"/>
          </p:nvPr>
        </p:nvSpPr>
        <p:spPr/>
        <p:txBody>
          <a:bodyPr>
            <a:normAutofit/>
          </a:bodyPr>
          <a:lstStyle/>
          <a:p>
            <a:r>
              <a:rPr lang="en-GB" dirty="0" smtClean="0"/>
              <a:t>Plan ahead and make sure that this is an integral part of the Calendar</a:t>
            </a:r>
          </a:p>
          <a:p>
            <a:r>
              <a:rPr lang="en-GB" dirty="0" smtClean="0"/>
              <a:t>Give teasers of what stakeholders will expect</a:t>
            </a:r>
          </a:p>
          <a:p>
            <a:r>
              <a:rPr lang="en-GB" dirty="0" smtClean="0"/>
              <a:t>Bring all stakeholders on board (pupils, staff, parents, Board)</a:t>
            </a:r>
          </a:p>
          <a:p>
            <a:r>
              <a:rPr lang="en-GB" dirty="0" smtClean="0"/>
              <a:t>Harness internal expertise</a:t>
            </a:r>
          </a:p>
          <a:p>
            <a:r>
              <a:rPr lang="en-GB" dirty="0" smtClean="0"/>
              <a:t>Use external expertise (local HE/Colleges)</a:t>
            </a:r>
          </a:p>
          <a:p>
            <a:r>
              <a:rPr lang="en-GB" dirty="0" smtClean="0"/>
              <a:t>Careers Fair/ Alum visits / Fun activities / Enrichment activities which highlight..</a:t>
            </a:r>
          </a:p>
          <a:p>
            <a:r>
              <a:rPr lang="en-GB" dirty="0" smtClean="0"/>
              <a:t>School-Work opportunities Act 1994 (USA) (positive job experiences)</a:t>
            </a:r>
          </a:p>
          <a:p>
            <a:r>
              <a:rPr lang="en-GB" dirty="0" smtClean="0"/>
              <a:t>Report on all of the above so that there is a track record to build on</a:t>
            </a:r>
            <a:endParaRPr lang="en-GB" dirty="0"/>
          </a:p>
        </p:txBody>
      </p:sp>
    </p:spTree>
    <p:extLst>
      <p:ext uri="{BB962C8B-B14F-4D97-AF65-F5344CB8AC3E}">
        <p14:creationId xmlns:p14="http://schemas.microsoft.com/office/powerpoint/2010/main" val="2894731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77118"/>
            <a:ext cx="10772775" cy="2234849"/>
          </a:xfrm>
        </p:spPr>
        <p:txBody>
          <a:bodyPr/>
          <a:lstStyle/>
          <a:p>
            <a:r>
              <a:rPr lang="en-GB" dirty="0" smtClean="0"/>
              <a:t>Quantitative and Qualitative Instruments</a:t>
            </a:r>
            <a:endParaRPr lang="en-GB" dirty="0"/>
          </a:p>
        </p:txBody>
      </p:sp>
      <p:sp>
        <p:nvSpPr>
          <p:cNvPr id="3" name="Content Placeholder 2"/>
          <p:cNvSpPr>
            <a:spLocks noGrp="1"/>
          </p:cNvSpPr>
          <p:nvPr>
            <p:ph idx="1"/>
          </p:nvPr>
        </p:nvSpPr>
        <p:spPr>
          <a:xfrm>
            <a:off x="838200" y="1498294"/>
            <a:ext cx="10515600" cy="5359706"/>
          </a:xfrm>
        </p:spPr>
        <p:txBody>
          <a:bodyPr>
            <a:noAutofit/>
          </a:bodyPr>
          <a:lstStyle/>
          <a:p>
            <a:r>
              <a:rPr lang="en-GB" sz="1500" dirty="0" smtClean="0"/>
              <a:t>Career Assessment takes on many guises:(</a:t>
            </a:r>
            <a:r>
              <a:rPr lang="en-GB" sz="1500" dirty="0" smtClean="0">
                <a:solidFill>
                  <a:srgbClr val="FF0000"/>
                </a:solidFill>
              </a:rPr>
              <a:t>Not an end but a means!)</a:t>
            </a:r>
            <a:endParaRPr lang="en-GB" sz="1500" dirty="0">
              <a:solidFill>
                <a:srgbClr val="FF0000"/>
              </a:solidFill>
            </a:endParaRPr>
          </a:p>
          <a:p>
            <a:r>
              <a:rPr lang="en-GB" sz="1500" dirty="0"/>
              <a:t>Myers-Briggs</a:t>
            </a:r>
          </a:p>
          <a:p>
            <a:r>
              <a:rPr lang="en-GB" sz="1500" dirty="0"/>
              <a:t>One of the most well-known assessments, the </a:t>
            </a:r>
            <a:r>
              <a:rPr lang="en-GB" sz="1500" u="sng" dirty="0">
                <a:hlinkClick r:id="rId2"/>
              </a:rPr>
              <a:t>Myers-Briggs Type Indicator</a:t>
            </a:r>
            <a:r>
              <a:rPr lang="en-GB" sz="1500" dirty="0"/>
              <a:t> results in a four-letter “type”—INFP or ESFJ, for example. The test is meant to identify basic preferences for each of four dichotomies (such as introvert and extrovert) and describes 16 distinctive personality traits.</a:t>
            </a:r>
          </a:p>
          <a:p>
            <a:r>
              <a:rPr lang="en-GB" sz="1500" dirty="0" err="1"/>
              <a:t>Keirsey</a:t>
            </a:r>
            <a:r>
              <a:rPr lang="en-GB" sz="1500" dirty="0"/>
              <a:t> Temperament Sorter</a:t>
            </a:r>
          </a:p>
          <a:p>
            <a:r>
              <a:rPr lang="en-GB" sz="1500" dirty="0"/>
              <a:t>This </a:t>
            </a:r>
            <a:r>
              <a:rPr lang="en-GB" sz="1500" u="sng" dirty="0">
                <a:hlinkClick r:id="rId3"/>
              </a:rPr>
              <a:t>personality assessment</a:t>
            </a:r>
            <a:r>
              <a:rPr lang="en-GB" sz="1500" dirty="0"/>
              <a:t> is based on </a:t>
            </a:r>
            <a:r>
              <a:rPr lang="en-GB" sz="1500" dirty="0" err="1"/>
              <a:t>Keirsey</a:t>
            </a:r>
            <a:r>
              <a:rPr lang="en-GB" sz="1500" dirty="0"/>
              <a:t> Temperament Theory, which divides people into four “temperaments:” guardian, idealist, rational and artisan. The assessment measures how people communicate and what their actions tend to be. </a:t>
            </a:r>
          </a:p>
          <a:p>
            <a:r>
              <a:rPr lang="en-GB" sz="1500" dirty="0"/>
              <a:t>MyPlan.com</a:t>
            </a:r>
          </a:p>
          <a:p>
            <a:r>
              <a:rPr lang="en-GB" sz="1500" dirty="0"/>
              <a:t>This assessment can help you identify your motivations and what’s really important to you in your career. By </a:t>
            </a:r>
            <a:r>
              <a:rPr lang="en-GB" sz="1500" u="sng" dirty="0">
                <a:hlinkClick r:id="rId4"/>
              </a:rPr>
              <a:t>ranking different aspects of work</a:t>
            </a:r>
            <a:r>
              <a:rPr lang="en-GB" sz="1500" dirty="0"/>
              <a:t>, the results can encourage you to look at jobs or industries you may not have considered before.</a:t>
            </a:r>
          </a:p>
          <a:p>
            <a:r>
              <a:rPr lang="en-GB" sz="1500" dirty="0"/>
              <a:t>Big Five</a:t>
            </a:r>
          </a:p>
          <a:p>
            <a:r>
              <a:rPr lang="en-GB" sz="1500" u="sng" dirty="0">
                <a:hlinkClick r:id="rId5"/>
              </a:rPr>
              <a:t>Big Five personality assessments</a:t>
            </a:r>
            <a:r>
              <a:rPr lang="en-GB" sz="1500" dirty="0"/>
              <a:t> divide people into five personality traits: openness, conscientiousness, extraversion, agreeableness and neuroticism. The assessment identifies a preference out of the five and can help you identify learning styles as well as work preferences.</a:t>
            </a:r>
          </a:p>
          <a:p>
            <a:r>
              <a:rPr lang="en-GB" sz="1500" dirty="0"/>
              <a:t>16personalities</a:t>
            </a:r>
          </a:p>
          <a:p>
            <a:r>
              <a:rPr lang="en-GB" sz="1500" dirty="0"/>
              <a:t>This </a:t>
            </a:r>
            <a:r>
              <a:rPr lang="en-GB" sz="1500" u="sng" dirty="0">
                <a:hlinkClick r:id="rId6"/>
              </a:rPr>
              <a:t>personality assessment</a:t>
            </a:r>
            <a:r>
              <a:rPr lang="en-GB" sz="1500" dirty="0"/>
              <a:t> starts with Myers-Briggs dichotomies and adds archetypes from Jungian theory as well as some from the Big Five. At the end, you’ll be </a:t>
            </a:r>
            <a:r>
              <a:rPr lang="en-GB" sz="1500" dirty="0" err="1"/>
              <a:t>labeled</a:t>
            </a:r>
            <a:r>
              <a:rPr lang="en-GB" sz="1500" dirty="0"/>
              <a:t> with one of 16 personality types with cool names like “Mediator,” “Commander” and “Defender.” </a:t>
            </a:r>
          </a:p>
          <a:p>
            <a:endParaRPr lang="en-GB" sz="1500" dirty="0" smtClean="0"/>
          </a:p>
          <a:p>
            <a:endParaRPr lang="en-GB" sz="1500" dirty="0"/>
          </a:p>
        </p:txBody>
      </p:sp>
    </p:spTree>
    <p:extLst>
      <p:ext uri="{BB962C8B-B14F-4D97-AF65-F5344CB8AC3E}">
        <p14:creationId xmlns:p14="http://schemas.microsoft.com/office/powerpoint/2010/main" val="3315707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0"/>
            <a:ext cx="10772775" cy="2157731"/>
          </a:xfrm>
        </p:spPr>
        <p:txBody>
          <a:bodyPr/>
          <a:lstStyle/>
          <a:p>
            <a:r>
              <a:rPr lang="en-GB" dirty="0"/>
              <a:t>Quantitative and Qualitative Instruments</a:t>
            </a:r>
          </a:p>
        </p:txBody>
      </p:sp>
      <p:sp>
        <p:nvSpPr>
          <p:cNvPr id="3" name="Content Placeholder 2"/>
          <p:cNvSpPr>
            <a:spLocks noGrp="1"/>
          </p:cNvSpPr>
          <p:nvPr>
            <p:ph idx="1"/>
          </p:nvPr>
        </p:nvSpPr>
        <p:spPr>
          <a:xfrm>
            <a:off x="838200" y="1690688"/>
            <a:ext cx="10515600" cy="5018584"/>
          </a:xfrm>
        </p:spPr>
        <p:txBody>
          <a:bodyPr>
            <a:normAutofit fontScale="25000" lnSpcReduction="20000"/>
          </a:bodyPr>
          <a:lstStyle/>
          <a:p>
            <a:r>
              <a:rPr lang="en-GB" sz="6400" dirty="0" err="1"/>
              <a:t>iSeek</a:t>
            </a:r>
            <a:r>
              <a:rPr lang="en-GB" sz="6400" dirty="0"/>
              <a:t> “Clusters”</a:t>
            </a:r>
          </a:p>
          <a:p>
            <a:r>
              <a:rPr lang="en-GB" sz="6400" u="sng" dirty="0">
                <a:hlinkClick r:id="rId2"/>
              </a:rPr>
              <a:t>This survey</a:t>
            </a:r>
            <a:r>
              <a:rPr lang="en-GB" sz="6400" dirty="0"/>
              <a:t> lets you rate activities you enjoy, your personal qualities and school subjects you like. Then you can see which career clusters are a match for your interests. </a:t>
            </a:r>
          </a:p>
          <a:p>
            <a:r>
              <a:rPr lang="en-GB" sz="6400" dirty="0" err="1"/>
              <a:t>MyNextMove</a:t>
            </a:r>
            <a:endParaRPr lang="en-GB" sz="6400" dirty="0"/>
          </a:p>
          <a:p>
            <a:r>
              <a:rPr lang="en-GB" sz="6400" u="sng" dirty="0">
                <a:hlinkClick r:id="rId3"/>
              </a:rPr>
              <a:t>This tool</a:t>
            </a:r>
            <a:r>
              <a:rPr lang="en-GB" sz="6400" dirty="0"/>
              <a:t> uses information from O*Net information, , which is sponsored by the U.S. Department of </a:t>
            </a:r>
            <a:r>
              <a:rPr lang="en-GB" sz="6400" dirty="0" err="1"/>
              <a:t>Labor</a:t>
            </a:r>
            <a:r>
              <a:rPr lang="en-GB" sz="6400" dirty="0"/>
              <a:t>, to help determine your interests as they relate to work. Unlike the other tests, this one asks you how to rate how much you’d enjoy performing very specific work tasks like “building kitchen cabinets,” “laying brick” and “buying and selling stocks and bonds.” </a:t>
            </a:r>
          </a:p>
          <a:p>
            <a:r>
              <a:rPr lang="en-GB" sz="6400" dirty="0"/>
              <a:t>MAPP Test</a:t>
            </a:r>
          </a:p>
          <a:p>
            <a:r>
              <a:rPr lang="en-GB" sz="6400" dirty="0"/>
              <a:t>More than 8 million people around the world have taken this assessment at </a:t>
            </a:r>
            <a:r>
              <a:rPr lang="en-GB" sz="6400" u="sng" dirty="0">
                <a:hlinkClick r:id="rId4"/>
              </a:rPr>
              <a:t>Assessment.com</a:t>
            </a:r>
            <a:r>
              <a:rPr lang="en-GB" sz="6400" dirty="0"/>
              <a:t>. “The reason people take the MAPP is to find their way in life,” he says. It tells you what you love to do and what you don’t love to do. It also uses the O*Net job list to identify which jobs might be good fits.</a:t>
            </a:r>
          </a:p>
          <a:p>
            <a:r>
              <a:rPr lang="en-GB" sz="6400" dirty="0"/>
              <a:t>Holland Code</a:t>
            </a:r>
          </a:p>
          <a:p>
            <a:r>
              <a:rPr lang="en-GB" sz="6400" u="sng" dirty="0">
                <a:hlinkClick r:id="rId5"/>
              </a:rPr>
              <a:t>This assessment</a:t>
            </a:r>
            <a:r>
              <a:rPr lang="en-GB" sz="6400" dirty="0"/>
              <a:t> examines your suitability with different careers based on six occupational themes: Realistic, Investigative, Artistic, Social, Enterprising and Conventional. The test identifies your top interest area and how it compares to the other areas, and what this means for your career interests.</a:t>
            </a:r>
          </a:p>
          <a:p>
            <a:r>
              <a:rPr lang="en-GB" sz="6400" dirty="0"/>
              <a:t>PI </a:t>
            </a:r>
            <a:r>
              <a:rPr lang="en-GB" sz="6400" dirty="0" err="1"/>
              <a:t>Behavioral</a:t>
            </a:r>
            <a:r>
              <a:rPr lang="en-GB" sz="6400" dirty="0"/>
              <a:t> Assessment</a:t>
            </a:r>
          </a:p>
          <a:p>
            <a:r>
              <a:rPr lang="en-GB" sz="6400" dirty="0"/>
              <a:t>The </a:t>
            </a:r>
            <a:r>
              <a:rPr lang="en-GB" sz="6400" u="sng" dirty="0">
                <a:hlinkClick r:id="rId6"/>
              </a:rPr>
              <a:t>Predictive Index</a:t>
            </a:r>
            <a:r>
              <a:rPr lang="en-GB" sz="6400" dirty="0"/>
              <a:t> predicts primary personality characteristics that describe, explain and predict day-to-day workplace </a:t>
            </a:r>
            <a:r>
              <a:rPr lang="en-GB" sz="6400" dirty="0" err="1"/>
              <a:t>behaviors</a:t>
            </a:r>
            <a:r>
              <a:rPr lang="en-GB" sz="6400" dirty="0"/>
              <a:t>, says Greg Barnett, a Boston-based industrial and organizational psychologist who is responsible for setting and executing the scientific agenda for the Predictive Index. This rigorously tested study looks at your strongest workplace </a:t>
            </a:r>
            <a:r>
              <a:rPr lang="en-GB" sz="6400" dirty="0" err="1"/>
              <a:t>behaviors</a:t>
            </a:r>
            <a:r>
              <a:rPr lang="en-GB" sz="6400" dirty="0"/>
              <a:t> and determines your management and influence styles.</a:t>
            </a:r>
          </a:p>
          <a:p>
            <a:r>
              <a:rPr lang="en-GB" sz="6400" dirty="0"/>
              <a:t> </a:t>
            </a:r>
            <a:endParaRPr lang="en-GB" dirty="0"/>
          </a:p>
        </p:txBody>
      </p:sp>
    </p:spTree>
    <p:extLst>
      <p:ext uri="{BB962C8B-B14F-4D97-AF65-F5344CB8AC3E}">
        <p14:creationId xmlns:p14="http://schemas.microsoft.com/office/powerpoint/2010/main" val="972764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50962"/>
          </a:xfrm>
        </p:spPr>
        <p:txBody>
          <a:bodyPr>
            <a:normAutofit fontScale="90000"/>
          </a:bodyPr>
          <a:lstStyle/>
          <a:p>
            <a:pPr algn="ctr"/>
            <a:r>
              <a:rPr lang="en-GB" b="1" dirty="0" smtClean="0"/>
              <a:t/>
            </a:r>
            <a:br>
              <a:rPr lang="en-GB" b="1" dirty="0" smtClean="0"/>
            </a:br>
            <a:r>
              <a:rPr lang="en-GB" b="1" dirty="0"/>
              <a:t/>
            </a:r>
            <a:br>
              <a:rPr lang="en-GB" b="1" dirty="0"/>
            </a:br>
            <a:r>
              <a:rPr lang="en-GB" b="1" dirty="0" smtClean="0"/>
              <a:t>ACT </a:t>
            </a:r>
            <a:r>
              <a:rPr lang="en-GB" b="1" dirty="0"/>
              <a:t>College and Career Readiness</a:t>
            </a:r>
            <a:br>
              <a:rPr lang="en-GB" b="1" dirty="0"/>
            </a:br>
            <a:r>
              <a:rPr lang="en-GB" dirty="0"/>
              <a:t>Standards, Benchmarks, and The Holistic Framework</a:t>
            </a:r>
            <a:br>
              <a:rPr lang="en-GB" dirty="0"/>
            </a:br>
            <a:endParaRPr lang="en-GB" dirty="0"/>
          </a:p>
        </p:txBody>
      </p:sp>
      <p:sp>
        <p:nvSpPr>
          <p:cNvPr id="3" name="Content Placeholder 2"/>
          <p:cNvSpPr>
            <a:spLocks noGrp="1"/>
          </p:cNvSpPr>
          <p:nvPr>
            <p:ph idx="1"/>
          </p:nvPr>
        </p:nvSpPr>
        <p:spPr>
          <a:xfrm>
            <a:off x="838200" y="2710148"/>
            <a:ext cx="10515600" cy="3466813"/>
          </a:xfrm>
        </p:spPr>
        <p:txBody>
          <a:bodyPr>
            <a:normAutofit fontScale="92500" lnSpcReduction="10000"/>
          </a:bodyPr>
          <a:lstStyle/>
          <a:p>
            <a:r>
              <a:rPr lang="en-GB" sz="3000" dirty="0" smtClean="0"/>
              <a:t>“Planning </a:t>
            </a:r>
            <a:r>
              <a:rPr lang="en-GB" sz="3000" dirty="0"/>
              <a:t>for Future Success Starts Now</a:t>
            </a:r>
          </a:p>
          <a:p>
            <a:r>
              <a:rPr lang="en-GB" sz="3000" dirty="0"/>
              <a:t>A Holistic Framework for College and Career Readiness</a:t>
            </a:r>
          </a:p>
          <a:p>
            <a:r>
              <a:rPr lang="en-GB" sz="3000" dirty="0"/>
              <a:t>Shifts in education and the workplace are changing how we must think about college and career readiness in America. It’s that simple.</a:t>
            </a:r>
          </a:p>
          <a:p>
            <a:r>
              <a:rPr lang="en-GB" sz="3000" dirty="0"/>
              <a:t>To help people navigate these shifts from kindergarten to career (K–Career), ACT has created a holistic framework for understanding education and work readiness, navigating life’s transition points, and achieving </a:t>
            </a:r>
            <a:r>
              <a:rPr lang="en-GB" sz="3000" dirty="0" smtClean="0"/>
              <a:t>success”. </a:t>
            </a:r>
            <a:endParaRPr lang="en-GB" sz="3000" dirty="0"/>
          </a:p>
          <a:p>
            <a:endParaRPr lang="en-GB" dirty="0"/>
          </a:p>
        </p:txBody>
      </p:sp>
    </p:spTree>
    <p:extLst>
      <p:ext uri="{BB962C8B-B14F-4D97-AF65-F5344CB8AC3E}">
        <p14:creationId xmlns:p14="http://schemas.microsoft.com/office/powerpoint/2010/main" val="1061604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29786"/>
          </a:xfrm>
        </p:spPr>
        <p:txBody>
          <a:bodyPr>
            <a:normAutofit fontScale="90000"/>
          </a:bodyPr>
          <a:lstStyle/>
          <a:p>
            <a:endParaRPr lang="en-GB" dirty="0"/>
          </a:p>
        </p:txBody>
      </p:sp>
      <p:sp>
        <p:nvSpPr>
          <p:cNvPr id="3" name="Content Placeholder 2"/>
          <p:cNvSpPr>
            <a:spLocks noGrp="1"/>
          </p:cNvSpPr>
          <p:nvPr>
            <p:ph idx="1"/>
          </p:nvPr>
        </p:nvSpPr>
        <p:spPr>
          <a:xfrm>
            <a:off x="838200" y="594912"/>
            <a:ext cx="10515600" cy="5582051"/>
          </a:xfrm>
        </p:spPr>
        <p:txBody>
          <a:bodyPr>
            <a:normAutofit/>
          </a:bodyPr>
          <a:lstStyle/>
          <a:p>
            <a:endParaRPr lang="en-GB" dirty="0" smtClean="0"/>
          </a:p>
          <a:p>
            <a:r>
              <a:rPr lang="en-GB" dirty="0" smtClean="0"/>
              <a:t>To </a:t>
            </a:r>
            <a:r>
              <a:rPr lang="en-GB" dirty="0"/>
              <a:t>provide a more holistic and integrated picture of education and work readiness from kindergarten to career, ACT has created a framework of readiness that includes knowledge and skills organized into four broad domains </a:t>
            </a:r>
            <a:endParaRPr lang="en-GB" dirty="0" smtClean="0"/>
          </a:p>
          <a:p>
            <a:r>
              <a:rPr lang="en-GB" dirty="0" smtClean="0"/>
              <a:t>Core </a:t>
            </a:r>
            <a:r>
              <a:rPr lang="en-GB" dirty="0"/>
              <a:t>academic skills in mathematics, science, and English language arts (ELA) </a:t>
            </a:r>
            <a:r>
              <a:rPr lang="en-GB" dirty="0" smtClean="0"/>
              <a:t>based </a:t>
            </a:r>
            <a:r>
              <a:rPr lang="en-GB" dirty="0"/>
              <a:t>on an expanded, more granular definition of the skills and mapped </a:t>
            </a:r>
            <a:r>
              <a:rPr lang="en-GB" dirty="0">
                <a:solidFill>
                  <a:srgbClr val="FF0000"/>
                </a:solidFill>
              </a:rPr>
              <a:t>to learning progressions </a:t>
            </a:r>
            <a:r>
              <a:rPr lang="en-GB" dirty="0"/>
              <a:t>from kindergarten through career (K–Career) </a:t>
            </a:r>
            <a:endParaRPr lang="en-GB" dirty="0" smtClean="0"/>
          </a:p>
          <a:p>
            <a:r>
              <a:rPr lang="en-GB" dirty="0" smtClean="0">
                <a:solidFill>
                  <a:srgbClr val="FF0000"/>
                </a:solidFill>
              </a:rPr>
              <a:t>Cross-cutting </a:t>
            </a:r>
            <a:r>
              <a:rPr lang="en-GB" dirty="0">
                <a:solidFill>
                  <a:srgbClr val="FF0000"/>
                </a:solidFill>
              </a:rPr>
              <a:t>capabilities</a:t>
            </a:r>
            <a:r>
              <a:rPr lang="en-GB" dirty="0"/>
              <a:t>, such as critical thinking, collaborative problem solving, and information and technology skills </a:t>
            </a:r>
            <a:endParaRPr lang="en-GB" dirty="0" smtClean="0"/>
          </a:p>
          <a:p>
            <a:r>
              <a:rPr lang="en-GB" dirty="0" err="1" smtClean="0">
                <a:solidFill>
                  <a:srgbClr val="FF0000"/>
                </a:solidFill>
              </a:rPr>
              <a:t>Behavioral</a:t>
            </a:r>
            <a:r>
              <a:rPr lang="en-GB" dirty="0" smtClean="0">
                <a:solidFill>
                  <a:srgbClr val="FF0000"/>
                </a:solidFill>
              </a:rPr>
              <a:t> </a:t>
            </a:r>
            <a:r>
              <a:rPr lang="en-GB" dirty="0">
                <a:solidFill>
                  <a:srgbClr val="FF0000"/>
                </a:solidFill>
              </a:rPr>
              <a:t>skills </a:t>
            </a:r>
            <a:r>
              <a:rPr lang="en-GB" dirty="0"/>
              <a:t>related to success in education and the workforce, such as dependability, working effectively with others, adapting, and managing stress </a:t>
            </a:r>
            <a:endParaRPr lang="en-GB" dirty="0" smtClean="0"/>
          </a:p>
          <a:p>
            <a:r>
              <a:rPr lang="en-GB" dirty="0" smtClean="0"/>
              <a:t>Education </a:t>
            </a:r>
            <a:r>
              <a:rPr lang="en-GB" dirty="0"/>
              <a:t>and career navigation skills related to education and career paths, including </a:t>
            </a:r>
            <a:r>
              <a:rPr lang="en-GB" dirty="0" smtClean="0"/>
              <a:t>self knowledge </a:t>
            </a:r>
            <a:r>
              <a:rPr lang="en-GB" dirty="0"/>
              <a:t>of abilities, values, likes, and dislikes; knowledge about majors and occupations; and a variety of skills related to education and career exploration, planning, and decision </a:t>
            </a:r>
            <a:r>
              <a:rPr lang="en-GB" dirty="0" smtClean="0"/>
              <a:t>making</a:t>
            </a:r>
            <a:endParaRPr lang="en-GB" dirty="0"/>
          </a:p>
        </p:txBody>
      </p:sp>
    </p:spTree>
    <p:extLst>
      <p:ext uri="{BB962C8B-B14F-4D97-AF65-F5344CB8AC3E}">
        <p14:creationId xmlns:p14="http://schemas.microsoft.com/office/powerpoint/2010/main" val="4290435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407624" y="286439"/>
            <a:ext cx="11347374" cy="6654188"/>
          </a:xfrm>
          <a:prstGeom prst="rect">
            <a:avLst/>
          </a:prstGeom>
        </p:spPr>
      </p:pic>
    </p:spTree>
    <p:extLst>
      <p:ext uri="{BB962C8B-B14F-4D97-AF65-F5344CB8AC3E}">
        <p14:creationId xmlns:p14="http://schemas.microsoft.com/office/powerpoint/2010/main" val="2505873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567"/>
          </a:xfrm>
        </p:spPr>
        <p:txBody>
          <a:bodyPr>
            <a:normAutofit fontScale="90000"/>
          </a:bodyPr>
          <a:lstStyle/>
          <a:p>
            <a:endParaRPr lang="en-GB" dirty="0"/>
          </a:p>
        </p:txBody>
      </p:sp>
      <p:pic>
        <p:nvPicPr>
          <p:cNvPr id="1026" name="Picture 2" descr="Resultado de imagem para Careers advice for teens"/>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7118" y="1035586"/>
            <a:ext cx="11578728" cy="538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2443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Final Thoughts</a:t>
            </a:r>
            <a:endParaRPr lang="en-GB" dirty="0"/>
          </a:p>
        </p:txBody>
      </p:sp>
      <p:sp>
        <p:nvSpPr>
          <p:cNvPr id="3" name="Content Placeholder 2"/>
          <p:cNvSpPr>
            <a:spLocks noGrp="1"/>
          </p:cNvSpPr>
          <p:nvPr>
            <p:ph idx="1"/>
          </p:nvPr>
        </p:nvSpPr>
        <p:spPr>
          <a:xfrm>
            <a:off x="676656" y="2302524"/>
            <a:ext cx="10753725" cy="4274545"/>
          </a:xfrm>
        </p:spPr>
        <p:txBody>
          <a:bodyPr/>
          <a:lstStyle/>
          <a:p>
            <a:r>
              <a:rPr lang="en-GB" dirty="0" smtClean="0"/>
              <a:t>All Schools are capable of placing a serious focus on life planning</a:t>
            </a:r>
          </a:p>
          <a:p>
            <a:r>
              <a:rPr lang="en-GB" dirty="0" smtClean="0"/>
              <a:t>Buy-in from major stakeholders would be considerable if presented in the right way</a:t>
            </a:r>
          </a:p>
          <a:p>
            <a:r>
              <a:rPr lang="en-GB" dirty="0" smtClean="0"/>
              <a:t>Think big, start small, consider local, think global, start early – </a:t>
            </a:r>
            <a:r>
              <a:rPr lang="en-GB" b="1" dirty="0" smtClean="0"/>
              <a:t>adopt a whole school/whole person approach (Individual Pathways Plans)</a:t>
            </a:r>
          </a:p>
          <a:p>
            <a:r>
              <a:rPr lang="en-GB" dirty="0" smtClean="0"/>
              <a:t>If a team does not exist, identify champions at school who are passionate about what they do and feel so they can contribute to the life long planning project  </a:t>
            </a:r>
          </a:p>
          <a:p>
            <a:r>
              <a:rPr lang="en-GB" dirty="0" smtClean="0"/>
              <a:t>Carry out an audit to help guide first steps or take you to the next level</a:t>
            </a:r>
          </a:p>
          <a:p>
            <a:r>
              <a:rPr lang="en-GB" dirty="0" smtClean="0"/>
              <a:t>In an ideal world, a staff member would be employed to head up a Life Planning Unit </a:t>
            </a:r>
          </a:p>
          <a:p>
            <a:r>
              <a:rPr lang="en-GB" dirty="0" smtClean="0"/>
              <a:t>Create space, opportunities, identify (abilities, interests, strengths, potentials).  </a:t>
            </a:r>
            <a:endParaRPr lang="en-GB" dirty="0"/>
          </a:p>
        </p:txBody>
      </p:sp>
    </p:spTree>
    <p:extLst>
      <p:ext uri="{BB962C8B-B14F-4D97-AF65-F5344CB8AC3E}">
        <p14:creationId xmlns:p14="http://schemas.microsoft.com/office/powerpoint/2010/main" val="2232258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heel(1)">
                                      <p:cBhvr>
                                        <p:cTn id="26" dur="2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circle(in)">
                                      <p:cBhvr>
                                        <p:cTn id="31" dur="20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500"/>
                                        <p:tgtEl>
                                          <p:spTgt spid="3">
                                            <p:txEl>
                                              <p:pRg st="5" end="5"/>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arn(inVertical)">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330506" y="782199"/>
            <a:ext cx="11099493" cy="5805888"/>
          </a:xfrm>
          <a:prstGeom prst="rect">
            <a:avLst/>
          </a:prstGeom>
        </p:spPr>
      </p:pic>
    </p:spTree>
    <p:extLst>
      <p:ext uri="{BB962C8B-B14F-4D97-AF65-F5344CB8AC3E}">
        <p14:creationId xmlns:p14="http://schemas.microsoft.com/office/powerpoint/2010/main" val="2673985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705080"/>
            <a:ext cx="10772775" cy="2862811"/>
          </a:xfrm>
        </p:spPr>
        <p:txBody>
          <a:bodyPr/>
          <a:lstStyle/>
          <a:p>
            <a:pPr algn="ctr"/>
            <a:r>
              <a:rPr lang="en-GB" dirty="0" smtClean="0"/>
              <a:t>Executive summary</a:t>
            </a:r>
            <a:endParaRPr lang="en-GB" dirty="0"/>
          </a:p>
        </p:txBody>
      </p:sp>
      <p:sp>
        <p:nvSpPr>
          <p:cNvPr id="3" name="Content Placeholder 2"/>
          <p:cNvSpPr>
            <a:spLocks noGrp="1"/>
          </p:cNvSpPr>
          <p:nvPr>
            <p:ph idx="1"/>
          </p:nvPr>
        </p:nvSpPr>
        <p:spPr>
          <a:xfrm>
            <a:off x="838200" y="1465243"/>
            <a:ext cx="10515600" cy="5497417"/>
          </a:xfrm>
        </p:spPr>
        <p:txBody>
          <a:bodyPr>
            <a:noAutofit/>
          </a:bodyPr>
          <a:lstStyle/>
          <a:p>
            <a:pPr marL="0" indent="0" algn="just">
              <a:buNone/>
            </a:pPr>
            <a:r>
              <a:rPr lang="en-GB" sz="6500" b="1" dirty="0" smtClean="0"/>
              <a:t>Helping all our charges to make informed and responsible choices, at key moments, so that they can make the best of all  opportunities (current and future).</a:t>
            </a:r>
          </a:p>
          <a:p>
            <a:pPr marL="0" indent="0" algn="just">
              <a:buNone/>
            </a:pPr>
            <a:r>
              <a:rPr lang="en-GB" sz="6500" dirty="0" smtClean="0"/>
              <a:t> </a:t>
            </a:r>
            <a:endParaRPr lang="en-GB" sz="6500" dirty="0"/>
          </a:p>
        </p:txBody>
      </p:sp>
    </p:spTree>
    <p:extLst>
      <p:ext uri="{BB962C8B-B14F-4D97-AF65-F5344CB8AC3E}">
        <p14:creationId xmlns:p14="http://schemas.microsoft.com/office/powerpoint/2010/main" val="15543994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Planning Education – what is it?</a:t>
            </a:r>
            <a:endParaRPr lang="en-GB" dirty="0"/>
          </a:p>
        </p:txBody>
      </p:sp>
      <p:sp>
        <p:nvSpPr>
          <p:cNvPr id="3" name="Content Placeholder 2"/>
          <p:cNvSpPr>
            <a:spLocks noGrp="1"/>
          </p:cNvSpPr>
          <p:nvPr>
            <p:ph idx="1"/>
          </p:nvPr>
        </p:nvSpPr>
        <p:spPr>
          <a:xfrm>
            <a:off x="838200" y="2027104"/>
            <a:ext cx="10515600" cy="4010139"/>
          </a:xfrm>
        </p:spPr>
        <p:txBody>
          <a:bodyPr>
            <a:normAutofit/>
          </a:bodyPr>
          <a:lstStyle/>
          <a:p>
            <a:r>
              <a:rPr lang="en-GB" sz="2800" dirty="0" smtClean="0"/>
              <a:t>An ongoing and life-long process for personal fulfilment</a:t>
            </a:r>
          </a:p>
          <a:p>
            <a:r>
              <a:rPr lang="en-GB" sz="2800" dirty="0" smtClean="0"/>
              <a:t>Develop a positive attitude towards learning and work (in general) </a:t>
            </a:r>
          </a:p>
          <a:p>
            <a:r>
              <a:rPr lang="en-GB" sz="2800" dirty="0" smtClean="0"/>
              <a:t>It is not a remedial or advisory service- at specific moments</a:t>
            </a:r>
          </a:p>
          <a:p>
            <a:r>
              <a:rPr lang="en-GB" sz="2800" dirty="0" smtClean="0"/>
              <a:t>It should connect with the school curriculum to allow students to grow and develop (whole person)</a:t>
            </a:r>
          </a:p>
          <a:p>
            <a:r>
              <a:rPr lang="en-GB" sz="2800" dirty="0" smtClean="0"/>
              <a:t>Articulation pathways (trait and factor approach)</a:t>
            </a:r>
          </a:p>
          <a:p>
            <a:r>
              <a:rPr lang="en-GB" sz="2800" dirty="0" smtClean="0"/>
              <a:t>Mindful of the above, LPE is becoming more important, challenging and indispensable. </a:t>
            </a:r>
            <a:endParaRPr lang="en-GB" sz="2800" dirty="0"/>
          </a:p>
        </p:txBody>
      </p:sp>
    </p:spTree>
    <p:extLst>
      <p:ext uri="{BB962C8B-B14F-4D97-AF65-F5344CB8AC3E}">
        <p14:creationId xmlns:p14="http://schemas.microsoft.com/office/powerpoint/2010/main" val="422986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ircle(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Planning Education – what is it?</a:t>
            </a:r>
            <a:endParaRPr lang="en-GB" dirty="0"/>
          </a:p>
        </p:txBody>
      </p:sp>
      <p:sp>
        <p:nvSpPr>
          <p:cNvPr id="3" name="Content Placeholder 2"/>
          <p:cNvSpPr>
            <a:spLocks noGrp="1"/>
          </p:cNvSpPr>
          <p:nvPr>
            <p:ph idx="1"/>
          </p:nvPr>
        </p:nvSpPr>
        <p:spPr>
          <a:xfrm>
            <a:off x="676656" y="2011680"/>
            <a:ext cx="10753725" cy="4587424"/>
          </a:xfrm>
        </p:spPr>
        <p:txBody>
          <a:bodyPr>
            <a:normAutofit/>
          </a:bodyPr>
          <a:lstStyle/>
          <a:p>
            <a:r>
              <a:rPr lang="en-GB" sz="3200" dirty="0" smtClean="0"/>
              <a:t>Life-long learning (life career development learning – Patton/McMahon 1999)</a:t>
            </a:r>
          </a:p>
          <a:p>
            <a:r>
              <a:rPr lang="en-GB" sz="3200" dirty="0" smtClean="0"/>
              <a:t>Generic skills</a:t>
            </a:r>
          </a:p>
          <a:p>
            <a:r>
              <a:rPr lang="en-GB" sz="3200" dirty="0" smtClean="0"/>
              <a:t>Whole person development</a:t>
            </a:r>
          </a:p>
          <a:p>
            <a:r>
              <a:rPr lang="en-GB" sz="3200" dirty="0" smtClean="0"/>
              <a:t>Self-understanding (self knowledge comes though clarification of values, interest and knowledge of personal skills)</a:t>
            </a:r>
          </a:p>
          <a:p>
            <a:r>
              <a:rPr lang="en-GB" sz="3200" dirty="0" smtClean="0"/>
              <a:t>Actualisation of personal goals</a:t>
            </a:r>
          </a:p>
          <a:p>
            <a:r>
              <a:rPr lang="en-GB" sz="3200" dirty="0" smtClean="0"/>
              <a:t>Shared commitment</a:t>
            </a:r>
          </a:p>
          <a:p>
            <a:endParaRPr lang="en-GB" dirty="0" smtClean="0"/>
          </a:p>
          <a:p>
            <a:endParaRPr lang="en-GB" dirty="0" smtClean="0"/>
          </a:p>
          <a:p>
            <a:endParaRPr lang="en-GB" dirty="0"/>
          </a:p>
        </p:txBody>
      </p:sp>
    </p:spTree>
    <p:extLst>
      <p:ext uri="{BB962C8B-B14F-4D97-AF65-F5344CB8AC3E}">
        <p14:creationId xmlns:p14="http://schemas.microsoft.com/office/powerpoint/2010/main" val="201961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From cradle to crib.....well almost!</a:t>
            </a:r>
            <a:endParaRPr lang="en-GB" dirty="0"/>
          </a:p>
        </p:txBody>
      </p:sp>
      <p:sp>
        <p:nvSpPr>
          <p:cNvPr id="3" name="Content Placeholder 2"/>
          <p:cNvSpPr>
            <a:spLocks noGrp="1"/>
          </p:cNvSpPr>
          <p:nvPr>
            <p:ph idx="1"/>
          </p:nvPr>
        </p:nvSpPr>
        <p:spPr>
          <a:xfrm>
            <a:off x="676656" y="2011680"/>
            <a:ext cx="10753725" cy="4312002"/>
          </a:xfrm>
        </p:spPr>
        <p:txBody>
          <a:bodyPr>
            <a:noAutofit/>
          </a:bodyPr>
          <a:lstStyle/>
          <a:p>
            <a:r>
              <a:rPr lang="en-GB" sz="3000" dirty="0" smtClean="0"/>
              <a:t>Caveat: Career development needs change over time...</a:t>
            </a:r>
          </a:p>
          <a:p>
            <a:r>
              <a:rPr lang="en-GB" sz="3000" dirty="0" smtClean="0"/>
              <a:t>Kindergarten–Grade 6: students may have an “All About Me” portfolio. It contains materials, information, and personal reflections compiled by the student, with the support of the teacher. </a:t>
            </a:r>
          </a:p>
          <a:p>
            <a:r>
              <a:rPr lang="en-GB" sz="3000" dirty="0" smtClean="0"/>
              <a:t>Grades 7–12: students record their goals and learning in a web-based Individual Pathways Plan (IPP). </a:t>
            </a:r>
          </a:p>
          <a:p>
            <a:r>
              <a:rPr lang="en-GB" sz="3000" dirty="0" smtClean="0"/>
              <a:t>The IPP becomes the main planning tool for students as they move towards the next step after school. It also gives students a valuable archive of their learning and planning resources. </a:t>
            </a:r>
          </a:p>
          <a:p>
            <a:r>
              <a:rPr lang="en-GB" sz="3000" dirty="0" smtClean="0"/>
              <a:t>                                                                                    (Ontario system)</a:t>
            </a:r>
            <a:endParaRPr lang="en-GB" sz="3000" dirty="0"/>
          </a:p>
        </p:txBody>
      </p:sp>
    </p:spTree>
    <p:extLst>
      <p:ext uri="{BB962C8B-B14F-4D97-AF65-F5344CB8AC3E}">
        <p14:creationId xmlns:p14="http://schemas.microsoft.com/office/powerpoint/2010/main" val="42656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barn(inVertical)">
                                      <p:cBhvr>
                                        <p:cTn id="25" dur="500"/>
                                        <p:tgtEl>
                                          <p:spTgt spid="3">
                                            <p:txEl>
                                              <p:pRg st="1" end="1"/>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barn(inVertical)">
                                      <p:cBhvr>
                                        <p:cTn id="28" dur="500"/>
                                        <p:tgtEl>
                                          <p:spTgt spid="3">
                                            <p:txEl>
                                              <p:pRg st="2" end="2"/>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arn(inVertic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barn(inVertical)">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Life Planning Education – what is it?</a:t>
            </a:r>
            <a:endParaRPr lang="en-GB" dirty="0"/>
          </a:p>
        </p:txBody>
      </p:sp>
      <p:sp>
        <p:nvSpPr>
          <p:cNvPr id="3" name="Content Placeholder 2"/>
          <p:cNvSpPr>
            <a:spLocks noGrp="1"/>
          </p:cNvSpPr>
          <p:nvPr>
            <p:ph idx="1"/>
          </p:nvPr>
        </p:nvSpPr>
        <p:spPr>
          <a:xfrm>
            <a:off x="676656" y="2011680"/>
            <a:ext cx="10753725" cy="4565390"/>
          </a:xfrm>
        </p:spPr>
        <p:txBody>
          <a:bodyPr>
            <a:noAutofit/>
          </a:bodyPr>
          <a:lstStyle/>
          <a:p>
            <a:r>
              <a:rPr lang="en-GB" sz="3000" dirty="0" smtClean="0"/>
              <a:t>“A deliberate process to plan one’s life holistically, including major life domains such as work, learning, relationships, and leisure; and to engage actively in steps for implementing these plans in one’s social context”.  (Education Bureau, HK Government publication). </a:t>
            </a:r>
          </a:p>
          <a:p>
            <a:endParaRPr lang="en-GB" sz="3000" dirty="0" smtClean="0"/>
          </a:p>
          <a:p>
            <a:r>
              <a:rPr lang="en-GB" sz="3000" dirty="0" smtClean="0"/>
              <a:t>“Education and career/life planning helps students develop the knowledge and skills they need to make informed choices for their education, career and life outside school. Students get a chance to learn more about themselves and their opportunities, set goals and make plans to achieve them”. (Ontario Education Bureau)</a:t>
            </a:r>
            <a:endParaRPr lang="en-GB" sz="3000" dirty="0"/>
          </a:p>
        </p:txBody>
      </p:sp>
    </p:spTree>
    <p:extLst>
      <p:ext uri="{BB962C8B-B14F-4D97-AF65-F5344CB8AC3E}">
        <p14:creationId xmlns:p14="http://schemas.microsoft.com/office/powerpoint/2010/main" val="367270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499532"/>
            <a:ext cx="10772775" cy="1130963"/>
          </a:xfrm>
        </p:spPr>
        <p:txBody>
          <a:bodyPr>
            <a:normAutofit/>
          </a:bodyPr>
          <a:lstStyle/>
          <a:p>
            <a:r>
              <a:rPr lang="en-GB" sz="3500" dirty="0" smtClean="0"/>
              <a:t>Diocesan Girls’ School Life Planning Education and Career Guidance Policy Statement</a:t>
            </a:r>
            <a:endParaRPr lang="en-GB" sz="3500" dirty="0"/>
          </a:p>
        </p:txBody>
      </p:sp>
      <p:sp>
        <p:nvSpPr>
          <p:cNvPr id="3" name="Content Placeholder 2"/>
          <p:cNvSpPr>
            <a:spLocks noGrp="1"/>
          </p:cNvSpPr>
          <p:nvPr>
            <p:ph idx="1"/>
          </p:nvPr>
        </p:nvSpPr>
        <p:spPr>
          <a:xfrm>
            <a:off x="838200" y="1825624"/>
            <a:ext cx="10515600" cy="4828563"/>
          </a:xfrm>
        </p:spPr>
        <p:txBody>
          <a:bodyPr>
            <a:normAutofit/>
          </a:bodyPr>
          <a:lstStyle/>
          <a:p>
            <a:r>
              <a:rPr lang="en-GB" dirty="0" smtClean="0"/>
              <a:t>Life Planning and Career Guidance at Diocesan Girls’ School aims to provide a </a:t>
            </a:r>
            <a:r>
              <a:rPr lang="en-GB" dirty="0" smtClean="0">
                <a:solidFill>
                  <a:srgbClr val="FF0000"/>
                </a:solidFill>
              </a:rPr>
              <a:t>holistic educational platform </a:t>
            </a:r>
            <a:r>
              <a:rPr lang="en-GB" dirty="0" smtClean="0"/>
              <a:t>to support the developmental needs of all our students. It recognizes the varying needs of our students amongst different year groups as well as within individual classes, which necessitates the provision of a </a:t>
            </a:r>
            <a:r>
              <a:rPr lang="en-GB" dirty="0" smtClean="0">
                <a:solidFill>
                  <a:srgbClr val="FF0000"/>
                </a:solidFill>
              </a:rPr>
              <a:t>customized approach </a:t>
            </a:r>
            <a:r>
              <a:rPr lang="en-GB" dirty="0" smtClean="0"/>
              <a:t>to Life Planning and Career Guidance. Through a coordinated approach involving the Careers, Counselling, Other Learning Activities (OLE), Scholarship and other related teams, the School aims </a:t>
            </a:r>
            <a:r>
              <a:rPr lang="en-GB" dirty="0" smtClean="0">
                <a:solidFill>
                  <a:srgbClr val="FF0000"/>
                </a:solidFill>
              </a:rPr>
              <a:t>to empower all students to make informed and responsible choices with respect to their life choices and career goals, and to nurture their social, emotional and psychological well-being</a:t>
            </a:r>
            <a:r>
              <a:rPr lang="en-GB" dirty="0" smtClean="0"/>
              <a:t>. The life decisions our students make should match their own personal interests, strengths and character so that they may reach and ultimately surpass their potential. To this end, the Life Planning and Career Guidance at School encourages our students to become </a:t>
            </a:r>
            <a:r>
              <a:rPr lang="en-GB" dirty="0" smtClean="0">
                <a:solidFill>
                  <a:srgbClr val="FF0000"/>
                </a:solidFill>
              </a:rPr>
              <a:t>active and life-long learners</a:t>
            </a:r>
            <a:r>
              <a:rPr lang="en-GB" dirty="0" smtClean="0"/>
              <a:t>, to uphold Christian values, to develop character, to be able to reflect and discover themselves, and to become </a:t>
            </a:r>
            <a:r>
              <a:rPr lang="en-GB" dirty="0" smtClean="0">
                <a:solidFill>
                  <a:srgbClr val="FF0000"/>
                </a:solidFill>
              </a:rPr>
              <a:t>empathetic and compassionate members of society.</a:t>
            </a:r>
            <a:endParaRPr lang="en-GB" dirty="0">
              <a:solidFill>
                <a:srgbClr val="FF0000"/>
              </a:solidFill>
            </a:endParaRPr>
          </a:p>
        </p:txBody>
      </p:sp>
    </p:spTree>
    <p:extLst>
      <p:ext uri="{BB962C8B-B14F-4D97-AF65-F5344CB8AC3E}">
        <p14:creationId xmlns:p14="http://schemas.microsoft.com/office/powerpoint/2010/main" val="2444092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TM03457491[[fn=Metropolitan]]</Template>
  <TotalTime>944</TotalTime>
  <Words>1249</Words>
  <Application>Microsoft Office PowerPoint</Application>
  <PresentationFormat>Widescreen</PresentationFormat>
  <Paragraphs>118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Metropolitan</vt:lpstr>
      <vt:lpstr>  Sharing Global Best Practice in Life Planning Education and Career Guidance</vt:lpstr>
      <vt:lpstr>PowerPoint Presentation</vt:lpstr>
      <vt:lpstr>PowerPoint Presentation</vt:lpstr>
      <vt:lpstr>Executive summary</vt:lpstr>
      <vt:lpstr>Life Planning Education – what is it?</vt:lpstr>
      <vt:lpstr>Life Planning Education – what is it?</vt:lpstr>
      <vt:lpstr>From cradle to crib.....well almost!</vt:lpstr>
      <vt:lpstr>Life Planning Education – what is it?</vt:lpstr>
      <vt:lpstr>Diocesan Girls’ School Life Planning Education and Career Guidance Policy Statement</vt:lpstr>
      <vt:lpstr>Advocates for Youth – Life Planning Education</vt:lpstr>
      <vt:lpstr>What does it take to become......young adults</vt:lpstr>
      <vt:lpstr>Transition points in a learner’s life</vt:lpstr>
      <vt:lpstr>What schools can do for their charges</vt:lpstr>
      <vt:lpstr>Careers Week – some ideas</vt:lpstr>
      <vt:lpstr>Quantitative and Qualitative Instruments</vt:lpstr>
      <vt:lpstr>Quantitative and Qualitative Instruments</vt:lpstr>
      <vt:lpstr>  ACT College and Career Readiness Standards, Benchmarks, and The Holistic Framework </vt:lpstr>
      <vt:lpstr>PowerPoint Presentation</vt:lpstr>
      <vt:lpstr>PowerPoint Presentation</vt:lpstr>
      <vt:lpstr>Final Thoughts</vt:lpstr>
    </vt:vector>
  </TitlesOfParts>
  <Company>FABEC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Global Best Practice in Life Planning Education and Career Guidance</dc:title>
  <dc:creator>Barry Hallinan</dc:creator>
  <cp:lastModifiedBy>Barry Hallinan</cp:lastModifiedBy>
  <cp:revision>31</cp:revision>
  <cp:lastPrinted>2017-09-18T16:49:26Z</cp:lastPrinted>
  <dcterms:created xsi:type="dcterms:W3CDTF">2017-09-09T14:41:48Z</dcterms:created>
  <dcterms:modified xsi:type="dcterms:W3CDTF">2017-10-04T09:05:56Z</dcterms:modified>
</cp:coreProperties>
</file>