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1" r:id="rId2"/>
    <p:sldId id="292" r:id="rId3"/>
    <p:sldId id="323" r:id="rId4"/>
    <p:sldId id="324" r:id="rId5"/>
    <p:sldId id="326" r:id="rId6"/>
    <p:sldId id="332" r:id="rId7"/>
    <p:sldId id="327" r:id="rId8"/>
    <p:sldId id="328" r:id="rId9"/>
    <p:sldId id="294" r:id="rId10"/>
    <p:sldId id="309" r:id="rId11"/>
    <p:sldId id="307" r:id="rId12"/>
    <p:sldId id="313" r:id="rId13"/>
    <p:sldId id="314" r:id="rId14"/>
    <p:sldId id="315" r:id="rId15"/>
    <p:sldId id="295" r:id="rId16"/>
    <p:sldId id="312" r:id="rId17"/>
    <p:sldId id="296" r:id="rId18"/>
    <p:sldId id="318" r:id="rId19"/>
    <p:sldId id="319" r:id="rId20"/>
    <p:sldId id="266" r:id="rId21"/>
    <p:sldId id="322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277" autoAdjust="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B86F6-D08A-4199-BBB8-739EC8AF11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5A5C19-BE40-440A-850D-352DA9363D16}">
      <dgm:prSet phldrT="[Text]" custT="1"/>
      <dgm:spPr>
        <a:ln w="63500" cmpd="sng">
          <a:solidFill>
            <a:schemeClr val="accent6"/>
          </a:solidFill>
        </a:ln>
      </dgm:spPr>
      <dgm:t>
        <a:bodyPr tIns="0" bIns="640080"/>
        <a:lstStyle/>
        <a:p>
          <a:pPr algn="l"/>
          <a:r>
            <a:rPr lang="en-US" sz="4000" dirty="0" smtClean="0">
              <a:solidFill>
                <a:srgbClr val="C00000"/>
              </a:solidFill>
            </a:rPr>
            <a:t> </a:t>
          </a:r>
          <a:r>
            <a:rPr lang="en-US" sz="3200" dirty="0" smtClean="0">
              <a:solidFill>
                <a:srgbClr val="C00000"/>
              </a:solidFill>
            </a:rPr>
            <a:t>1 in 10 out of Primary School Children in the World live in Pakistan:</a:t>
          </a:r>
        </a:p>
        <a:p>
          <a:pPr algn="l"/>
          <a:r>
            <a:rPr lang="en-US" sz="4000" dirty="0" smtClean="0">
              <a:solidFill>
                <a:schemeClr val="bg1"/>
              </a:solidFill>
            </a:rPr>
            <a:t>-</a:t>
          </a:r>
          <a:r>
            <a:rPr lang="en-US" sz="3600" dirty="0" smtClean="0">
              <a:solidFill>
                <a:schemeClr val="bg1"/>
              </a:solidFill>
            </a:rPr>
            <a:t>91-95% children have no access to education in MT</a:t>
          </a:r>
        </a:p>
        <a:p>
          <a:pPr algn="l"/>
          <a:r>
            <a:rPr lang="en-US" sz="3600" dirty="0" smtClean="0">
              <a:solidFill>
                <a:schemeClr val="bg1"/>
              </a:solidFill>
            </a:rPr>
            <a:t>-By providing LOI in 7 of the major languages 85% would receive instruction in MT</a:t>
          </a:r>
          <a:endParaRPr lang="en-US" sz="3600" dirty="0">
            <a:solidFill>
              <a:srgbClr val="C00000"/>
            </a:solidFill>
          </a:endParaRPr>
        </a:p>
      </dgm:t>
    </dgm:pt>
    <dgm:pt modelId="{829A0957-7D7F-437E-B430-14BD3B8854E7}" type="parTrans" cxnId="{32467F6A-B7C6-484D-9727-7643AC65483E}">
      <dgm:prSet/>
      <dgm:spPr/>
      <dgm:t>
        <a:bodyPr/>
        <a:lstStyle/>
        <a:p>
          <a:endParaRPr lang="en-US"/>
        </a:p>
      </dgm:t>
    </dgm:pt>
    <dgm:pt modelId="{8847A9C3-BE02-442C-B47A-D6E10FC621B5}" type="sibTrans" cxnId="{32467F6A-B7C6-484D-9727-7643AC65483E}">
      <dgm:prSet/>
      <dgm:spPr/>
      <dgm:t>
        <a:bodyPr/>
        <a:lstStyle/>
        <a:p>
          <a:endParaRPr lang="en-US"/>
        </a:p>
      </dgm:t>
    </dgm:pt>
    <dgm:pt modelId="{526F1ADA-5186-4B04-9B21-3A6EC1493BAE}" type="pres">
      <dgm:prSet presAssocID="{BEAB86F6-D08A-4199-BBB8-739EC8AF11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30974-0C36-4188-A12B-E0127083A56A}" type="pres">
      <dgm:prSet presAssocID="{2D5A5C19-BE40-440A-850D-352DA9363D16}" presName="node" presStyleLbl="node1" presStyleIdx="0" presStyleCnt="1" custScaleX="340818" custScaleY="387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62265E-1F7D-4EC1-8A8E-72B7977E08D2}" type="presOf" srcId="{2D5A5C19-BE40-440A-850D-352DA9363D16}" destId="{A7E30974-0C36-4188-A12B-E0127083A56A}" srcOrd="0" destOrd="0" presId="urn:microsoft.com/office/officeart/2005/8/layout/default"/>
    <dgm:cxn modelId="{32467F6A-B7C6-484D-9727-7643AC65483E}" srcId="{BEAB86F6-D08A-4199-BBB8-739EC8AF11C8}" destId="{2D5A5C19-BE40-440A-850D-352DA9363D16}" srcOrd="0" destOrd="0" parTransId="{829A0957-7D7F-437E-B430-14BD3B8854E7}" sibTransId="{8847A9C3-BE02-442C-B47A-D6E10FC621B5}"/>
    <dgm:cxn modelId="{E6B47A1B-A8B8-4793-B4BE-82814B4F8CB2}" type="presOf" srcId="{BEAB86F6-D08A-4199-BBB8-739EC8AF11C8}" destId="{526F1ADA-5186-4B04-9B21-3A6EC1493BAE}" srcOrd="0" destOrd="0" presId="urn:microsoft.com/office/officeart/2005/8/layout/default"/>
    <dgm:cxn modelId="{1F088A83-3FC0-4393-A375-D8F273872D93}" type="presParOf" srcId="{526F1ADA-5186-4B04-9B21-3A6EC1493BAE}" destId="{A7E30974-0C36-4188-A12B-E0127083A5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E4EE3-DB3F-4DAE-B6A4-2B9532F711F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31A30-9E77-4742-AF18-E3B019E63495}">
      <dgm:prSet phldrT="[Text]" custT="1"/>
      <dgm:spPr/>
      <dgm:t>
        <a:bodyPr/>
        <a:lstStyle/>
        <a:p>
          <a:r>
            <a:rPr lang="en-US" sz="2400" dirty="0" smtClean="0"/>
            <a:t>MCE</a:t>
          </a:r>
          <a:r>
            <a:rPr lang="en-US" sz="1500" dirty="0" smtClean="0"/>
            <a:t> and intercultural understanding</a:t>
          </a:r>
          <a:endParaRPr lang="en-US" sz="1500" dirty="0"/>
        </a:p>
      </dgm:t>
    </dgm:pt>
    <dgm:pt modelId="{C5252E4F-CF54-4D22-81F2-DFE36B6CC488}" type="parTrans" cxnId="{F160312F-EB78-41DD-BDE1-FE37B4E81F7B}">
      <dgm:prSet/>
      <dgm:spPr/>
      <dgm:t>
        <a:bodyPr/>
        <a:lstStyle/>
        <a:p>
          <a:endParaRPr lang="en-US"/>
        </a:p>
      </dgm:t>
    </dgm:pt>
    <dgm:pt modelId="{96333854-8267-4AD2-B9C8-6E4621789832}" type="sibTrans" cxnId="{F160312F-EB78-41DD-BDE1-FE37B4E81F7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n-US"/>
        </a:p>
      </dgm:t>
    </dgm:pt>
    <dgm:pt modelId="{62694ADC-0C30-40B9-AAA1-89E72B9372E1}">
      <dgm:prSet phldrT="[Text]" custT="1"/>
      <dgm:spPr/>
      <dgm:t>
        <a:bodyPr/>
        <a:lstStyle/>
        <a:p>
          <a:r>
            <a:rPr lang="en-US" sz="2400" dirty="0" smtClean="0"/>
            <a:t>Learning for All</a:t>
          </a:r>
          <a:endParaRPr lang="en-US" sz="2400" dirty="0"/>
        </a:p>
      </dgm:t>
    </dgm:pt>
    <dgm:pt modelId="{D4CC693B-A48D-4812-84A0-8DFFF7447780}" type="parTrans" cxnId="{0FD08142-2EC0-45F2-BA23-63BB39B7ED18}">
      <dgm:prSet/>
      <dgm:spPr/>
      <dgm:t>
        <a:bodyPr/>
        <a:lstStyle/>
        <a:p>
          <a:endParaRPr lang="en-US"/>
        </a:p>
      </dgm:t>
    </dgm:pt>
    <dgm:pt modelId="{A66A2B34-D937-4707-A9F6-EA4F6C0E1EED}" type="sibTrans" cxnId="{0FD08142-2EC0-45F2-BA23-63BB39B7ED1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FAE79ABC-601C-4F1C-92C7-126C0C4441AB}">
      <dgm:prSet phldrT="[Text]" custT="1"/>
      <dgm:spPr/>
      <dgm:t>
        <a:bodyPr/>
        <a:lstStyle/>
        <a:p>
          <a:r>
            <a:rPr lang="en-US" sz="3200" dirty="0" smtClean="0"/>
            <a:t>Mother Tongue Ed</a:t>
          </a:r>
          <a:endParaRPr lang="en-US" sz="3200" dirty="0"/>
        </a:p>
      </dgm:t>
    </dgm:pt>
    <dgm:pt modelId="{BD7E36CE-FD4B-4745-90D8-3F3A26B543C1}" type="parTrans" cxnId="{80999BF0-DDE6-4094-A03E-B9C8BC72E27A}">
      <dgm:prSet/>
      <dgm:spPr/>
      <dgm:t>
        <a:bodyPr/>
        <a:lstStyle/>
        <a:p>
          <a:endParaRPr lang="en-US"/>
        </a:p>
      </dgm:t>
    </dgm:pt>
    <dgm:pt modelId="{8589EA8E-1451-4B95-B1AE-84DD0DCFCA46}" type="sibTrans" cxnId="{80999BF0-DDE6-4094-A03E-B9C8BC72E27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22752A2C-3EE1-4F67-AF91-B4E8A3D13B36}" type="pres">
      <dgm:prSet presAssocID="{1CCE4EE3-DB3F-4DAE-B6A4-2B9532F711F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897D14D7-F266-4164-B16D-B1DF9C16C584}" type="pres">
      <dgm:prSet presAssocID="{90131A30-9E77-4742-AF18-E3B019E63495}" presName="text1" presStyleCnt="0"/>
      <dgm:spPr/>
    </dgm:pt>
    <dgm:pt modelId="{7E742994-7C7D-4C60-A58E-4BAD085BEDB8}" type="pres">
      <dgm:prSet presAssocID="{90131A30-9E77-4742-AF18-E3B019E6349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3FCA3-FF41-4441-962F-BFD77AC63A26}" type="pres">
      <dgm:prSet presAssocID="{90131A30-9E77-4742-AF18-E3B019E63495}" presName="textaccent1" presStyleCnt="0"/>
      <dgm:spPr/>
    </dgm:pt>
    <dgm:pt modelId="{98D9CA0C-EAEF-4930-8F86-592A44E53D78}" type="pres">
      <dgm:prSet presAssocID="{90131A30-9E77-4742-AF18-E3B019E63495}" presName="accentRepeatNode" presStyleLbl="solidAlignAcc1" presStyleIdx="0" presStyleCnt="6"/>
      <dgm:spPr/>
    </dgm:pt>
    <dgm:pt modelId="{D698F22D-6109-4D67-9B19-15A9EF9A2D45}" type="pres">
      <dgm:prSet presAssocID="{96333854-8267-4AD2-B9C8-6E4621789832}" presName="image1" presStyleCnt="0"/>
      <dgm:spPr/>
    </dgm:pt>
    <dgm:pt modelId="{512F5E86-BEEE-4E5A-B5D5-CB39999270DA}" type="pres">
      <dgm:prSet presAssocID="{96333854-8267-4AD2-B9C8-6E4621789832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EFD6F570-9E1B-4339-A84A-FA80AEF4F5F5}" type="pres">
      <dgm:prSet presAssocID="{96333854-8267-4AD2-B9C8-6E4621789832}" presName="imageaccent1" presStyleCnt="0"/>
      <dgm:spPr/>
    </dgm:pt>
    <dgm:pt modelId="{D52DD3E8-F8A4-47EF-81B8-103280D37E3C}" type="pres">
      <dgm:prSet presAssocID="{96333854-8267-4AD2-B9C8-6E4621789832}" presName="accentRepeatNode" presStyleLbl="solidAlignAcc1" presStyleIdx="1" presStyleCnt="6"/>
      <dgm:spPr/>
    </dgm:pt>
    <dgm:pt modelId="{7F66B6AF-4565-4F41-9811-BCC30ACBE033}" type="pres">
      <dgm:prSet presAssocID="{62694ADC-0C30-40B9-AAA1-89E72B9372E1}" presName="text2" presStyleCnt="0"/>
      <dgm:spPr/>
    </dgm:pt>
    <dgm:pt modelId="{FF2F4EA4-6264-4F0C-A7C6-259E4A60B7D3}" type="pres">
      <dgm:prSet presAssocID="{62694ADC-0C30-40B9-AAA1-89E72B9372E1}" presName="textRepeatNode" presStyleLbl="alignNode1" presStyleIdx="1" presStyleCnt="3" custScaleX="106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AA7DA-6867-45DE-8DBB-DAAFB15729F4}" type="pres">
      <dgm:prSet presAssocID="{62694ADC-0C30-40B9-AAA1-89E72B9372E1}" presName="textaccent2" presStyleCnt="0"/>
      <dgm:spPr/>
    </dgm:pt>
    <dgm:pt modelId="{AFE79D29-7DB4-4DC5-B6FB-11EAA23A58F7}" type="pres">
      <dgm:prSet presAssocID="{62694ADC-0C30-40B9-AAA1-89E72B9372E1}" presName="accentRepeatNode" presStyleLbl="solidAlignAcc1" presStyleIdx="2" presStyleCnt="6" custLinFactX="65980" custLinFactY="-144318" custLinFactNeighborX="100000" custLinFactNeighborY="-200000"/>
      <dgm:spPr/>
    </dgm:pt>
    <dgm:pt modelId="{593204B1-CF43-407E-A8A9-4178AAC157DE}" type="pres">
      <dgm:prSet presAssocID="{A66A2B34-D937-4707-A9F6-EA4F6C0E1EED}" presName="image2" presStyleCnt="0"/>
      <dgm:spPr/>
    </dgm:pt>
    <dgm:pt modelId="{D462FE7E-CF60-4630-A5C9-B092149B82F2}" type="pres">
      <dgm:prSet presAssocID="{A66A2B34-D937-4707-A9F6-EA4F6C0E1EED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3E5E63DF-1881-4C3C-8B18-F5B69B95E4A5}" type="pres">
      <dgm:prSet presAssocID="{A66A2B34-D937-4707-A9F6-EA4F6C0E1EED}" presName="imageaccent2" presStyleCnt="0"/>
      <dgm:spPr/>
    </dgm:pt>
    <dgm:pt modelId="{DB7B99E9-F6DA-4EC7-A86D-94DE1935FDAE}" type="pres">
      <dgm:prSet presAssocID="{A66A2B34-D937-4707-A9F6-EA4F6C0E1EED}" presName="accentRepeatNode" presStyleLbl="solidAlignAcc1" presStyleIdx="3" presStyleCnt="6" custLinFactX="31045" custLinFactY="-135947" custLinFactNeighborX="100000" custLinFactNeighborY="-200000"/>
      <dgm:spPr/>
    </dgm:pt>
    <dgm:pt modelId="{9A756196-9144-4E28-A7C5-38AEA8C087AF}" type="pres">
      <dgm:prSet presAssocID="{FAE79ABC-601C-4F1C-92C7-126C0C4441AB}" presName="text3" presStyleCnt="0"/>
      <dgm:spPr/>
    </dgm:pt>
    <dgm:pt modelId="{A35D6A0D-EAD1-4774-9915-1F7A24B6599E}" type="pres">
      <dgm:prSet presAssocID="{FAE79ABC-601C-4F1C-92C7-126C0C4441AB}" presName="textRepeatNode" presStyleLbl="alignNode1" presStyleIdx="2" presStyleCnt="3" custScaleX="106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06322-5A07-419F-B374-48D4C9DDEBD5}" type="pres">
      <dgm:prSet presAssocID="{FAE79ABC-601C-4F1C-92C7-126C0C4441AB}" presName="textaccent3" presStyleCnt="0"/>
      <dgm:spPr/>
    </dgm:pt>
    <dgm:pt modelId="{5533E4AB-2DE3-47D2-82A8-69193645B2FE}" type="pres">
      <dgm:prSet presAssocID="{FAE79ABC-601C-4F1C-92C7-126C0C4441AB}" presName="accentRepeatNode" presStyleLbl="solidAlignAcc1" presStyleIdx="4" presStyleCnt="6"/>
      <dgm:spPr/>
    </dgm:pt>
    <dgm:pt modelId="{850D5C00-6387-4F1F-B577-ECA4265E2EB4}" type="pres">
      <dgm:prSet presAssocID="{8589EA8E-1451-4B95-B1AE-84DD0DCFCA46}" presName="image3" presStyleCnt="0"/>
      <dgm:spPr/>
    </dgm:pt>
    <dgm:pt modelId="{26D89D2D-BA17-492F-96AB-04EB7296FCED}" type="pres">
      <dgm:prSet presAssocID="{8589EA8E-1451-4B95-B1AE-84DD0DCFCA46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08A2705E-65E6-4AA9-9B82-4623AC4584E6}" type="pres">
      <dgm:prSet presAssocID="{8589EA8E-1451-4B95-B1AE-84DD0DCFCA46}" presName="imageaccent3" presStyleCnt="0"/>
      <dgm:spPr/>
    </dgm:pt>
    <dgm:pt modelId="{9D9ED80D-493D-4674-B599-B6820C4BE05C}" type="pres">
      <dgm:prSet presAssocID="{8589EA8E-1451-4B95-B1AE-84DD0DCFCA46}" presName="accentRepeatNode" presStyleLbl="solidAlignAcc1" presStyleIdx="5" presStyleCnt="6"/>
      <dgm:spPr/>
    </dgm:pt>
  </dgm:ptLst>
  <dgm:cxnLst>
    <dgm:cxn modelId="{0FD08142-2EC0-45F2-BA23-63BB39B7ED18}" srcId="{1CCE4EE3-DB3F-4DAE-B6A4-2B9532F711F6}" destId="{62694ADC-0C30-40B9-AAA1-89E72B9372E1}" srcOrd="1" destOrd="0" parTransId="{D4CC693B-A48D-4812-84A0-8DFFF7447780}" sibTransId="{A66A2B34-D937-4707-A9F6-EA4F6C0E1EED}"/>
    <dgm:cxn modelId="{2C1055A4-3723-4808-823A-4E32A71C8597}" type="presOf" srcId="{8589EA8E-1451-4B95-B1AE-84DD0DCFCA46}" destId="{26D89D2D-BA17-492F-96AB-04EB7296FCED}" srcOrd="0" destOrd="0" presId="urn:microsoft.com/office/officeart/2008/layout/HexagonCluster"/>
    <dgm:cxn modelId="{B0F6C86F-FD2C-4EFF-8849-3804E561666E}" type="presOf" srcId="{90131A30-9E77-4742-AF18-E3B019E63495}" destId="{7E742994-7C7D-4C60-A58E-4BAD085BEDB8}" srcOrd="0" destOrd="0" presId="urn:microsoft.com/office/officeart/2008/layout/HexagonCluster"/>
    <dgm:cxn modelId="{1360BCFB-61DA-4151-9893-FEF27F1E00EB}" type="presOf" srcId="{1CCE4EE3-DB3F-4DAE-B6A4-2B9532F711F6}" destId="{22752A2C-3EE1-4F67-AF91-B4E8A3D13B36}" srcOrd="0" destOrd="0" presId="urn:microsoft.com/office/officeart/2008/layout/HexagonCluster"/>
    <dgm:cxn modelId="{B4D33902-A4D9-4D81-B3D7-9C1B165E903A}" type="presOf" srcId="{A66A2B34-D937-4707-A9F6-EA4F6C0E1EED}" destId="{D462FE7E-CF60-4630-A5C9-B092149B82F2}" srcOrd="0" destOrd="0" presId="urn:microsoft.com/office/officeart/2008/layout/HexagonCluster"/>
    <dgm:cxn modelId="{39359202-6540-41DB-A071-5AAE50C91572}" type="presOf" srcId="{FAE79ABC-601C-4F1C-92C7-126C0C4441AB}" destId="{A35D6A0D-EAD1-4774-9915-1F7A24B6599E}" srcOrd="0" destOrd="0" presId="urn:microsoft.com/office/officeart/2008/layout/HexagonCluster"/>
    <dgm:cxn modelId="{7FA76BF5-781F-4F14-9540-12ED69EE0141}" type="presOf" srcId="{96333854-8267-4AD2-B9C8-6E4621789832}" destId="{512F5E86-BEEE-4E5A-B5D5-CB39999270DA}" srcOrd="0" destOrd="0" presId="urn:microsoft.com/office/officeart/2008/layout/HexagonCluster"/>
    <dgm:cxn modelId="{80999BF0-DDE6-4094-A03E-B9C8BC72E27A}" srcId="{1CCE4EE3-DB3F-4DAE-B6A4-2B9532F711F6}" destId="{FAE79ABC-601C-4F1C-92C7-126C0C4441AB}" srcOrd="2" destOrd="0" parTransId="{BD7E36CE-FD4B-4745-90D8-3F3A26B543C1}" sibTransId="{8589EA8E-1451-4B95-B1AE-84DD0DCFCA46}"/>
    <dgm:cxn modelId="{12E0F5A1-DD8F-4A12-82AA-31A31A8DD4F2}" type="presOf" srcId="{62694ADC-0C30-40B9-AAA1-89E72B9372E1}" destId="{FF2F4EA4-6264-4F0C-A7C6-259E4A60B7D3}" srcOrd="0" destOrd="0" presId="urn:microsoft.com/office/officeart/2008/layout/HexagonCluster"/>
    <dgm:cxn modelId="{F160312F-EB78-41DD-BDE1-FE37B4E81F7B}" srcId="{1CCE4EE3-DB3F-4DAE-B6A4-2B9532F711F6}" destId="{90131A30-9E77-4742-AF18-E3B019E63495}" srcOrd="0" destOrd="0" parTransId="{C5252E4F-CF54-4D22-81F2-DFE36B6CC488}" sibTransId="{96333854-8267-4AD2-B9C8-6E4621789832}"/>
    <dgm:cxn modelId="{652CBA2B-1BBC-4A93-A8AD-175FA2A354D3}" type="presParOf" srcId="{22752A2C-3EE1-4F67-AF91-B4E8A3D13B36}" destId="{897D14D7-F266-4164-B16D-B1DF9C16C584}" srcOrd="0" destOrd="0" presId="urn:microsoft.com/office/officeart/2008/layout/HexagonCluster"/>
    <dgm:cxn modelId="{B1216C67-3FEF-40B2-83AA-7099D41FAD8D}" type="presParOf" srcId="{897D14D7-F266-4164-B16D-B1DF9C16C584}" destId="{7E742994-7C7D-4C60-A58E-4BAD085BEDB8}" srcOrd="0" destOrd="0" presId="urn:microsoft.com/office/officeart/2008/layout/HexagonCluster"/>
    <dgm:cxn modelId="{CCB0D9AD-6312-44EF-B78D-39E578E8DDE1}" type="presParOf" srcId="{22752A2C-3EE1-4F67-AF91-B4E8A3D13B36}" destId="{2253FCA3-FF41-4441-962F-BFD77AC63A26}" srcOrd="1" destOrd="0" presId="urn:microsoft.com/office/officeart/2008/layout/HexagonCluster"/>
    <dgm:cxn modelId="{7AECBB6D-68B3-46B5-8493-D6EF86D205C5}" type="presParOf" srcId="{2253FCA3-FF41-4441-962F-BFD77AC63A26}" destId="{98D9CA0C-EAEF-4930-8F86-592A44E53D78}" srcOrd="0" destOrd="0" presId="urn:microsoft.com/office/officeart/2008/layout/HexagonCluster"/>
    <dgm:cxn modelId="{BB0060F1-D5AA-41F1-99A9-8244E5EE70D2}" type="presParOf" srcId="{22752A2C-3EE1-4F67-AF91-B4E8A3D13B36}" destId="{D698F22D-6109-4D67-9B19-15A9EF9A2D45}" srcOrd="2" destOrd="0" presId="urn:microsoft.com/office/officeart/2008/layout/HexagonCluster"/>
    <dgm:cxn modelId="{5249F0FE-99C3-40F3-8C96-3002D4372CA0}" type="presParOf" srcId="{D698F22D-6109-4D67-9B19-15A9EF9A2D45}" destId="{512F5E86-BEEE-4E5A-B5D5-CB39999270DA}" srcOrd="0" destOrd="0" presId="urn:microsoft.com/office/officeart/2008/layout/HexagonCluster"/>
    <dgm:cxn modelId="{DE812B90-0AC2-495E-9C90-78FBC12D7ECA}" type="presParOf" srcId="{22752A2C-3EE1-4F67-AF91-B4E8A3D13B36}" destId="{EFD6F570-9E1B-4339-A84A-FA80AEF4F5F5}" srcOrd="3" destOrd="0" presId="urn:microsoft.com/office/officeart/2008/layout/HexagonCluster"/>
    <dgm:cxn modelId="{B400D6BF-9AA0-4B9B-B385-38C951D25A6C}" type="presParOf" srcId="{EFD6F570-9E1B-4339-A84A-FA80AEF4F5F5}" destId="{D52DD3E8-F8A4-47EF-81B8-103280D37E3C}" srcOrd="0" destOrd="0" presId="urn:microsoft.com/office/officeart/2008/layout/HexagonCluster"/>
    <dgm:cxn modelId="{90D31700-F821-4E8C-9EC3-5BCC8CC8B7D7}" type="presParOf" srcId="{22752A2C-3EE1-4F67-AF91-B4E8A3D13B36}" destId="{7F66B6AF-4565-4F41-9811-BCC30ACBE033}" srcOrd="4" destOrd="0" presId="urn:microsoft.com/office/officeart/2008/layout/HexagonCluster"/>
    <dgm:cxn modelId="{60B9F205-5BF7-4A5B-8553-8A7B00A4689D}" type="presParOf" srcId="{7F66B6AF-4565-4F41-9811-BCC30ACBE033}" destId="{FF2F4EA4-6264-4F0C-A7C6-259E4A60B7D3}" srcOrd="0" destOrd="0" presId="urn:microsoft.com/office/officeart/2008/layout/HexagonCluster"/>
    <dgm:cxn modelId="{AA1A5226-E076-435A-A2D9-4C193C5F47B4}" type="presParOf" srcId="{22752A2C-3EE1-4F67-AF91-B4E8A3D13B36}" destId="{899AA7DA-6867-45DE-8DBB-DAAFB15729F4}" srcOrd="5" destOrd="0" presId="urn:microsoft.com/office/officeart/2008/layout/HexagonCluster"/>
    <dgm:cxn modelId="{8E85D9B0-77B3-40B8-965C-1BA3944E58D3}" type="presParOf" srcId="{899AA7DA-6867-45DE-8DBB-DAAFB15729F4}" destId="{AFE79D29-7DB4-4DC5-B6FB-11EAA23A58F7}" srcOrd="0" destOrd="0" presId="urn:microsoft.com/office/officeart/2008/layout/HexagonCluster"/>
    <dgm:cxn modelId="{3FF92C67-D1AB-444D-8C5E-CFD65CA8DA97}" type="presParOf" srcId="{22752A2C-3EE1-4F67-AF91-B4E8A3D13B36}" destId="{593204B1-CF43-407E-A8A9-4178AAC157DE}" srcOrd="6" destOrd="0" presId="urn:microsoft.com/office/officeart/2008/layout/HexagonCluster"/>
    <dgm:cxn modelId="{29E755F1-C5E5-4FEE-A5EE-2E7F5EB64218}" type="presParOf" srcId="{593204B1-CF43-407E-A8A9-4178AAC157DE}" destId="{D462FE7E-CF60-4630-A5C9-B092149B82F2}" srcOrd="0" destOrd="0" presId="urn:microsoft.com/office/officeart/2008/layout/HexagonCluster"/>
    <dgm:cxn modelId="{412238CB-86DC-4956-9F43-8DB03B3011CE}" type="presParOf" srcId="{22752A2C-3EE1-4F67-AF91-B4E8A3D13B36}" destId="{3E5E63DF-1881-4C3C-8B18-F5B69B95E4A5}" srcOrd="7" destOrd="0" presId="urn:microsoft.com/office/officeart/2008/layout/HexagonCluster"/>
    <dgm:cxn modelId="{652C5740-2524-4E62-B165-1FB416CA0A3F}" type="presParOf" srcId="{3E5E63DF-1881-4C3C-8B18-F5B69B95E4A5}" destId="{DB7B99E9-F6DA-4EC7-A86D-94DE1935FDAE}" srcOrd="0" destOrd="0" presId="urn:microsoft.com/office/officeart/2008/layout/HexagonCluster"/>
    <dgm:cxn modelId="{C3EF524F-6E7E-4E14-A88E-B97565463C62}" type="presParOf" srcId="{22752A2C-3EE1-4F67-AF91-B4E8A3D13B36}" destId="{9A756196-9144-4E28-A7C5-38AEA8C087AF}" srcOrd="8" destOrd="0" presId="urn:microsoft.com/office/officeart/2008/layout/HexagonCluster"/>
    <dgm:cxn modelId="{3C31DD4A-D6EA-415B-9843-9FFD504F721C}" type="presParOf" srcId="{9A756196-9144-4E28-A7C5-38AEA8C087AF}" destId="{A35D6A0D-EAD1-4774-9915-1F7A24B6599E}" srcOrd="0" destOrd="0" presId="urn:microsoft.com/office/officeart/2008/layout/HexagonCluster"/>
    <dgm:cxn modelId="{6164CA0F-C60D-407B-B1B1-4AAC4A1B1603}" type="presParOf" srcId="{22752A2C-3EE1-4F67-AF91-B4E8A3D13B36}" destId="{45A06322-5A07-419F-B374-48D4C9DDEBD5}" srcOrd="9" destOrd="0" presId="urn:microsoft.com/office/officeart/2008/layout/HexagonCluster"/>
    <dgm:cxn modelId="{69D79AA5-10D3-4335-B34A-16CEFEA2B87E}" type="presParOf" srcId="{45A06322-5A07-419F-B374-48D4C9DDEBD5}" destId="{5533E4AB-2DE3-47D2-82A8-69193645B2FE}" srcOrd="0" destOrd="0" presId="urn:microsoft.com/office/officeart/2008/layout/HexagonCluster"/>
    <dgm:cxn modelId="{E2CC32EB-2AE8-4ECC-AF12-5A83DB601D5F}" type="presParOf" srcId="{22752A2C-3EE1-4F67-AF91-B4E8A3D13B36}" destId="{850D5C00-6387-4F1F-B577-ECA4265E2EB4}" srcOrd="10" destOrd="0" presId="urn:microsoft.com/office/officeart/2008/layout/HexagonCluster"/>
    <dgm:cxn modelId="{1E4686EF-D84F-4772-9572-C7775FF41E15}" type="presParOf" srcId="{850D5C00-6387-4F1F-B577-ECA4265E2EB4}" destId="{26D89D2D-BA17-492F-96AB-04EB7296FCED}" srcOrd="0" destOrd="0" presId="urn:microsoft.com/office/officeart/2008/layout/HexagonCluster"/>
    <dgm:cxn modelId="{113642C9-AFC7-4395-B8E1-57CBF0238C56}" type="presParOf" srcId="{22752A2C-3EE1-4F67-AF91-B4E8A3D13B36}" destId="{08A2705E-65E6-4AA9-9B82-4623AC4584E6}" srcOrd="11" destOrd="0" presId="urn:microsoft.com/office/officeart/2008/layout/HexagonCluster"/>
    <dgm:cxn modelId="{BB1B9DCB-A2FF-4F91-B04C-4B5F6AE6A210}" type="presParOf" srcId="{08A2705E-65E6-4AA9-9B82-4623AC4584E6}" destId="{9D9ED80D-493D-4674-B599-B6820C4BE05C}" srcOrd="0" destOrd="0" presId="urn:microsoft.com/office/officeart/2008/layout/HexagonCluster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F7353-5B29-45DC-A441-295939B25D8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87B1-7857-4C14-90C5-99F70899DA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2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87B1-7857-4C14-90C5-99F70899DA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4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87B1-7857-4C14-90C5-99F70899DA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4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090BFEC-625E-40EE-BB88-D171F491832E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7F5C798-4866-4807-9797-BA1706DAD073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D0737D0-8C42-42C6-8A00-DD421E16D6C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ideas from Ball (2013)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87B1-7857-4C14-90C5-99F70899DAB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2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8D857B-D432-49FA-AF9F-5DF855B16512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66E600-9E89-4BA3-9CD6-1B48A57BA22D}" type="datetimeFigureOut">
              <a:rPr lang="en-US" smtClean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7215FF-7417-4FCB-91E1-B36B5AC648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gouleta@gm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762000"/>
            <a:ext cx="3420035" cy="5181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Intercultural Understanding through Multicultural Education in Schools: Challenges and Promises in the Global South and Global North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3810000" cy="1905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Dr. Eirini Gouleta</a:t>
            </a:r>
          </a:p>
          <a:p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George Mason University</a:t>
            </a:r>
          </a:p>
          <a:p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Fairfax, Virginia</a:t>
            </a:r>
          </a:p>
          <a:p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U.S.A.</a:t>
            </a:r>
          </a:p>
          <a:p>
            <a:endParaRPr lang="en-US" dirty="0"/>
          </a:p>
        </p:txBody>
      </p:sp>
      <p:pic>
        <p:nvPicPr>
          <p:cNvPr id="1026" name="Picture 2" descr="http://t3.gstatic.com/images?q=tbn:ANd9GcRzH99LR54ECGAA9hcGGyDItAc0uJQ4bzVGg7pi2nphBXtVFN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267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000000"/>
                </a:solidFill>
                <a:ea typeface="ＭＳ Ｐゴシック" pitchFamily="34" charset="-128"/>
                <a:cs typeface="Aharoni" pitchFamily="2" charset="-79"/>
              </a:rPr>
              <a:t>MT and LOI in Pakistan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587376"/>
              </p:ext>
            </p:extLst>
          </p:nvPr>
        </p:nvGraphicFramePr>
        <p:xfrm>
          <a:off x="304800" y="9144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562600"/>
            <a:ext cx="5486400" cy="566738"/>
          </a:xfrm>
        </p:spPr>
        <p:txBody>
          <a:bodyPr/>
          <a:lstStyle/>
          <a:p>
            <a:r>
              <a:rPr lang="en-US" dirty="0" smtClean="0"/>
              <a:t>Teacher’s Lesson Plan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792288" y="381000"/>
            <a:ext cx="5486400" cy="5029199"/>
          </a:xfrm>
        </p:spPr>
      </p:pic>
    </p:spTree>
    <p:extLst>
      <p:ext uri="{BB962C8B-B14F-4D97-AF65-F5344CB8AC3E}">
        <p14:creationId xmlns:p14="http://schemas.microsoft.com/office/powerpoint/2010/main" val="185330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4038600"/>
            <a:ext cx="3124200" cy="2133600"/>
          </a:xfrm>
          <a:solidFill>
            <a:srgbClr val="92D050"/>
          </a:solidFill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Linguistic Policy and Practice in Education: Policy Implications for Madagascar</a:t>
            </a:r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381000"/>
            <a:ext cx="4389437" cy="5267325"/>
          </a:xfrm>
        </p:spPr>
      </p:pic>
      <p:sp>
        <p:nvSpPr>
          <p:cNvPr id="2970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943600"/>
            <a:ext cx="2743200" cy="533399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ea typeface="ＭＳ Ｐゴシック" pitchFamily="34" charset="-128"/>
              </a:rPr>
              <a:t>School Materials in Madagascar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048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081088"/>
          </a:xfrm>
        </p:spPr>
        <p:txBody>
          <a:bodyPr/>
          <a:lstStyle/>
          <a:p>
            <a:r>
              <a:rPr lang="en-US" altLang="en-US" sz="3600" dirty="0" smtClean="0">
                <a:ea typeface="ＭＳ Ｐゴシック" pitchFamily="34" charset="-128"/>
              </a:rPr>
              <a:t>Linguistic Profile</a:t>
            </a: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1371600" y="1412875"/>
            <a:ext cx="6400800" cy="4537075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en-US" altLang="en-US" sz="3200" dirty="0" smtClean="0">
                <a:ea typeface="ＭＳ Ｐゴシック" pitchFamily="34" charset="-128"/>
              </a:rPr>
              <a:t>0.57% use mainly French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altLang="en-US" sz="3200" dirty="0" smtClean="0">
                <a:ea typeface="ＭＳ Ｐゴシック" pitchFamily="34" charset="-128"/>
              </a:rPr>
              <a:t>15.82%use French occasionally and Malagasy at all other times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altLang="en-US" sz="3200" dirty="0" smtClean="0">
                <a:ea typeface="ＭＳ Ｐゴシック" pitchFamily="34" charset="-128"/>
              </a:rPr>
              <a:t>83.61% use only Malagasy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altLang="en-US" sz="3200" dirty="0" smtClean="0">
                <a:ea typeface="ＭＳ Ｐゴシック" pitchFamily="34" charset="-128"/>
              </a:rPr>
              <a:t>18 tribes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altLang="en-US" sz="3200" dirty="0" smtClean="0">
                <a:ea typeface="ＭＳ Ｐゴシック" pitchFamily="34" charset="-128"/>
              </a:rPr>
              <a:t>Same language with variations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altLang="en-US" sz="3200" dirty="0" smtClean="0">
                <a:ea typeface="ＭＳ Ｐゴシック" pitchFamily="34" charset="-128"/>
              </a:rPr>
              <a:t>Same writing system</a:t>
            </a:r>
          </a:p>
        </p:txBody>
      </p:sp>
    </p:spTree>
    <p:extLst>
      <p:ext uri="{BB962C8B-B14F-4D97-AF65-F5344CB8AC3E}">
        <p14:creationId xmlns:p14="http://schemas.microsoft.com/office/powerpoint/2010/main" val="5870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ea typeface="ＭＳ Ｐゴシック" pitchFamily="34" charset="-128"/>
              </a:rPr>
              <a:t>School enrollment, attendance  and completion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en-US" sz="2800" dirty="0" smtClean="0">
                <a:ea typeface="ＭＳ Ｐゴシック" pitchFamily="34" charset="-128"/>
              </a:rPr>
              <a:t>Nearly universal enrolment to date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 dirty="0" smtClean="0">
                <a:ea typeface="ＭＳ Ｐゴシック" pitchFamily="34" charset="-128"/>
              </a:rPr>
              <a:t>About 70% school attendance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 dirty="0" smtClean="0">
                <a:ea typeface="ＭＳ Ｐゴシック" pitchFamily="34" charset="-128"/>
              </a:rPr>
              <a:t>High repetition and drop out rates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 dirty="0" smtClean="0">
                <a:ea typeface="ＭＳ Ｐゴシック" pitchFamily="34" charset="-128"/>
              </a:rPr>
              <a:t>Only about 30% mainly boys complete primary school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 dirty="0" smtClean="0">
                <a:ea typeface="ＭＳ Ｐゴシック" pitchFamily="34" charset="-128"/>
              </a:rPr>
              <a:t>About 49% population illiteracy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 dirty="0" smtClean="0">
                <a:ea typeface="ＭＳ Ｐゴシック" pitchFamily="34" charset="-128"/>
              </a:rPr>
              <a:t>Low acceptance and completion university rates</a:t>
            </a:r>
          </a:p>
        </p:txBody>
      </p:sp>
    </p:spTree>
    <p:extLst>
      <p:ext uri="{BB962C8B-B14F-4D97-AF65-F5344CB8AC3E}">
        <p14:creationId xmlns:p14="http://schemas.microsoft.com/office/powerpoint/2010/main" val="29904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4000" dirty="0" smtClean="0"/>
              <a:t>                              Bangladesh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8"/>
            <a:r>
              <a:rPr lang="en-US" dirty="0" smtClean="0"/>
              <a:t>MTB Education</a:t>
            </a:r>
          </a:p>
          <a:p>
            <a:pPr lvl="8"/>
            <a:r>
              <a:rPr lang="en-US" dirty="0" smtClean="0"/>
              <a:t>About 40 languages</a:t>
            </a:r>
          </a:p>
          <a:p>
            <a:pPr lvl="8"/>
            <a:r>
              <a:rPr lang="en-US" dirty="0" smtClean="0"/>
              <a:t>The law and the practice</a:t>
            </a:r>
          </a:p>
          <a:p>
            <a:pPr lvl="8"/>
            <a:r>
              <a:rPr lang="en-US" dirty="0" smtClean="0"/>
              <a:t>BRAC Schools</a:t>
            </a:r>
          </a:p>
          <a:p>
            <a:pPr lvl="8"/>
            <a:r>
              <a:rPr lang="en-US" dirty="0" smtClean="0"/>
              <a:t>The garment industry and slum children</a:t>
            </a:r>
          </a:p>
          <a:p>
            <a:pPr lvl="8"/>
            <a:r>
              <a:rPr lang="en-US" dirty="0" smtClean="0"/>
              <a:t>Technology  and vocational learning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765"/>
            <a:ext cx="3295650" cy="320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9000"/>
            <a:ext cx="3830782" cy="2873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3876964" cy="2907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82" y="1162093"/>
            <a:ext cx="1667164" cy="12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4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  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                                            	* 55 ethnic minorities					* 80 languages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	* bilingual policies in 						place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* normal schools and 						minority areas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* normal schools and 						the big cities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* the examination 							system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* the inevitable 							inequity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886200" cy="308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0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                        Vietnam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7"/>
            <a:r>
              <a:rPr lang="en-US" sz="2000" dirty="0" smtClean="0"/>
              <a:t>56 ethnic groups and the Kinh people</a:t>
            </a:r>
          </a:p>
          <a:p>
            <a:pPr lvl="7"/>
            <a:r>
              <a:rPr lang="en-US" sz="2000" dirty="0" smtClean="0"/>
              <a:t>Multilingual communities in the highlands</a:t>
            </a:r>
          </a:p>
          <a:p>
            <a:pPr lvl="7"/>
            <a:r>
              <a:rPr lang="en-US" sz="2000" dirty="0" smtClean="0"/>
              <a:t>Bilingual policies and the law</a:t>
            </a:r>
          </a:p>
          <a:p>
            <a:pPr lvl="7"/>
            <a:r>
              <a:rPr lang="en-US" sz="2000" dirty="0" smtClean="0"/>
              <a:t>Teacher education</a:t>
            </a:r>
          </a:p>
          <a:p>
            <a:pPr lvl="7"/>
            <a:r>
              <a:rPr lang="en-US" sz="2000" dirty="0" smtClean="0"/>
              <a:t>Key mothers and other initiatives</a:t>
            </a:r>
          </a:p>
          <a:p>
            <a:pPr lvl="7"/>
            <a:endParaRPr lang="en-US" dirty="0" smtClean="0"/>
          </a:p>
          <a:p>
            <a:pPr lvl="7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72458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4343400"/>
            <a:ext cx="29464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230960"/>
            <a:ext cx="4343401" cy="24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7620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ea typeface="+mn-ea"/>
                <a:cs typeface="Aharoni" pitchFamily="2" charset="-79"/>
              </a:rPr>
              <a:t>MCE Implementation: Things to Consider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4000" dirty="0" smtClean="0"/>
              <a:t>Each Country’s geographical, ethnical, linguistic, and cultural diversity and needs: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Not “one size fits all” approach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914400" lvl="2" indent="0">
              <a:buFontTx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sz="32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000" dirty="0" smtClean="0"/>
              <a:t>Build on the strengths and capitalize on the resources of communities: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Empowerment, leadership, incentives, support</a:t>
            </a:r>
          </a:p>
        </p:txBody>
      </p:sp>
    </p:spTree>
    <p:extLst>
      <p:ext uri="{BB962C8B-B14F-4D97-AF65-F5344CB8AC3E}">
        <p14:creationId xmlns:p14="http://schemas.microsoft.com/office/powerpoint/2010/main" val="31986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639763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prstClr val="black"/>
                </a:solidFill>
                <a:ea typeface="+mn-ea"/>
                <a:cs typeface="Aharoni" pitchFamily="2" charset="-79"/>
              </a:rPr>
              <a:t>MCE Implementation: 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600" dirty="0" smtClean="0"/>
              <a:t>Follow a gradual approach: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Set targets at different levels and focus on results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</a:p>
          <a:p>
            <a:pPr marL="914400" lvl="2" indent="0">
              <a:buFontTx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smtClean="0"/>
              <a:t>Develop multicultural curricula based on equity, democracy, peace, intercultural understanding, tolerance, and social justice: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Curriculum, syllabus, textbooks, instruction and assessment must be linked together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36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smtClean="0"/>
              <a:t>Develop culturally appropriate assessment process: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C00000"/>
                </a:solidFill>
              </a:rPr>
              <a:t>Design, implementation, assessment, feedback </a:t>
            </a:r>
            <a:r>
              <a:rPr lang="en-US" sz="2800" dirty="0" smtClean="0">
                <a:solidFill>
                  <a:srgbClr val="C00000"/>
                </a:solidFill>
              </a:rPr>
              <a:t>cycles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</a:p>
          <a:p>
            <a:pPr marL="914400" lvl="2" indent="0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smtClean="0"/>
              <a:t>Share lessons learned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CC0000"/>
                </a:solidFill>
              </a:rPr>
              <a:t>With stakeholders and development partners</a:t>
            </a:r>
            <a:r>
              <a:rPr lang="en-US" dirty="0" smtClean="0"/>
              <a:t>		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3600" dirty="0" smtClean="0"/>
          </a:p>
          <a:p>
            <a:pPr marL="457200" lvl="1" indent="0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en-US" sz="4400" dirty="0" smtClean="0"/>
              <a:t>The Presentation Will: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Discuss multicultural education notions, principles, practices, and policies in </a:t>
            </a:r>
            <a:r>
              <a:rPr lang="en-US" sz="2800" dirty="0"/>
              <a:t>the Global North and Global </a:t>
            </a:r>
            <a:r>
              <a:rPr lang="en-US" sz="2800" dirty="0" smtClean="0"/>
              <a:t>South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Examine the implications for literacy, development, peaceful co-existence and quality learning for all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Raise critical questions to enrich the dialogue and help move the multicultural research agenda forward 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399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-76200"/>
            <a:ext cx="4114800" cy="724936"/>
          </a:xfrm>
        </p:spPr>
        <p:txBody>
          <a:bodyPr/>
          <a:lstStyle/>
          <a:p>
            <a:pPr algn="ctr"/>
            <a:r>
              <a:rPr lang="en-US" sz="2800" dirty="0" smtClean="0"/>
              <a:t>Discussion Questions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can we learn from these examples about how MCE can evolve  to be globally informed and inclusive?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 What can teacher educators and educator preparation </a:t>
            </a:r>
            <a:r>
              <a:rPr lang="en-US" dirty="0" smtClean="0"/>
              <a:t>programs </a:t>
            </a:r>
            <a:r>
              <a:rPr lang="en-US" dirty="0"/>
              <a:t>do to better prepare future teachers </a:t>
            </a:r>
            <a:r>
              <a:rPr lang="en-US" dirty="0" smtClean="0"/>
              <a:t>to understand and practice </a:t>
            </a:r>
            <a:r>
              <a:rPr lang="en-US" dirty="0"/>
              <a:t>multicultural </a:t>
            </a:r>
            <a:r>
              <a:rPr lang="en-US" dirty="0" smtClean="0"/>
              <a:t>education through </a:t>
            </a:r>
            <a:r>
              <a:rPr lang="en-US" dirty="0"/>
              <a:t>both a non-western and </a:t>
            </a:r>
            <a:r>
              <a:rPr lang="en-US" dirty="0" smtClean="0"/>
              <a:t>a western </a:t>
            </a:r>
            <a:r>
              <a:rPr lang="en-US" dirty="0"/>
              <a:t>view?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can we elevate and move the research agenda to appreciate a more inclusive concept of multicultural education that expands from the Global North to the Global South?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20088" cy="2052638"/>
          </a:xfrm>
          <a:solidFill>
            <a:schemeClr val="tx2">
              <a:alpha val="25098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“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Ny taranaka no vanona dia tao ireo mpanabe nitaiza sy nanolokolo,tsy nitandro hasasarana”</a:t>
            </a:r>
            <a:b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altLang="en-US" sz="2800" i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(A better and intelligent generation would be the result of a good education and an efficient management)</a:t>
            </a:r>
            <a:br>
              <a:rPr lang="en-US" altLang="en-US" sz="2800" i="1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altLang="en-US" sz="2800" dirty="0">
                <a:ea typeface="ＭＳ Ｐゴシック" pitchFamily="34" charset="-128"/>
              </a:rPr>
              <a:t>M</a:t>
            </a:r>
            <a:r>
              <a:rPr lang="en-US" altLang="en-US" sz="2800" dirty="0" smtClean="0">
                <a:ea typeface="ＭＳ Ｐゴシック" pitchFamily="34" charset="-128"/>
              </a:rPr>
              <a:t>alagasy Proverb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914400"/>
              </p:ext>
            </p:extLst>
          </p:nvPr>
        </p:nvGraphicFramePr>
        <p:xfrm>
          <a:off x="467544" y="2276872"/>
          <a:ext cx="8157592" cy="423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92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Dr. Eirini Gouleta</a:t>
            </a:r>
          </a:p>
          <a:p>
            <a:pPr marL="0" indent="0" algn="ctr">
              <a:buNone/>
            </a:pPr>
            <a:r>
              <a:rPr lang="en-US" sz="2800" b="1" dirty="0" smtClean="0"/>
              <a:t>George Mason University</a:t>
            </a:r>
          </a:p>
          <a:p>
            <a:pPr marL="0" indent="0" algn="ctr">
              <a:buNone/>
            </a:pPr>
            <a:r>
              <a:rPr lang="en-US" sz="2800" b="1" dirty="0" smtClean="0">
                <a:hlinkClick r:id="rId2"/>
              </a:rPr>
              <a:t>egouleta@gmu.edu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703-993-4015</a:t>
            </a:r>
          </a:p>
        </p:txBody>
      </p:sp>
    </p:spTree>
    <p:extLst>
      <p:ext uri="{BB962C8B-B14F-4D97-AF65-F5344CB8AC3E}">
        <p14:creationId xmlns:p14="http://schemas.microsoft.com/office/powerpoint/2010/main" val="25827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534400" cy="1524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Multicultural Approaches </a:t>
            </a: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in the Global North</a:t>
            </a:r>
            <a:endParaRPr lang="en-US" sz="4000" dirty="0"/>
          </a:p>
        </p:txBody>
      </p:sp>
      <p:pic>
        <p:nvPicPr>
          <p:cNvPr id="4" name="Picture 2" descr="https://encrypted-tbn1.gstatic.com/images?q=tbn:ANd9GcT68v5fLCVK4XDCvfaIA1kseTL-bmymxGIilj2SmczgAFVyuV-J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76" y="2514600"/>
            <a:ext cx="5187169" cy="34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4400" dirty="0" smtClean="0"/>
              <a:t>What is Multicultural Education?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NAME (2003) embraced a more global perspective </a:t>
            </a:r>
            <a:r>
              <a:rPr lang="en-US" dirty="0" smtClean="0"/>
              <a:t>according to which </a:t>
            </a:r>
            <a:r>
              <a:rPr lang="en-US" dirty="0"/>
              <a:t>MCE is a “</a:t>
            </a:r>
            <a:r>
              <a:rPr lang="en-US" b="1" i="1" dirty="0"/>
              <a:t>philosophical concept built on the ideals of freedom, justice, equality, equity, and human dignity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Multicultural education:</a:t>
            </a:r>
          </a:p>
          <a:p>
            <a:r>
              <a:rPr lang="en-US" dirty="0" smtClean="0"/>
              <a:t>Enhances </a:t>
            </a:r>
            <a:r>
              <a:rPr lang="en-US" b="1" i="1" dirty="0"/>
              <a:t>democracy</a:t>
            </a:r>
          </a:p>
          <a:p>
            <a:r>
              <a:rPr lang="en-US" dirty="0" smtClean="0"/>
              <a:t>Affirms </a:t>
            </a:r>
            <a:r>
              <a:rPr lang="en-US" b="1" i="1" dirty="0"/>
              <a:t>pluralism</a:t>
            </a:r>
            <a:r>
              <a:rPr lang="en-US" dirty="0"/>
              <a:t> (students, communities, etc.)</a:t>
            </a:r>
          </a:p>
          <a:p>
            <a:r>
              <a:rPr lang="en-US" dirty="0" smtClean="0"/>
              <a:t>Promotes </a:t>
            </a:r>
            <a:r>
              <a:rPr lang="en-US" b="1" i="1" dirty="0"/>
              <a:t>social justice</a:t>
            </a:r>
          </a:p>
          <a:p>
            <a:r>
              <a:rPr lang="en-US" b="1" i="1" dirty="0" smtClean="0"/>
              <a:t>Goes </a:t>
            </a:r>
            <a:r>
              <a:rPr lang="en-US" b="1" i="1" dirty="0"/>
              <a:t>beyond </a:t>
            </a:r>
            <a:r>
              <a:rPr lang="en-US" b="1" i="1" dirty="0" smtClean="0"/>
              <a:t>race and gender </a:t>
            </a:r>
            <a:endParaRPr lang="en-US" dirty="0"/>
          </a:p>
          <a:p>
            <a:pPr marL="685800" lvl="2" indent="0">
              <a:buNone/>
            </a:pPr>
            <a:r>
              <a:rPr lang="en-US" dirty="0"/>
              <a:t>(</a:t>
            </a:r>
            <a:r>
              <a:rPr lang="en-US" dirty="0" smtClean="0"/>
              <a:t>-</a:t>
            </a:r>
            <a:r>
              <a:rPr lang="en-US" dirty="0"/>
              <a:t>linguicism, </a:t>
            </a:r>
            <a:r>
              <a:rPr lang="en-US" dirty="0" smtClean="0"/>
              <a:t>ableism, </a:t>
            </a:r>
            <a:r>
              <a:rPr lang="en-US" dirty="0"/>
              <a:t>ageism, heterosexism, religious intolerance, and </a:t>
            </a:r>
            <a:r>
              <a:rPr lang="en-US" dirty="0" smtClean="0"/>
              <a:t>xenophobia)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Gorski (2010</a:t>
            </a: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</a:p>
          <a:p>
            <a:pPr marL="0" lvl="0" indent="0">
              <a:buNone/>
            </a:pPr>
            <a:r>
              <a:rPr lang="en-US" sz="3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“</a:t>
            </a:r>
            <a:r>
              <a:rPr lang="en-US" sz="3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Multicultural education is </a:t>
            </a:r>
            <a:r>
              <a:rPr lang="en-US" sz="30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 progressive approach for transforming education that holistically critiques and responds to discriminatory policies and practices in education</a:t>
            </a:r>
            <a:r>
              <a:rPr lang="en-US" sz="3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” 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Grounded in theories of:</a:t>
            </a:r>
          </a:p>
          <a:p>
            <a:pPr lvl="2"/>
            <a:r>
              <a:rPr lang="en-US" sz="24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Social Justice</a:t>
            </a:r>
          </a:p>
          <a:p>
            <a:pPr lvl="2"/>
            <a:r>
              <a:rPr lang="en-US" sz="24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Critical Pedagogy</a:t>
            </a:r>
          </a:p>
          <a:p>
            <a:pPr lvl="2"/>
            <a:r>
              <a:rPr lang="en-US" sz="24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Education Equity</a:t>
            </a:r>
          </a:p>
          <a:p>
            <a:pPr marL="685800" lvl="2" indent="0">
              <a:buNone/>
            </a:pP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Education experiences in which </a:t>
            </a:r>
            <a:r>
              <a:rPr lang="en-US" sz="24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all students reach their full </a:t>
            </a:r>
            <a:r>
              <a:rPr lang="en-US" sz="24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potential as </a:t>
            </a:r>
            <a:r>
              <a:rPr lang="en-US" sz="24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learners and are socially aware and active </a:t>
            </a:r>
            <a:r>
              <a:rPr lang="en-US" sz="24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beings </a:t>
            </a:r>
            <a:r>
              <a:rPr lang="en-US" sz="24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locally, nationally, and globally</a:t>
            </a: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</a:p>
          <a:p>
            <a:pPr marL="365760" lvl="1" indent="0">
              <a:buNone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lvl="1"/>
            <a:r>
              <a:rPr lang="en-US" sz="24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Schools are essential to laying the foundation for the transformation of society and the elimination of injustice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5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my teacher understand?</a:t>
            </a:r>
            <a:endParaRPr lang="en-US" dirty="0"/>
          </a:p>
        </p:txBody>
      </p:sp>
      <p:pic>
        <p:nvPicPr>
          <p:cNvPr id="4" name="Picture 2" descr="http://www.catholic-convert.com/wp-content/uploads/2009/08/counsell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91" y="1752600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9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609600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MCE in an</a:t>
            </a:r>
            <a:br>
              <a:rPr lang="en-US" sz="2200" dirty="0" smtClean="0"/>
            </a:br>
            <a:r>
              <a:rPr lang="en-US" sz="2200" dirty="0" smtClean="0"/>
              <a:t>Non-Western Context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91400" cy="5334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Multicultural education can be viewed differently depending on the context as seen in developing, transforming, and industrialized world countries </a:t>
            </a:r>
            <a:r>
              <a:rPr lang="en-US" sz="1500" dirty="0" smtClean="0"/>
              <a:t>(Ball, 2013; Bennett, 2001; Gouleta 2011; 2010; 2004)</a:t>
            </a:r>
          </a:p>
          <a:p>
            <a:pPr marL="68580" indent="0">
              <a:buNone/>
            </a:pP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g</a:t>
            </a:r>
            <a:r>
              <a:rPr lang="en-US" sz="3200" dirty="0" smtClean="0"/>
              <a:t>lobal view  on MCE goes beyond our "home lens” and supports sociocultural dimensions and equity for all students</a:t>
            </a:r>
          </a:p>
          <a:p>
            <a:pPr marL="68580" indent="0" algn="r">
              <a:buNone/>
            </a:pPr>
            <a:r>
              <a:rPr lang="en-US" sz="1400" dirty="0"/>
              <a:t> </a:t>
            </a:r>
            <a:r>
              <a:rPr lang="en-US" sz="1400" dirty="0" smtClean="0"/>
              <a:t>   (Cochran-Smith 2004, 2008; Gay &amp; Kirkland; 2003; King, 2008; Ladson-Billing, 1995; </a:t>
            </a:r>
            <a:r>
              <a:rPr lang="en-US" sz="1400" dirty="0"/>
              <a:t> </a:t>
            </a:r>
            <a:r>
              <a:rPr lang="en-US" sz="1400" dirty="0" smtClean="0"/>
              <a:t>       Lee</a:t>
            </a:r>
            <a:r>
              <a:rPr lang="en-US" sz="1400" dirty="0"/>
              <a:t>, </a:t>
            </a:r>
            <a:r>
              <a:rPr lang="en-US" sz="1400" dirty="0" smtClean="0"/>
              <a:t>2011; Nieto, 2000; </a:t>
            </a:r>
            <a:r>
              <a:rPr lang="en-US" sz="1400" dirty="0"/>
              <a:t> </a:t>
            </a:r>
            <a:r>
              <a:rPr lang="en-US" sz="1400" dirty="0" smtClean="0"/>
              <a:t>Nieto &amp; McDonough, 2011; Sleeter, 2009; Tatum, 2007)</a:t>
            </a:r>
          </a:p>
          <a:p>
            <a:endParaRPr lang="en-US" sz="17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69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609600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MCE in an</a:t>
            </a:r>
            <a:br>
              <a:rPr lang="en-US" sz="2200" dirty="0" smtClean="0"/>
            </a:br>
            <a:r>
              <a:rPr lang="en-US" sz="2200" dirty="0" smtClean="0"/>
              <a:t>Non-Western Context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391400" cy="5410200"/>
          </a:xfrm>
        </p:spPr>
        <p:txBody>
          <a:bodyPr>
            <a:normAutofit/>
          </a:bodyPr>
          <a:lstStyle/>
          <a:p>
            <a:endParaRPr lang="en-US" sz="1700" dirty="0" smtClean="0"/>
          </a:p>
          <a:p>
            <a:pPr marL="0" indent="0">
              <a:buNone/>
            </a:pPr>
            <a:r>
              <a:rPr lang="en-US" sz="4000" dirty="0" smtClean="0"/>
              <a:t>MCE must embrace not only cultural diversity but linguistic diversity as well to promote mother tongue based education and multilingual education environments</a:t>
            </a:r>
          </a:p>
          <a:p>
            <a:pPr marL="68580" indent="0">
              <a:buNone/>
            </a:pPr>
            <a:r>
              <a:rPr lang="en-US" sz="1400" dirty="0" smtClean="0"/>
              <a:t>          	                	                	</a:t>
            </a:r>
            <a:r>
              <a:rPr lang="en-US" sz="1600" dirty="0" smtClean="0"/>
              <a:t> (Ball, 2013; Gouleta , 2011</a:t>
            </a:r>
            <a:r>
              <a:rPr lang="en-US" sz="1600" dirty="0"/>
              <a:t>,</a:t>
            </a:r>
            <a:r>
              <a:rPr lang="en-US" sz="1600" dirty="0" smtClean="0"/>
              <a:t> 2010</a:t>
            </a:r>
            <a:r>
              <a:rPr lang="en-US" sz="1600" dirty="0"/>
              <a:t>, </a:t>
            </a:r>
            <a:r>
              <a:rPr lang="en-US" sz="1600" dirty="0" smtClean="0"/>
              <a:t>2004)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71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         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86400"/>
          </a:xfrm>
        </p:spPr>
        <p:txBody>
          <a:bodyPr>
            <a:noAutofit/>
          </a:bodyPr>
          <a:lstStyle/>
          <a:p>
            <a:pPr lvl="8"/>
            <a:r>
              <a:rPr lang="en-US" sz="2400" dirty="0" smtClean="0"/>
              <a:t>Various ethnic groups in conflict- 80 languages</a:t>
            </a:r>
          </a:p>
          <a:p>
            <a:pPr lvl="8"/>
            <a:r>
              <a:rPr lang="en-US" sz="2400" dirty="0" smtClean="0"/>
              <a:t>Religious diversity and the law</a:t>
            </a:r>
          </a:p>
          <a:p>
            <a:pPr lvl="8"/>
            <a:r>
              <a:rPr lang="en-US" sz="2400" dirty="0" smtClean="0"/>
              <a:t>Girls education </a:t>
            </a:r>
          </a:p>
          <a:p>
            <a:pPr lvl="8"/>
            <a:r>
              <a:rPr lang="en-US" sz="2400" dirty="0" smtClean="0"/>
              <a:t>6 m out of school children</a:t>
            </a:r>
          </a:p>
          <a:p>
            <a:pPr lvl="8"/>
            <a:r>
              <a:rPr lang="en-US" sz="2400" dirty="0" smtClean="0"/>
              <a:t>ELI in Punjab and MTE in KP</a:t>
            </a:r>
          </a:p>
          <a:p>
            <a:pPr lvl="8"/>
            <a:r>
              <a:rPr lang="en-US" sz="2400" dirty="0" smtClean="0"/>
              <a:t>The subject of Ethics</a:t>
            </a:r>
          </a:p>
          <a:p>
            <a:pPr lvl="8"/>
            <a:r>
              <a:rPr lang="en-US" sz="2400" dirty="0" smtClean="0"/>
              <a:t>Teacher education </a:t>
            </a:r>
          </a:p>
          <a:p>
            <a:pPr lvl="8"/>
            <a:r>
              <a:rPr lang="en-US" sz="2400" dirty="0" smtClean="0"/>
              <a:t>Public –Private Partnerships and Low-Income Private Schooling and the Madaris (</a:t>
            </a:r>
            <a:r>
              <a:rPr lang="en-US" sz="1800" i="1" dirty="0" smtClean="0"/>
              <a:t>Madrassas</a:t>
            </a:r>
            <a:r>
              <a:rPr lang="en-US" sz="2400" dirty="0" smtClean="0"/>
              <a:t>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37138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35052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6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1377</TotalTime>
  <Words>875</Words>
  <Application>Microsoft Office PowerPoint</Application>
  <PresentationFormat>On-screen Show (4:3)</PresentationFormat>
  <Paragraphs>135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Developing Intercultural Understanding through Multicultural Education in Schools: Challenges and Promises in the Global South and Global North</vt:lpstr>
      <vt:lpstr>The Presentation Will:</vt:lpstr>
      <vt:lpstr>Multicultural Approaches  in the Global North</vt:lpstr>
      <vt:lpstr>What is Multicultural Education?</vt:lpstr>
      <vt:lpstr>PowerPoint Presentation</vt:lpstr>
      <vt:lpstr>Does my teacher understand?</vt:lpstr>
      <vt:lpstr>MCE in an Non-Western Context</vt:lpstr>
      <vt:lpstr>MCE in an Non-Western Context</vt:lpstr>
      <vt:lpstr>                          Pakistan</vt:lpstr>
      <vt:lpstr>MT and LOI in Pakistan</vt:lpstr>
      <vt:lpstr>Teacher’s Lesson Plan</vt:lpstr>
      <vt:lpstr>Linguistic Policy and Practice in Education: Policy Implications for Madagascar</vt:lpstr>
      <vt:lpstr>Linguistic Profile</vt:lpstr>
      <vt:lpstr>School enrollment, attendance  and completion</vt:lpstr>
      <vt:lpstr>                              Bangladesh</vt:lpstr>
      <vt:lpstr>                   China</vt:lpstr>
      <vt:lpstr>                        Vietnam</vt:lpstr>
      <vt:lpstr>MCE Implementation: Things to Consider</vt:lpstr>
      <vt:lpstr>MCE Implementation: Things to Consider</vt:lpstr>
      <vt:lpstr>Discussion Questions</vt:lpstr>
      <vt:lpstr>“Ny taranaka no vanona dia tao ireo mpanabe nitaiza sy nanolokolo,tsy nitandro hasasarana” (A better and intelligent generation would be the result of a good education and an efficient management) Malagasy Proverb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Redefining Multicultural Education in Global Context for Sustainable Development</dc:title>
  <dc:creator>Sydney A Merz</dc:creator>
  <cp:lastModifiedBy>Carolina Salter</cp:lastModifiedBy>
  <cp:revision>77</cp:revision>
  <dcterms:created xsi:type="dcterms:W3CDTF">2013-10-08T17:34:57Z</dcterms:created>
  <dcterms:modified xsi:type="dcterms:W3CDTF">2014-11-10T17:25:53Z</dcterms:modified>
</cp:coreProperties>
</file>