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1" r:id="rId1"/>
  </p:sldMasterIdLst>
  <p:sldIdLst>
    <p:sldId id="256" r:id="rId2"/>
    <p:sldId id="257" r:id="rId3"/>
    <p:sldId id="258" r:id="rId4"/>
    <p:sldId id="271" r:id="rId5"/>
    <p:sldId id="260" r:id="rId6"/>
    <p:sldId id="261" r:id="rId7"/>
    <p:sldId id="272" r:id="rId8"/>
    <p:sldId id="273" r:id="rId9"/>
    <p:sldId id="274" r:id="rId10"/>
    <p:sldId id="263" r:id="rId11"/>
    <p:sldId id="265" r:id="rId12"/>
    <p:sldId id="268" r:id="rId13"/>
    <p:sldId id="270" r:id="rId14"/>
    <p:sldId id="269" r:id="rId15"/>
    <p:sldId id="275" r:id="rId16"/>
    <p:sldId id="276" r:id="rId17"/>
    <p:sldId id="27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9A67C9D1-7F49-BD42-BA4A-3658BB5F8ED6}"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9A67C9D1-7F49-BD42-BA4A-3658BB5F8ED6}" type="datetimeFigureOut">
              <a:rPr lang="en-US" smtClean="0"/>
              <a:t>11/10/2014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943EA0-E27C-9B41-8B22-DF4307C004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43EA0-E27C-9B41-8B22-DF4307C0049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54943EA0-E27C-9B41-8B22-DF4307C00498}"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A67C9D1-7F49-BD42-BA4A-3658BB5F8ED6}"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43EA0-E27C-9B41-8B22-DF4307C0049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A67C9D1-7F49-BD42-BA4A-3658BB5F8ED6}"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43EA0-E27C-9B41-8B22-DF4307C004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A67C9D1-7F49-BD42-BA4A-3658BB5F8ED6}"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43EA0-E27C-9B41-8B22-DF4307C004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67C9D1-7F49-BD42-BA4A-3658BB5F8ED6}"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43EA0-E27C-9B41-8B22-DF4307C004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9A67C9D1-7F49-BD42-BA4A-3658BB5F8ED6}" type="datetimeFigureOut">
              <a:rPr lang="en-US" smtClean="0"/>
              <a:t>11/10/2014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943EA0-E27C-9B41-8B22-DF4307C00498}"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43EA0-E27C-9B41-8B22-DF4307C00498}"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43EA0-E27C-9B41-8B22-DF4307C00498}"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9A67C9D1-7F49-BD42-BA4A-3658BB5F8ED6}"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43EA0-E27C-9B41-8B22-DF4307C00498}"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A67C9D1-7F49-BD42-BA4A-3658BB5F8ED6}" type="datetimeFigureOut">
              <a:rPr lang="en-US" smtClean="0"/>
              <a:t>11/10/2014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943EA0-E27C-9B41-8B22-DF4307C004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9A67C9D1-7F49-BD42-BA4A-3658BB5F8ED6}" type="datetimeFigureOut">
              <a:rPr lang="en-US" smtClean="0"/>
              <a:t>11/10/2014</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54943EA0-E27C-9B41-8B22-DF4307C004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 id="2147483847"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assetpub.com/archive/gc/97-03gcfall/fall97GC054.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82738" y="3778250"/>
            <a:ext cx="7561262" cy="1103313"/>
          </a:xfrm>
        </p:spPr>
        <p:txBody>
          <a:bodyPr>
            <a:normAutofit fontScale="90000"/>
          </a:bodyPr>
          <a:lstStyle/>
          <a:p>
            <a:pPr algn="ctr"/>
            <a:r>
              <a:rPr lang="en-US" dirty="0"/>
              <a:t>An evaluation of the school's mission statement in relation to intercultural understanding </a:t>
            </a:r>
            <a:endParaRPr lang="en-US" dirty="0">
              <a:latin typeface="Avenir Heavy"/>
              <a:cs typeface="Avenir Heavy"/>
            </a:endParaRPr>
          </a:p>
        </p:txBody>
      </p:sp>
      <p:sp>
        <p:nvSpPr>
          <p:cNvPr id="7" name="Text Placeholder 6"/>
          <p:cNvSpPr>
            <a:spLocks noGrp="1"/>
          </p:cNvSpPr>
          <p:nvPr>
            <p:ph type="body" sz="half" idx="4294967295"/>
          </p:nvPr>
        </p:nvSpPr>
        <p:spPr>
          <a:xfrm>
            <a:off x="1584325" y="4827588"/>
            <a:ext cx="7559675" cy="1220787"/>
          </a:xfrm>
        </p:spPr>
        <p:txBody>
          <a:bodyPr/>
          <a:lstStyle/>
          <a:p>
            <a:r>
              <a:rPr lang="en-US" dirty="0" smtClean="0"/>
              <a:t>Gladys Landers</a:t>
            </a:r>
            <a:endParaRPr lang="en-US" dirty="0"/>
          </a:p>
        </p:txBody>
      </p:sp>
    </p:spTree>
    <p:extLst>
      <p:ext uri="{BB962C8B-B14F-4D97-AF65-F5344CB8AC3E}">
        <p14:creationId xmlns:p14="http://schemas.microsoft.com/office/powerpoint/2010/main" val="204858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Strategy- Pastoral Curriculu</a:t>
            </a:r>
            <a:r>
              <a:rPr lang="en-US" dirty="0"/>
              <a:t>m</a:t>
            </a:r>
          </a:p>
        </p:txBody>
      </p:sp>
      <p:sp>
        <p:nvSpPr>
          <p:cNvPr id="5" name="Content Placeholder 4"/>
          <p:cNvSpPr>
            <a:spLocks noGrp="1"/>
          </p:cNvSpPr>
          <p:nvPr>
            <p:ph idx="1"/>
          </p:nvPr>
        </p:nvSpPr>
        <p:spPr/>
        <p:txBody>
          <a:bodyPr>
            <a:normAutofit/>
          </a:bodyPr>
          <a:lstStyle/>
          <a:p>
            <a:pPr algn="just"/>
            <a:r>
              <a:rPr lang="en-US" dirty="0"/>
              <a:t>Marland, (1980) pastoral curriculum is equally important since it concerns not only the cognitive but also the </a:t>
            </a:r>
            <a:r>
              <a:rPr lang="en-US" u="sng" dirty="0"/>
              <a:t>affective aspect </a:t>
            </a:r>
            <a:r>
              <a:rPr lang="en-US" dirty="0"/>
              <a:t>of the learner, his feelings and emotions. </a:t>
            </a:r>
            <a:endParaRPr lang="en-US" dirty="0" smtClean="0"/>
          </a:p>
          <a:p>
            <a:pPr algn="just"/>
            <a:r>
              <a:rPr lang="en-US" dirty="0" smtClean="0"/>
              <a:t>Marland </a:t>
            </a:r>
            <a:r>
              <a:rPr lang="en-US" dirty="0"/>
              <a:t>went on to suggest that a good pastoral curriculum would include personal guidance on social skills and relationships, educational skills with reference to study and information-finding skills and finally, vocational or career guidance. </a:t>
            </a:r>
          </a:p>
        </p:txBody>
      </p:sp>
    </p:spTree>
    <p:extLst>
      <p:ext uri="{BB962C8B-B14F-4D97-AF65-F5344CB8AC3E}">
        <p14:creationId xmlns:p14="http://schemas.microsoft.com/office/powerpoint/2010/main" val="2285387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development</a:t>
            </a:r>
            <a:endParaRPr lang="en-US" dirty="0"/>
          </a:p>
        </p:txBody>
      </p:sp>
      <p:sp>
        <p:nvSpPr>
          <p:cNvPr id="3" name="Content Placeholder 2"/>
          <p:cNvSpPr>
            <a:spLocks noGrp="1"/>
          </p:cNvSpPr>
          <p:nvPr>
            <p:ph idx="1"/>
          </p:nvPr>
        </p:nvSpPr>
        <p:spPr/>
        <p:txBody>
          <a:bodyPr/>
          <a:lstStyle/>
          <a:p>
            <a:pPr algn="just"/>
            <a:r>
              <a:rPr lang="en-US" dirty="0" err="1"/>
              <a:t>Useem</a:t>
            </a:r>
            <a:r>
              <a:rPr lang="en-US" dirty="0"/>
              <a:t>, </a:t>
            </a:r>
            <a:r>
              <a:rPr lang="en-US" dirty="0" err="1"/>
              <a:t>Donaghue</a:t>
            </a:r>
            <a:r>
              <a:rPr lang="en-US" dirty="0"/>
              <a:t> and </a:t>
            </a:r>
            <a:r>
              <a:rPr lang="en-US" dirty="0" err="1"/>
              <a:t>Useem</a:t>
            </a:r>
            <a:r>
              <a:rPr lang="en-US" dirty="0"/>
              <a:t> (1963) had coined the term “Third culture kid” for children of expatriates working in India. </a:t>
            </a:r>
            <a:r>
              <a:rPr lang="en-US" dirty="0" err="1"/>
              <a:t>McCaig</a:t>
            </a:r>
            <a:r>
              <a:rPr lang="en-US" dirty="0"/>
              <a:t> (1992) defined “global nomads” as “a person of any age or nationality who has lived outside of his/her passport country because of a parent’s career.” </a:t>
            </a:r>
            <a:endParaRPr lang="en-US" dirty="0" smtClean="0"/>
          </a:p>
          <a:p>
            <a:pPr algn="just"/>
            <a:r>
              <a:rPr lang="en-US" dirty="0"/>
              <a:t>one of the common traits evident in most ‘third culture kids’ is their “rootlessness and restlessness.”(Rader and </a:t>
            </a:r>
            <a:r>
              <a:rPr lang="en-US" dirty="0" err="1"/>
              <a:t>Sittig</a:t>
            </a:r>
            <a:r>
              <a:rPr lang="en-US" dirty="0"/>
              <a:t>, 2003) </a:t>
            </a:r>
          </a:p>
          <a:p>
            <a:pPr algn="just"/>
            <a:endParaRPr lang="en-US" dirty="0"/>
          </a:p>
        </p:txBody>
      </p:sp>
    </p:spTree>
    <p:extLst>
      <p:ext uri="{BB962C8B-B14F-4D97-AF65-F5344CB8AC3E}">
        <p14:creationId xmlns:p14="http://schemas.microsoft.com/office/powerpoint/2010/main" val="574856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0510" y="745763"/>
            <a:ext cx="6087601" cy="6740306"/>
          </a:xfrm>
          <a:prstGeom prst="rect">
            <a:avLst/>
          </a:prstGeom>
        </p:spPr>
        <p:txBody>
          <a:bodyPr wrap="square">
            <a:spAutoFit/>
          </a:bodyPr>
          <a:lstStyle/>
          <a:p>
            <a:pPr algn="just"/>
            <a:r>
              <a:rPr lang="en-US" sz="2400" dirty="0"/>
              <a:t>Terry Haywood,(2007) “The IBO has gone some way towards defining international mindedness through the ten attributes of the learner profile.” </a:t>
            </a:r>
            <a:endParaRPr lang="en-US" sz="2400" dirty="0" smtClean="0"/>
          </a:p>
          <a:p>
            <a:pPr algn="just"/>
            <a:endParaRPr lang="en-US" sz="2400" dirty="0" smtClean="0"/>
          </a:p>
          <a:p>
            <a:pPr algn="just"/>
            <a:r>
              <a:rPr lang="en-US" sz="2400" dirty="0" smtClean="0"/>
              <a:t>Caring</a:t>
            </a:r>
          </a:p>
          <a:p>
            <a:pPr algn="just"/>
            <a:r>
              <a:rPr lang="en-US" sz="2400" dirty="0" smtClean="0"/>
              <a:t>Balanced</a:t>
            </a:r>
          </a:p>
          <a:p>
            <a:pPr algn="just"/>
            <a:r>
              <a:rPr lang="en-US" sz="2400" dirty="0" smtClean="0"/>
              <a:t>Risk taker</a:t>
            </a:r>
          </a:p>
          <a:p>
            <a:pPr algn="just"/>
            <a:r>
              <a:rPr lang="en-US" sz="2400" dirty="0" smtClean="0"/>
              <a:t>Communicator</a:t>
            </a:r>
          </a:p>
          <a:p>
            <a:pPr algn="just"/>
            <a:r>
              <a:rPr lang="en-US" sz="2400" dirty="0" smtClean="0"/>
              <a:t>Inquirer</a:t>
            </a:r>
          </a:p>
          <a:p>
            <a:pPr algn="just"/>
            <a:r>
              <a:rPr lang="en-US" sz="2400" dirty="0" smtClean="0"/>
              <a:t>Thinker</a:t>
            </a:r>
          </a:p>
          <a:p>
            <a:pPr algn="just"/>
            <a:r>
              <a:rPr lang="en-US" sz="2400" dirty="0" smtClean="0"/>
              <a:t>Reflective</a:t>
            </a:r>
          </a:p>
          <a:p>
            <a:pPr algn="just"/>
            <a:r>
              <a:rPr lang="en-US" sz="2400" dirty="0" smtClean="0"/>
              <a:t>Principled</a:t>
            </a:r>
          </a:p>
          <a:p>
            <a:pPr algn="just"/>
            <a:r>
              <a:rPr lang="en-US" sz="2400" dirty="0" smtClean="0"/>
              <a:t>Open minded</a:t>
            </a:r>
            <a:br>
              <a:rPr lang="en-US" sz="2400" dirty="0" smtClean="0"/>
            </a:br>
            <a:r>
              <a:rPr lang="en-US" sz="2400" dirty="0" smtClean="0"/>
              <a:t>Knowledgeable</a:t>
            </a:r>
          </a:p>
          <a:p>
            <a:pPr algn="just"/>
            <a:endParaRPr lang="en-US" sz="2400" dirty="0" smtClean="0"/>
          </a:p>
          <a:p>
            <a:pPr algn="just"/>
            <a:endParaRPr lang="en-US" sz="2400" dirty="0" smtClean="0"/>
          </a:p>
          <a:p>
            <a:pPr algn="just"/>
            <a:endParaRPr lang="en-US" sz="2400" dirty="0"/>
          </a:p>
        </p:txBody>
      </p:sp>
    </p:spTree>
    <p:extLst>
      <p:ext uri="{BB962C8B-B14F-4D97-AF65-F5344CB8AC3E}">
        <p14:creationId xmlns:p14="http://schemas.microsoft.com/office/powerpoint/2010/main" val="934538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98663" y="907010"/>
            <a:ext cx="6824069" cy="5111464"/>
          </a:xfrm>
          <a:prstGeom prst="rect">
            <a:avLst/>
          </a:prstGeom>
        </p:spPr>
      </p:pic>
    </p:spTree>
    <p:extLst>
      <p:ext uri="{BB962C8B-B14F-4D97-AF65-F5344CB8AC3E}">
        <p14:creationId xmlns:p14="http://schemas.microsoft.com/office/powerpoint/2010/main" val="90370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4815" y="806231"/>
            <a:ext cx="6309335" cy="4154983"/>
          </a:xfrm>
          <a:prstGeom prst="rect">
            <a:avLst/>
          </a:prstGeom>
        </p:spPr>
        <p:txBody>
          <a:bodyPr wrap="square">
            <a:spAutoFit/>
          </a:bodyPr>
          <a:lstStyle/>
          <a:p>
            <a:pPr algn="just"/>
            <a:r>
              <a:rPr lang="en-US" sz="2400" dirty="0"/>
              <a:t>Gellar (1993) explored the essence of an international school that made it different from any other school in these words, “Not so much curriculum, but what takes place in the minds of children as they work and play together with children of other cultures and backgrounds. It is the child experiencing togetherness with different and unique individuals; not just toleration, but the enjoyment of differences; differences of </a:t>
            </a:r>
            <a:r>
              <a:rPr lang="en-US" sz="2400" dirty="0" err="1"/>
              <a:t>colour</a:t>
            </a:r>
            <a:r>
              <a:rPr lang="en-US" sz="2400" dirty="0"/>
              <a:t>, dress, belief, perspective.” </a:t>
            </a:r>
          </a:p>
        </p:txBody>
      </p:sp>
    </p:spTree>
    <p:extLst>
      <p:ext uri="{BB962C8B-B14F-4D97-AF65-F5344CB8AC3E}">
        <p14:creationId xmlns:p14="http://schemas.microsoft.com/office/powerpoint/2010/main" val="490476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err="1"/>
              <a:t>Blaney</a:t>
            </a:r>
            <a:r>
              <a:rPr lang="en-US" dirty="0"/>
              <a:t>, J J (1991).  ‘The </a:t>
            </a:r>
            <a:r>
              <a:rPr lang="en-US" dirty="0" err="1"/>
              <a:t>Internationa</a:t>
            </a:r>
            <a:r>
              <a:rPr lang="en-US" dirty="0"/>
              <a:t> Schools and International Education, </a:t>
            </a:r>
            <a:r>
              <a:rPr lang="en-US" dirty="0" err="1"/>
              <a:t>eds</a:t>
            </a:r>
            <a:r>
              <a:rPr lang="en-US" dirty="0"/>
              <a:t> P L </a:t>
            </a:r>
            <a:r>
              <a:rPr lang="en-US" dirty="0" err="1"/>
              <a:t>Jonietz</a:t>
            </a:r>
            <a:r>
              <a:rPr lang="en-US" dirty="0"/>
              <a:t> and D Harris, </a:t>
            </a:r>
            <a:r>
              <a:rPr lang="en-US" dirty="0" err="1"/>
              <a:t>Kogan</a:t>
            </a:r>
            <a:r>
              <a:rPr lang="en-US" dirty="0"/>
              <a:t> Page, London</a:t>
            </a:r>
          </a:p>
          <a:p>
            <a:pPr lvl="0"/>
            <a:r>
              <a:rPr lang="en-US" dirty="0"/>
              <a:t>Coffey M, ‘Language, Literature and the Arts’ in T Pounds (</a:t>
            </a:r>
            <a:r>
              <a:rPr lang="en-US" dirty="0" err="1"/>
              <a:t>eds</a:t>
            </a:r>
            <a:r>
              <a:rPr lang="en-US" dirty="0"/>
              <a:t>) </a:t>
            </a:r>
            <a:r>
              <a:rPr lang="en-US" i="1" dirty="0"/>
              <a:t>The International Baccalaureate </a:t>
            </a:r>
            <a:r>
              <a:rPr lang="en-US" i="1" dirty="0" err="1"/>
              <a:t>Programme</a:t>
            </a:r>
            <a:r>
              <a:rPr lang="en-US" i="1" dirty="0"/>
              <a:t> : An Introduction for Teachers and Managers, </a:t>
            </a:r>
            <a:r>
              <a:rPr lang="en-US" dirty="0" err="1"/>
              <a:t>Routledge</a:t>
            </a:r>
            <a:r>
              <a:rPr lang="en-US" dirty="0"/>
              <a:t> </a:t>
            </a:r>
            <a:r>
              <a:rPr lang="en-US" dirty="0" err="1"/>
              <a:t>pp</a:t>
            </a:r>
            <a:r>
              <a:rPr lang="en-US" dirty="0"/>
              <a:t> 95-97</a:t>
            </a:r>
          </a:p>
          <a:p>
            <a:pPr lvl="0"/>
            <a:r>
              <a:rPr lang="en-US" dirty="0"/>
              <a:t>Fail, H (2007). ‘The Potential of the Past in Practice: Life Histories of Former International School Students’ in </a:t>
            </a:r>
            <a:r>
              <a:rPr lang="en-US" i="1" dirty="0"/>
              <a:t>The Sage Handbook of Research in International Education (</a:t>
            </a:r>
            <a:r>
              <a:rPr lang="en-US" i="1" dirty="0" err="1"/>
              <a:t>eds</a:t>
            </a:r>
            <a:r>
              <a:rPr lang="en-US" i="1" dirty="0"/>
              <a:t>) Hayden M, Levy J and Thompson J, 2007</a:t>
            </a:r>
            <a:endParaRPr lang="en-US" dirty="0"/>
          </a:p>
          <a:p>
            <a:pPr lvl="0"/>
            <a:r>
              <a:rPr lang="en-US" dirty="0"/>
              <a:t>Gellar C (1993). ‘How International are we?’, </a:t>
            </a:r>
            <a:r>
              <a:rPr lang="en-US" i="1" dirty="0"/>
              <a:t>International Schools Journal, 26, </a:t>
            </a:r>
            <a:r>
              <a:rPr lang="en-US" dirty="0" err="1"/>
              <a:t>pp</a:t>
            </a:r>
            <a:r>
              <a:rPr lang="en-US" dirty="0"/>
              <a:t> 5-7</a:t>
            </a:r>
          </a:p>
          <a:p>
            <a:pPr lvl="0"/>
            <a:r>
              <a:rPr lang="en-US" dirty="0"/>
              <a:t>Hill I (2002). ‘The History of International Education: An International Baccalaureate Perspective’, in </a:t>
            </a:r>
            <a:r>
              <a:rPr lang="en-US" dirty="0" err="1"/>
              <a:t>McHayden</a:t>
            </a:r>
            <a:r>
              <a:rPr lang="en-US" dirty="0"/>
              <a:t>, J J Thompson and G R Walker (</a:t>
            </a:r>
            <a:r>
              <a:rPr lang="en-US" dirty="0" err="1"/>
              <a:t>eds</a:t>
            </a:r>
            <a:r>
              <a:rPr lang="en-US" dirty="0"/>
              <a:t>) </a:t>
            </a:r>
            <a:r>
              <a:rPr lang="en-US" i="1" dirty="0"/>
              <a:t>International Education in </a:t>
            </a:r>
            <a:r>
              <a:rPr lang="en-US" i="1" dirty="0" err="1"/>
              <a:t>Pratice</a:t>
            </a:r>
            <a:r>
              <a:rPr lang="en-US" i="1" dirty="0"/>
              <a:t>: Dimensions for National and International Schools, </a:t>
            </a:r>
            <a:r>
              <a:rPr lang="en-US" dirty="0" err="1"/>
              <a:t>Kogan</a:t>
            </a:r>
            <a:r>
              <a:rPr lang="en-US" dirty="0"/>
              <a:t> Page, London </a:t>
            </a:r>
            <a:r>
              <a:rPr lang="en-US" dirty="0" err="1"/>
              <a:t>pp</a:t>
            </a:r>
            <a:r>
              <a:rPr lang="en-US" dirty="0"/>
              <a:t> 18-29</a:t>
            </a:r>
          </a:p>
          <a:p>
            <a:pPr lvl="0"/>
            <a:r>
              <a:rPr lang="en-US" dirty="0"/>
              <a:t>Haywood, T (2007). ‘A Simple Typology of International Mindedness and its Implications for </a:t>
            </a:r>
            <a:r>
              <a:rPr lang="en-US" dirty="0" err="1"/>
              <a:t>Eucation</a:t>
            </a:r>
            <a:r>
              <a:rPr lang="en-US" dirty="0"/>
              <a:t>.’ In : </a:t>
            </a:r>
            <a:r>
              <a:rPr lang="en-US" i="1" dirty="0"/>
              <a:t>The Sage Handbook of Research in International Education (</a:t>
            </a:r>
            <a:r>
              <a:rPr lang="en-US" i="1" dirty="0" err="1"/>
              <a:t>eds</a:t>
            </a:r>
            <a:r>
              <a:rPr lang="en-US" i="1" dirty="0"/>
              <a:t>) Hayden M, Levy J and Thompson J, 2007</a:t>
            </a:r>
            <a:endParaRPr lang="en-US" dirty="0"/>
          </a:p>
          <a:p>
            <a:pPr lvl="0"/>
            <a:endParaRPr lang="en-US" dirty="0"/>
          </a:p>
          <a:p>
            <a:endParaRPr lang="en-US" dirty="0"/>
          </a:p>
        </p:txBody>
      </p:sp>
    </p:spTree>
    <p:extLst>
      <p:ext uri="{BB962C8B-B14F-4D97-AF65-F5344CB8AC3E}">
        <p14:creationId xmlns:p14="http://schemas.microsoft.com/office/powerpoint/2010/main" val="3486445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Works Cited</a:t>
            </a:r>
            <a:endParaRPr lang="en-US" dirty="0"/>
          </a:p>
        </p:txBody>
      </p:sp>
      <p:sp>
        <p:nvSpPr>
          <p:cNvPr id="5" name="Content Placeholder 4"/>
          <p:cNvSpPr>
            <a:spLocks noGrp="1"/>
          </p:cNvSpPr>
          <p:nvPr>
            <p:ph idx="1"/>
          </p:nvPr>
        </p:nvSpPr>
        <p:spPr/>
        <p:txBody>
          <a:bodyPr>
            <a:normAutofit fontScale="55000" lnSpcReduction="20000"/>
          </a:bodyPr>
          <a:lstStyle/>
          <a:p>
            <a:pPr lvl="0"/>
            <a:r>
              <a:rPr lang="en-US" dirty="0"/>
              <a:t>Hobson, D (2001). </a:t>
            </a:r>
            <a:r>
              <a:rPr lang="en-US" i="1" dirty="0"/>
              <a:t>Who was Richard Cobden? Deluded Activist or Economic Revolutionary?</a:t>
            </a:r>
            <a:endParaRPr lang="en-US" dirty="0"/>
          </a:p>
          <a:p>
            <a:pPr lvl="0"/>
            <a:r>
              <a:rPr lang="en-US" dirty="0"/>
              <a:t>IBO, International Baccalaureate Organization (1999) Language A Guide, IBO, Geneva</a:t>
            </a:r>
          </a:p>
          <a:p>
            <a:pPr lvl="0"/>
            <a:r>
              <a:rPr lang="en-US" dirty="0"/>
              <a:t>IBO, International Baccalaureate Organization (2006)IB Learner Profile. Geneva: IBO</a:t>
            </a:r>
          </a:p>
          <a:p>
            <a:pPr lvl="0"/>
            <a:r>
              <a:rPr lang="en-US" dirty="0"/>
              <a:t>IBO, International Baccalaureate Organization (2001) Creativity, Action and Service Guide, IBO, Geneva</a:t>
            </a:r>
          </a:p>
          <a:p>
            <a:pPr lvl="0"/>
            <a:r>
              <a:rPr lang="en-US" dirty="0"/>
              <a:t>Lawton, 1983. </a:t>
            </a:r>
            <a:r>
              <a:rPr lang="en-US" i="1" dirty="0"/>
              <a:t>Curriculum Studies and Educational Planning. </a:t>
            </a:r>
            <a:r>
              <a:rPr lang="en-US" dirty="0"/>
              <a:t>London: </a:t>
            </a:r>
            <a:r>
              <a:rPr lang="en-US" dirty="0" err="1"/>
              <a:t>Hodder</a:t>
            </a:r>
            <a:r>
              <a:rPr lang="en-US" dirty="0"/>
              <a:t> and Stoughton</a:t>
            </a:r>
          </a:p>
          <a:p>
            <a:pPr lvl="0"/>
            <a:r>
              <a:rPr lang="en-US" dirty="0"/>
              <a:t>Marshall, H (2005). ‘Developing the Global Gaze in Citizenship </a:t>
            </a:r>
            <a:r>
              <a:rPr lang="en-US" dirty="0" err="1"/>
              <a:t>Eduaction</a:t>
            </a:r>
            <a:r>
              <a:rPr lang="en-US" dirty="0"/>
              <a:t>. Exploring the perspectives of global education NGO workers in England.’ </a:t>
            </a:r>
            <a:r>
              <a:rPr lang="en-US" i="1" dirty="0"/>
              <a:t>International Journal of Citizenship and Teacher Education 1:2</a:t>
            </a:r>
            <a:endParaRPr lang="en-US" dirty="0"/>
          </a:p>
          <a:p>
            <a:pPr lvl="0"/>
            <a:r>
              <a:rPr lang="en-US" dirty="0" err="1"/>
              <a:t>McCaig</a:t>
            </a:r>
            <a:r>
              <a:rPr lang="en-US" dirty="0"/>
              <a:t>, N (1992). ‘Birth of a Notion.’ In : </a:t>
            </a:r>
            <a:r>
              <a:rPr lang="en-US" i="1" dirty="0"/>
              <a:t>The Global Nomad Quarterly, 1 </a:t>
            </a:r>
            <a:r>
              <a:rPr lang="en-US" dirty="0"/>
              <a:t>(1), 1-2</a:t>
            </a:r>
          </a:p>
          <a:p>
            <a:pPr lvl="0"/>
            <a:r>
              <a:rPr lang="en-US" dirty="0"/>
              <a:t>McKenzie, M (1998) ‘Going, Going, Gone…Global!’ In  M Hayden and J Thompson (</a:t>
            </a:r>
            <a:r>
              <a:rPr lang="en-US" dirty="0" err="1"/>
              <a:t>eds</a:t>
            </a:r>
            <a:r>
              <a:rPr lang="en-US" dirty="0"/>
              <a:t>) </a:t>
            </a:r>
            <a:r>
              <a:rPr lang="en-US" i="1" dirty="0"/>
              <a:t>International Education: Principles and Practice. </a:t>
            </a:r>
            <a:r>
              <a:rPr lang="en-US" dirty="0"/>
              <a:t>London: </a:t>
            </a:r>
            <a:r>
              <a:rPr lang="en-US" dirty="0" err="1"/>
              <a:t>Kogan</a:t>
            </a:r>
            <a:r>
              <a:rPr lang="en-US" dirty="0"/>
              <a:t> Page, </a:t>
            </a:r>
            <a:r>
              <a:rPr lang="en-US" dirty="0" err="1"/>
              <a:t>pp</a:t>
            </a:r>
            <a:r>
              <a:rPr lang="en-US" dirty="0"/>
              <a:t> 242-</a:t>
            </a:r>
            <a:r>
              <a:rPr lang="en-US" dirty="0" smtClean="0"/>
              <a:t>52</a:t>
            </a:r>
            <a:endParaRPr lang="en-US" dirty="0"/>
          </a:p>
        </p:txBody>
      </p:sp>
    </p:spTree>
    <p:extLst>
      <p:ext uri="{BB962C8B-B14F-4D97-AF65-F5344CB8AC3E}">
        <p14:creationId xmlns:p14="http://schemas.microsoft.com/office/powerpoint/2010/main" val="1108898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Rader, D; </a:t>
            </a:r>
            <a:r>
              <a:rPr lang="en-US" dirty="0" err="1"/>
              <a:t>Sittig</a:t>
            </a:r>
            <a:r>
              <a:rPr lang="en-US" dirty="0"/>
              <a:t>, L.H (2003). </a:t>
            </a:r>
            <a:r>
              <a:rPr lang="en-US" i="1" dirty="0"/>
              <a:t>New Kid in School: Using Literature to help children in transition. </a:t>
            </a:r>
            <a:r>
              <a:rPr lang="en-US" dirty="0"/>
              <a:t>New York: College Press</a:t>
            </a:r>
          </a:p>
          <a:p>
            <a:pPr lvl="0"/>
            <a:r>
              <a:rPr lang="en-US" dirty="0"/>
              <a:t>Snapper, G. ‘Marked for Life? Progression from the IBDP.’ In </a:t>
            </a:r>
            <a:r>
              <a:rPr lang="en-US" i="1" dirty="0"/>
              <a:t>The International Baccalaureate Diploma </a:t>
            </a:r>
            <a:r>
              <a:rPr lang="en-US" i="1" dirty="0" err="1"/>
              <a:t>Programme</a:t>
            </a:r>
            <a:r>
              <a:rPr lang="en-US" i="1" dirty="0"/>
              <a:t>: An Introduction for </a:t>
            </a:r>
            <a:r>
              <a:rPr lang="en-US" i="1" dirty="0" err="1"/>
              <a:t>Tecahers</a:t>
            </a:r>
            <a:r>
              <a:rPr lang="en-US" i="1" dirty="0"/>
              <a:t> and Managers. (</a:t>
            </a:r>
            <a:r>
              <a:rPr lang="en-US" i="1" dirty="0" err="1"/>
              <a:t>eds</a:t>
            </a:r>
            <a:r>
              <a:rPr lang="en-US" i="1" dirty="0"/>
              <a:t>) T Pound</a:t>
            </a:r>
            <a:endParaRPr lang="en-US" dirty="0"/>
          </a:p>
          <a:p>
            <a:pPr lvl="0"/>
            <a:r>
              <a:rPr lang="en-US" dirty="0" err="1"/>
              <a:t>Terwilliger</a:t>
            </a:r>
            <a:r>
              <a:rPr lang="en-US" dirty="0"/>
              <a:t>, R.I 1972. ‘International Schools: Cultural Crossroads.” In : </a:t>
            </a:r>
            <a:r>
              <a:rPr lang="en-US" i="1" dirty="0"/>
              <a:t>The Educational Forum, 36 </a:t>
            </a:r>
            <a:r>
              <a:rPr lang="en-US" dirty="0"/>
              <a:t>(3), 359-363</a:t>
            </a:r>
          </a:p>
          <a:p>
            <a:pPr lvl="0"/>
            <a:r>
              <a:rPr lang="en-US" dirty="0"/>
              <a:t>Thompson J J, Hayden M C and Cambridge J C (2003). ‘Towards a Structural Typology for Baccalaureate Style Curricula’ in G Philips and T Pounds (</a:t>
            </a:r>
            <a:r>
              <a:rPr lang="en-US" dirty="0" err="1"/>
              <a:t>eds</a:t>
            </a:r>
            <a:r>
              <a:rPr lang="en-US" dirty="0"/>
              <a:t>) </a:t>
            </a:r>
            <a:r>
              <a:rPr lang="en-US" i="1" dirty="0"/>
              <a:t>The Baccalaureate: A Model for Curriculum Reform, </a:t>
            </a:r>
            <a:r>
              <a:rPr lang="en-US" dirty="0" err="1"/>
              <a:t>Kogan</a:t>
            </a:r>
            <a:r>
              <a:rPr lang="en-US" dirty="0"/>
              <a:t> Page, London </a:t>
            </a:r>
            <a:r>
              <a:rPr lang="en-US" dirty="0" err="1"/>
              <a:t>pp</a:t>
            </a:r>
            <a:r>
              <a:rPr lang="en-US" dirty="0"/>
              <a:t> 29-46</a:t>
            </a:r>
          </a:p>
          <a:p>
            <a:pPr lvl="0"/>
            <a:r>
              <a:rPr lang="en-US" dirty="0" err="1"/>
              <a:t>Useem</a:t>
            </a:r>
            <a:r>
              <a:rPr lang="en-US" dirty="0"/>
              <a:t>, J, </a:t>
            </a:r>
            <a:r>
              <a:rPr lang="en-US" dirty="0" err="1"/>
              <a:t>Donaghue</a:t>
            </a:r>
            <a:r>
              <a:rPr lang="en-US" dirty="0"/>
              <a:t>, J.D and </a:t>
            </a:r>
            <a:r>
              <a:rPr lang="en-US" dirty="0" err="1"/>
              <a:t>Useem</a:t>
            </a:r>
            <a:r>
              <a:rPr lang="en-US" dirty="0"/>
              <a:t>, R. H (1963). ‘Men in the Middle of the Third Culture.’ </a:t>
            </a:r>
            <a:r>
              <a:rPr lang="en-US" i="1" dirty="0"/>
              <a:t>Human Organization, 22 </a:t>
            </a:r>
            <a:r>
              <a:rPr lang="en-US" dirty="0"/>
              <a:t>(3) : 169-79</a:t>
            </a:r>
          </a:p>
          <a:p>
            <a:pPr lvl="0"/>
            <a:r>
              <a:rPr lang="en-US" dirty="0"/>
              <a:t>[online] </a:t>
            </a:r>
            <a:r>
              <a:rPr lang="en-US" u="sng" dirty="0">
                <a:hlinkClick r:id="rId2"/>
              </a:rPr>
              <a:t>http://www.assetpub.com/archive/gc/97-03gcfall/fall97GC054.html</a:t>
            </a:r>
            <a:endParaRPr lang="en-US" dirty="0"/>
          </a:p>
        </p:txBody>
      </p:sp>
    </p:spTree>
    <p:extLst>
      <p:ext uri="{BB962C8B-B14F-4D97-AF65-F5344CB8AC3E}">
        <p14:creationId xmlns:p14="http://schemas.microsoft.com/office/powerpoint/2010/main" val="627017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257" y="381000"/>
            <a:ext cx="7583487" cy="1044388"/>
          </a:xfrm>
        </p:spPr>
        <p:txBody>
          <a:bodyPr/>
          <a:lstStyle/>
          <a:p>
            <a:r>
              <a:rPr lang="en-US" dirty="0" smtClean="0"/>
              <a:t>Context</a:t>
            </a:r>
            <a:endParaRPr lang="en-US" dirty="0"/>
          </a:p>
        </p:txBody>
      </p:sp>
      <p:sp>
        <p:nvSpPr>
          <p:cNvPr id="3" name="Text Placeholder 2"/>
          <p:cNvSpPr>
            <a:spLocks noGrp="1"/>
          </p:cNvSpPr>
          <p:nvPr>
            <p:ph type="body" sz="half" idx="4294967295"/>
          </p:nvPr>
        </p:nvSpPr>
        <p:spPr>
          <a:xfrm>
            <a:off x="5486400" y="1828800"/>
            <a:ext cx="3657600" cy="3810000"/>
          </a:xfrm>
        </p:spPr>
        <p:txBody>
          <a:bodyPr>
            <a:normAutofit/>
          </a:bodyPr>
          <a:lstStyle/>
          <a:p>
            <a:pPr marL="342900" indent="-342900">
              <a:buAutoNum type="arabicPeriod"/>
            </a:pPr>
            <a:r>
              <a:rPr lang="en-US" sz="2400" dirty="0" smtClean="0"/>
              <a:t>Personal</a:t>
            </a:r>
          </a:p>
          <a:p>
            <a:pPr marL="342900" indent="-342900">
              <a:buAutoNum type="arabicPeriod"/>
            </a:pPr>
            <a:r>
              <a:rPr lang="en-US" sz="2400" dirty="0" smtClean="0"/>
              <a:t>Professional </a:t>
            </a:r>
          </a:p>
          <a:p>
            <a:pPr marL="342900" indent="-342900">
              <a:buAutoNum type="arabicPeriod"/>
            </a:pPr>
            <a:r>
              <a:rPr lang="en-US" sz="2400" dirty="0" smtClean="0"/>
              <a:t>Responsibilities</a:t>
            </a:r>
            <a:endParaRPr lang="en-US" sz="2400" dirty="0"/>
          </a:p>
        </p:txBody>
      </p:sp>
    </p:spTree>
    <p:extLst>
      <p:ext uri="{BB962C8B-B14F-4D97-AF65-F5344CB8AC3E}">
        <p14:creationId xmlns:p14="http://schemas.microsoft.com/office/powerpoint/2010/main" val="53891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2000" fill="hold"/>
                                        <p:tgtEl>
                                          <p:spTgt spid="2"/>
                                        </p:tgtEl>
                                        <p:attrNameLst>
                                          <p:attrName>fillcolor</p:attrName>
                                        </p:attrNameLst>
                                      </p:cBhvr>
                                      <p:to>
                                        <a:schemeClr val="accent2"/>
                                      </p:to>
                                    </p:animClr>
                                    <p:set>
                                      <p:cBhvr>
                                        <p:cTn id="19" dur="2000" fill="hold"/>
                                        <p:tgtEl>
                                          <p:spTgt spid="2"/>
                                        </p:tgtEl>
                                        <p:attrNameLst>
                                          <p:attrName>fill.type</p:attrName>
                                        </p:attrNameLst>
                                      </p:cBhvr>
                                      <p:to>
                                        <p:strVal val="solid"/>
                                      </p:to>
                                    </p:set>
                                    <p:set>
                                      <p:cBhvr>
                                        <p:cTn id="20" dur="2000" fill="hold"/>
                                        <p:tgtEl>
                                          <p:spTgt spid="2"/>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linds(horizont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1"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blinds(horizontal)">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IB DP</a:t>
            </a:r>
            <a:endParaRPr lang="en-US" dirty="0"/>
          </a:p>
        </p:txBody>
      </p:sp>
      <p:sp>
        <p:nvSpPr>
          <p:cNvPr id="3" name="Text Placeholder 2"/>
          <p:cNvSpPr>
            <a:spLocks noGrp="1"/>
          </p:cNvSpPr>
          <p:nvPr>
            <p:ph type="body" idx="1"/>
          </p:nvPr>
        </p:nvSpPr>
        <p:spPr/>
        <p:txBody>
          <a:bodyPr/>
          <a:lstStyle/>
          <a:p>
            <a:r>
              <a:rPr lang="en-US" dirty="0" smtClean="0"/>
              <a:t>Old Model</a:t>
            </a:r>
            <a:endParaRPr lang="en-US" dirty="0"/>
          </a:p>
        </p:txBody>
      </p:sp>
      <p:sp>
        <p:nvSpPr>
          <p:cNvPr id="5" name="Content Placeholder 4"/>
          <p:cNvSpPr>
            <a:spLocks noGrp="1"/>
          </p:cNvSpPr>
          <p:nvPr>
            <p:ph sz="half" idx="2"/>
          </p:nvPr>
        </p:nvSpPr>
        <p:spPr/>
        <p:txBody>
          <a:bodyPr/>
          <a:lstStyle/>
          <a:p>
            <a:endParaRPr lang="en-US"/>
          </a:p>
        </p:txBody>
      </p:sp>
      <p:sp>
        <p:nvSpPr>
          <p:cNvPr id="6" name="Text Placeholder 5"/>
          <p:cNvSpPr>
            <a:spLocks noGrp="1"/>
          </p:cNvSpPr>
          <p:nvPr>
            <p:ph type="body" sz="quarter" idx="3"/>
          </p:nvPr>
        </p:nvSpPr>
        <p:spPr>
          <a:xfrm>
            <a:off x="5160351" y="1852426"/>
            <a:ext cx="3202600" cy="376237"/>
          </a:xfrm>
        </p:spPr>
        <p:txBody>
          <a:bodyPr/>
          <a:lstStyle/>
          <a:p>
            <a:r>
              <a:rPr lang="en-US" dirty="0" smtClean="0"/>
              <a:t>New Model</a:t>
            </a:r>
            <a:endParaRPr lang="en-US" dirty="0"/>
          </a:p>
        </p:txBody>
      </p:sp>
      <p:pic>
        <p:nvPicPr>
          <p:cNvPr id="8" name="Content Placeholder 7"/>
          <p:cNvPicPr>
            <a:picLocks noGrp="1" noChangeAspect="1"/>
          </p:cNvPicPr>
          <p:nvPr>
            <p:ph sz="quarter" idx="4"/>
          </p:nvPr>
        </p:nvPicPr>
        <p:blipFill>
          <a:blip r:embed="rId2"/>
          <a:srcRect t="6076" b="6076"/>
          <a:stretch>
            <a:fillRect/>
          </a:stretch>
        </p:blipFill>
        <p:spPr>
          <a:xfrm>
            <a:off x="4705351" y="2539627"/>
            <a:ext cx="3657600" cy="3567571"/>
          </a:xfrm>
          <a:prstGeom prst="rect">
            <a:avLst/>
          </a:prstGeom>
        </p:spPr>
      </p:pic>
      <p:pic>
        <p:nvPicPr>
          <p:cNvPr id="4" name="Picture 3"/>
          <p:cNvPicPr>
            <a:picLocks noChangeAspect="1"/>
          </p:cNvPicPr>
          <p:nvPr/>
        </p:nvPicPr>
        <p:blipFill>
          <a:blip r:embed="rId3"/>
          <a:stretch>
            <a:fillRect/>
          </a:stretch>
        </p:blipFill>
        <p:spPr>
          <a:xfrm>
            <a:off x="779462" y="2362199"/>
            <a:ext cx="3650845" cy="3471643"/>
          </a:xfrm>
          <a:prstGeom prst="rect">
            <a:avLst/>
          </a:prstGeom>
        </p:spPr>
      </p:pic>
    </p:spTree>
    <p:extLst>
      <p:ext uri="{BB962C8B-B14F-4D97-AF65-F5344CB8AC3E}">
        <p14:creationId xmlns:p14="http://schemas.microsoft.com/office/powerpoint/2010/main" val="282382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a:t>
            </a:r>
            <a:endParaRPr lang="en-US" dirty="0"/>
          </a:p>
        </p:txBody>
      </p:sp>
      <p:sp>
        <p:nvSpPr>
          <p:cNvPr id="3" name="Content Placeholder 2"/>
          <p:cNvSpPr>
            <a:spLocks noGrp="1"/>
          </p:cNvSpPr>
          <p:nvPr>
            <p:ph idx="1"/>
          </p:nvPr>
        </p:nvSpPr>
        <p:spPr>
          <a:xfrm>
            <a:off x="779463" y="1425388"/>
            <a:ext cx="7583487" cy="4612342"/>
          </a:xfrm>
        </p:spPr>
        <p:txBody>
          <a:bodyPr>
            <a:normAutofit/>
          </a:bodyPr>
          <a:lstStyle/>
          <a:p>
            <a:pPr algn="just"/>
            <a:r>
              <a:rPr lang="en-US" sz="3200" dirty="0" smtClean="0"/>
              <a:t>Defining intercultural understanding (Mission Statement)</a:t>
            </a:r>
          </a:p>
          <a:p>
            <a:pPr algn="just"/>
            <a:r>
              <a:rPr lang="en-US" sz="3200" dirty="0" smtClean="0"/>
              <a:t>Strategies used in the IBDP English classroom to engender intercultural understanding</a:t>
            </a:r>
          </a:p>
          <a:p>
            <a:pPr algn="just"/>
            <a:r>
              <a:rPr lang="en-US" sz="3200" dirty="0" smtClean="0"/>
              <a:t>Challenges </a:t>
            </a:r>
            <a:endParaRPr lang="en-US" sz="3200" dirty="0"/>
          </a:p>
        </p:txBody>
      </p:sp>
    </p:spTree>
    <p:extLst>
      <p:ext uri="{BB962C8B-B14F-4D97-AF65-F5344CB8AC3E}">
        <p14:creationId xmlns:p14="http://schemas.microsoft.com/office/powerpoint/2010/main" val="323851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Defining Intercultural Understanding</a:t>
            </a:r>
            <a:endParaRPr lang="en-US" dirty="0"/>
          </a:p>
        </p:txBody>
      </p:sp>
      <p:sp>
        <p:nvSpPr>
          <p:cNvPr id="6" name="Content Placeholder 5"/>
          <p:cNvSpPr>
            <a:spLocks noGrp="1"/>
          </p:cNvSpPr>
          <p:nvPr>
            <p:ph idx="1"/>
          </p:nvPr>
        </p:nvSpPr>
        <p:spPr/>
        <p:txBody>
          <a:bodyPr/>
          <a:lstStyle/>
          <a:p>
            <a:pPr marL="0" indent="0" algn="just">
              <a:buNone/>
            </a:pPr>
            <a:r>
              <a:rPr lang="en-US" sz="2000" dirty="0" smtClean="0"/>
              <a:t>Ian Hill </a:t>
            </a:r>
            <a:endParaRPr lang="en-US" sz="2000" dirty="0"/>
          </a:p>
          <a:p>
            <a:pPr algn="just"/>
            <a:endParaRPr lang="en-US" sz="2000" u="sng" dirty="0"/>
          </a:p>
          <a:p>
            <a:pPr algn="just"/>
            <a:r>
              <a:rPr lang="en-US" sz="2000" dirty="0"/>
              <a:t>“… discuss and probe global issues and cultural differences to arrive at international understanding, develop a sense of environmental responsibility, become informed and responsible local and global citizens.”</a:t>
            </a:r>
          </a:p>
          <a:p>
            <a:endParaRPr lang="en-US" dirty="0"/>
          </a:p>
        </p:txBody>
      </p:sp>
    </p:spTree>
    <p:extLst>
      <p:ext uri="{BB962C8B-B14F-4D97-AF65-F5344CB8AC3E}">
        <p14:creationId xmlns:p14="http://schemas.microsoft.com/office/powerpoint/2010/main" val="2336198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The Ecole </a:t>
            </a:r>
            <a:r>
              <a:rPr lang="en-US" b="1" u="sng" dirty="0" err="1"/>
              <a:t>Mondiale</a:t>
            </a:r>
            <a:r>
              <a:rPr lang="en-US" b="1" u="sng" dirty="0"/>
              <a:t> World School Mission Statement</a:t>
            </a:r>
            <a:r>
              <a:rPr lang="en-US" dirty="0"/>
              <a:t> </a:t>
            </a:r>
          </a:p>
        </p:txBody>
      </p:sp>
      <p:sp>
        <p:nvSpPr>
          <p:cNvPr id="5" name="Content Placeholder 4"/>
          <p:cNvSpPr>
            <a:spLocks noGrp="1"/>
          </p:cNvSpPr>
          <p:nvPr>
            <p:ph idx="1"/>
          </p:nvPr>
        </p:nvSpPr>
        <p:spPr/>
        <p:txBody>
          <a:bodyPr>
            <a:normAutofit/>
          </a:bodyPr>
          <a:lstStyle/>
          <a:p>
            <a:pPr algn="just"/>
            <a:r>
              <a:rPr lang="en-US" b="1" u="sng" dirty="0" smtClean="0"/>
              <a:t>One </a:t>
            </a:r>
            <a:r>
              <a:rPr lang="en-US" b="1" u="sng" dirty="0"/>
              <a:t>of our prime purposes is to develop international mindedness, along with valuing local traditions and culture.</a:t>
            </a:r>
            <a:r>
              <a:rPr lang="en-US" b="1" dirty="0"/>
              <a:t> </a:t>
            </a:r>
            <a:endParaRPr lang="en-US" b="1" dirty="0" smtClean="0"/>
          </a:p>
          <a:p>
            <a:pPr algn="just"/>
            <a:endParaRPr lang="en-US" b="1" dirty="0"/>
          </a:p>
          <a:p>
            <a:pPr algn="just"/>
            <a:r>
              <a:rPr lang="en-US" b="1" dirty="0" smtClean="0"/>
              <a:t>…dedicated </a:t>
            </a:r>
            <a:r>
              <a:rPr lang="en-US" b="1" dirty="0"/>
              <a:t>learner for life, with respect and understanding for other cultures and acknowledging that others can be different and also right and </a:t>
            </a:r>
            <a:r>
              <a:rPr lang="en-US" b="1" dirty="0" smtClean="0"/>
              <a:t>to be a </a:t>
            </a:r>
            <a:r>
              <a:rPr lang="en-US" b="1" dirty="0"/>
              <a:t>contributing member of </a:t>
            </a:r>
            <a:r>
              <a:rPr lang="en-US" b="1" dirty="0" smtClean="0"/>
              <a:t>the local </a:t>
            </a:r>
            <a:r>
              <a:rPr lang="en-US" b="1" dirty="0"/>
              <a:t>and global community</a:t>
            </a:r>
            <a:r>
              <a:rPr lang="en-US" b="1" dirty="0" smtClean="0"/>
              <a:t>.</a:t>
            </a:r>
            <a:endParaRPr lang="en-US" dirty="0"/>
          </a:p>
          <a:p>
            <a:endParaRPr lang="en-US" dirty="0"/>
          </a:p>
        </p:txBody>
      </p:sp>
    </p:spTree>
    <p:extLst>
      <p:ext uri="{BB962C8B-B14F-4D97-AF65-F5344CB8AC3E}">
        <p14:creationId xmlns:p14="http://schemas.microsoft.com/office/powerpoint/2010/main" val="63283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The Taught Curriculum</a:t>
            </a:r>
          </a:p>
          <a:p>
            <a:pPr marL="457200" indent="-457200">
              <a:buAutoNum type="arabicPeriod"/>
            </a:pPr>
            <a:endParaRPr lang="en-US" dirty="0"/>
          </a:p>
          <a:p>
            <a:pPr marL="0" indent="0">
              <a:buNone/>
            </a:pPr>
            <a:r>
              <a:rPr lang="en-US" sz="2400" dirty="0"/>
              <a:t>Lawton (1983) defined Curriculum as “a selection of the culture of a society.” </a:t>
            </a:r>
            <a:endParaRPr lang="en-US" dirty="0" smtClean="0"/>
          </a:p>
          <a:p>
            <a:pPr marL="457200" indent="-457200">
              <a:buAutoNum type="arabicPeriod"/>
            </a:pPr>
            <a:endParaRPr lang="en-US" dirty="0"/>
          </a:p>
          <a:p>
            <a:pPr marL="0" indent="0">
              <a:buNone/>
            </a:pPr>
            <a:endParaRPr lang="en-US" dirty="0"/>
          </a:p>
        </p:txBody>
      </p:sp>
    </p:spTree>
    <p:extLst>
      <p:ext uri="{BB962C8B-B14F-4D97-AF65-F5344CB8AC3E}">
        <p14:creationId xmlns:p14="http://schemas.microsoft.com/office/powerpoint/2010/main" val="1372962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a:t>
            </a:r>
            <a:endParaRPr lang="en-US" dirty="0"/>
          </a:p>
        </p:txBody>
      </p:sp>
      <p:sp>
        <p:nvSpPr>
          <p:cNvPr id="3" name="Content Placeholder 2"/>
          <p:cNvSpPr>
            <a:spLocks noGrp="1"/>
          </p:cNvSpPr>
          <p:nvPr>
            <p:ph idx="1"/>
          </p:nvPr>
        </p:nvSpPr>
        <p:spPr/>
        <p:txBody>
          <a:bodyPr/>
          <a:lstStyle/>
          <a:p>
            <a:r>
              <a:rPr lang="en-US" dirty="0" smtClean="0"/>
              <a:t>Relationships- across cultures, age groups and ethnicities.</a:t>
            </a:r>
          </a:p>
          <a:p>
            <a:r>
              <a:rPr lang="en-US" dirty="0" smtClean="0"/>
              <a:t>Growing up</a:t>
            </a:r>
          </a:p>
          <a:p>
            <a:r>
              <a:rPr lang="en-US" dirty="0" smtClean="0"/>
              <a:t>Strong emotions- love, hate, loyalty, vengeance</a:t>
            </a:r>
          </a:p>
          <a:p>
            <a:r>
              <a:rPr lang="en-US" dirty="0" smtClean="0"/>
              <a:t>Local issues- corruption, racial bias, nepotism, religious deception</a:t>
            </a:r>
          </a:p>
          <a:p>
            <a:r>
              <a:rPr lang="en-US" dirty="0" smtClean="0"/>
              <a:t>Global issues- captivity and freedom, gender roles</a:t>
            </a:r>
          </a:p>
          <a:p>
            <a:pPr marL="0" indent="0">
              <a:buNone/>
            </a:pPr>
            <a:endParaRPr lang="en-US" dirty="0"/>
          </a:p>
        </p:txBody>
      </p:sp>
    </p:spTree>
    <p:extLst>
      <p:ext uri="{BB962C8B-B14F-4D97-AF65-F5344CB8AC3E}">
        <p14:creationId xmlns:p14="http://schemas.microsoft.com/office/powerpoint/2010/main" val="416560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Characters </a:t>
            </a:r>
            <a:endParaRPr lang="en-US" dirty="0"/>
          </a:p>
        </p:txBody>
      </p:sp>
      <p:sp>
        <p:nvSpPr>
          <p:cNvPr id="5" name="Content Placeholder 4"/>
          <p:cNvSpPr>
            <a:spLocks noGrp="1"/>
          </p:cNvSpPr>
          <p:nvPr>
            <p:ph idx="1"/>
          </p:nvPr>
        </p:nvSpPr>
        <p:spPr/>
        <p:txBody>
          <a:bodyPr/>
          <a:lstStyle/>
          <a:p>
            <a:r>
              <a:rPr lang="en-US" dirty="0" smtClean="0"/>
              <a:t>Stereotypes</a:t>
            </a:r>
          </a:p>
          <a:p>
            <a:r>
              <a:rPr lang="en-US" dirty="0" smtClean="0"/>
              <a:t>Breaking stereotypes</a:t>
            </a:r>
          </a:p>
          <a:p>
            <a:r>
              <a:rPr lang="en-US" dirty="0" smtClean="0"/>
              <a:t>Archetypes</a:t>
            </a:r>
          </a:p>
          <a:p>
            <a:pPr marL="0" indent="0">
              <a:buNone/>
            </a:pPr>
            <a:endParaRPr lang="en-US" dirty="0" smtClean="0"/>
          </a:p>
          <a:p>
            <a:pPr marL="0" indent="0">
              <a:buNone/>
            </a:pPr>
            <a:endParaRPr lang="en-US" dirty="0" smtClean="0"/>
          </a:p>
          <a:p>
            <a:endParaRPr lang="en-US" dirty="0" smtClean="0"/>
          </a:p>
          <a:p>
            <a:endParaRPr lang="en-US" dirty="0"/>
          </a:p>
          <a:p>
            <a:pPr marL="0" indent="0">
              <a:buNone/>
            </a:pPr>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935516389"/>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464</TotalTime>
  <Words>1049</Words>
  <Application>Microsoft Office PowerPoint</Application>
  <PresentationFormat>On-screen Show (4:3)</PresentationFormat>
  <Paragraphs>82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Revolution</vt:lpstr>
      <vt:lpstr>An evaluation of the school's mission statement in relation to intercultural understanding </vt:lpstr>
      <vt:lpstr>Context</vt:lpstr>
      <vt:lpstr>The IB DP</vt:lpstr>
      <vt:lpstr>Thesis</vt:lpstr>
      <vt:lpstr>Defining Intercultural Understanding</vt:lpstr>
      <vt:lpstr>The Ecole Mondiale World School Mission Statement </vt:lpstr>
      <vt:lpstr>Strategies</vt:lpstr>
      <vt:lpstr>Themes</vt:lpstr>
      <vt:lpstr>Characters </vt:lpstr>
      <vt:lpstr>Strategy- Pastoral Curriculum</vt:lpstr>
      <vt:lpstr>Student development</vt:lpstr>
      <vt:lpstr>PowerPoint Presentation</vt:lpstr>
      <vt:lpstr>PowerPoint Presentation</vt:lpstr>
      <vt:lpstr>PowerPoint Presentation</vt:lpstr>
      <vt:lpstr>Works Cited</vt:lpstr>
      <vt:lpstr>Works Cited</vt:lpstr>
      <vt:lpstr>Works Cited</vt:lpstr>
    </vt:vector>
  </TitlesOfParts>
  <Company>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Mission Statement of School and its role in engendering intercultural understanding</dc:title>
  <dc:creator>Ecole MONDIALE</dc:creator>
  <cp:lastModifiedBy>Carolina Salter</cp:lastModifiedBy>
  <cp:revision>25</cp:revision>
  <dcterms:created xsi:type="dcterms:W3CDTF">2014-09-23T11:49:32Z</dcterms:created>
  <dcterms:modified xsi:type="dcterms:W3CDTF">2014-11-10T19:47:42Z</dcterms:modified>
</cp:coreProperties>
</file>