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4" r:id="rId2"/>
  </p:sldMasterIdLst>
  <p:notesMasterIdLst>
    <p:notesMasterId r:id="rId26"/>
  </p:notesMasterIdLst>
  <p:sldIdLst>
    <p:sldId id="256" r:id="rId3"/>
    <p:sldId id="270" r:id="rId4"/>
    <p:sldId id="276" r:id="rId5"/>
    <p:sldId id="271" r:id="rId6"/>
    <p:sldId id="272" r:id="rId7"/>
    <p:sldId id="273" r:id="rId8"/>
    <p:sldId id="274" r:id="rId9"/>
    <p:sldId id="275" r:id="rId10"/>
    <p:sldId id="277" r:id="rId11"/>
    <p:sldId id="278" r:id="rId12"/>
    <p:sldId id="279" r:id="rId13"/>
    <p:sldId id="280" r:id="rId14"/>
    <p:sldId id="295" r:id="rId15"/>
    <p:sldId id="281" r:id="rId16"/>
    <p:sldId id="282" r:id="rId17"/>
    <p:sldId id="283" r:id="rId18"/>
    <p:sldId id="288" r:id="rId19"/>
    <p:sldId id="289" r:id="rId20"/>
    <p:sldId id="290" r:id="rId21"/>
    <p:sldId id="291" r:id="rId22"/>
    <p:sldId id="293" r:id="rId23"/>
    <p:sldId id="292" r:id="rId24"/>
    <p:sldId id="294" r:id="rId25"/>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p:scale>
          <a:sx n="80" d="100"/>
          <a:sy n="80" d="100"/>
        </p:scale>
        <p:origin x="-18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447E72A-D913-4DC2-9E0A-E520CE8FCC86}" type="datetimeFigureOut">
              <a:rPr lang="en-US" smtClean="0"/>
              <a:pPr/>
              <a:t>11/10/2014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A5D78FC6-CE17-4259-A63C-DDFC12E048FC}" type="slidenum">
              <a:rPr lang="en-US" smtClean="0"/>
              <a:pPr/>
              <a:t>‹#›</a:t>
            </a:fld>
            <a:endParaRPr lang="en-US"/>
          </a:p>
        </p:txBody>
      </p:sp>
    </p:spTree>
    <p:extLst>
      <p:ext uri="{BB962C8B-B14F-4D97-AF65-F5344CB8AC3E}">
        <p14:creationId xmlns:p14="http://schemas.microsoft.com/office/powerpoint/2010/main" val="3323324828"/>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Presentation</a:t>
            </a:r>
            <a:r>
              <a:rPr lang="en-US" baseline="0" dirty="0" smtClean="0"/>
              <a:t> slide for courses, classes, lectures et al.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Objectives</a:t>
            </a:r>
            <a:r>
              <a:rPr lang="en-US" baseline="0" dirty="0" smtClean="0"/>
              <a:t> for instruction and expected results and/or skills developed from learning. </a:t>
            </a:r>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duotone>
              <a:schemeClr val="accent2">
                <a:shade val="45000"/>
                <a:satMod val="135000"/>
              </a:schemeClr>
              <a:prstClr val="white"/>
            </a:duotone>
          </a:blip>
          <a:srcRect/>
          <a:stretch>
            <a:fillRect l="-9000" r="-5000" b="1000"/>
          </a:stretch>
        </a:blipFill>
        <a:effectLst/>
      </p:bgPr>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lgn="ctr"/>
            <a:fld id="{743653DA-8BF4-4869-96FE-9BCF43372D46}" type="datetime8">
              <a:rPr lang="en-US" smtClean="0"/>
              <a:pPr algn="ctr"/>
              <a:t>11/10/2014 6:12 PM</a:t>
            </a:fld>
            <a:endParaRPr lang="en-US" sz="2000" dirty="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AC53DF-4216-466D-99A7-94400E6C2A25}" type="slidenum">
              <a:rPr lang="en-US" smtClean="0"/>
              <a:pPr/>
              <a:t>‹#›</a:t>
            </a:fld>
            <a:endParaRPr lang="en-US" dirty="0">
              <a:solidFill>
                <a:schemeClr val="tx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3816DF-213E-421B-92D3-C068DBB023D6}" type="datetime8">
              <a:rPr lang="en-US" smtClean="0">
                <a:solidFill>
                  <a:schemeClr val="tx2"/>
                </a:solidFill>
              </a:rPr>
              <a:pPr/>
              <a:t>11/10/2014 6:12 PM</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C53DF-4216-466D-99A7-94400E6C2A25}" type="slidenum">
              <a:rPr lang="en-US" sz="1200" smtClean="0">
                <a:solidFill>
                  <a:schemeClr val="tx2"/>
                </a:solidFill>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53200" y="6248402"/>
            <a:ext cx="2209800" cy="365125"/>
          </a:xfrm>
        </p:spPr>
        <p:txBody>
          <a:bodyPr/>
          <a:lstStyle/>
          <a:p>
            <a:fld id="{8D3816DF-213E-421B-92D3-C068DBB023D6}" type="datetime8">
              <a:rPr lang="en-US" smtClean="0">
                <a:solidFill>
                  <a:schemeClr val="tx2"/>
                </a:solidFill>
              </a:rPr>
              <a:pPr/>
              <a:t>11/10/2014 6:12 PM</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2AC53DF-4216-466D-99A7-94400E6C2A25}" type="slidenum">
              <a:rPr lang="en-US" sz="1200" smtClean="0">
                <a:solidFill>
                  <a:schemeClr val="tx2"/>
                </a:solidFill>
              </a: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B7129108-AC8D-4212-9283-60D9E99BF07A}" type="datetime8">
              <a:rPr lang="en-US" smtClean="0"/>
              <a:pPr/>
              <a:t>11/10/2014 6:12 PM</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dirty="0"/>
          </a:p>
        </p:txBody>
      </p:sp>
      <p:sp>
        <p:nvSpPr>
          <p:cNvPr id="12" name="Date Placeholder 11"/>
          <p:cNvSpPr>
            <a:spLocks noGrp="1"/>
          </p:cNvSpPr>
          <p:nvPr>
            <p:ph type="dt" sz="half" idx="10"/>
          </p:nvPr>
        </p:nvSpPr>
        <p:spPr/>
        <p:txBody>
          <a:bodyPr/>
          <a:lstStyle/>
          <a:p>
            <a:fld id="{B6DED3D3-6235-4F4C-B439-DF277FB555A7}" type="datetime8">
              <a:rPr lang="en-US" smtClean="0"/>
              <a:pPr/>
              <a:t>11/10/2014 6:12 PM</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lgn="ctr"/>
            <a:fld id="{1AD93096-5B34-4342-9326-69289CEAE4C2}" type="slidenum">
              <a:rPr lang="en-US" smtClean="0"/>
              <a:pPr algn="ctr"/>
              <a:t>‹#›</a:t>
            </a:fld>
            <a:endParaRPr lang="en-US" sz="2400" dirty="0">
              <a:solidFill>
                <a:srgbClr val="FFFFFF"/>
              </a:solidFill>
            </a:endParaRPr>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p>
            <a:fld id="{3B5F1E3E-4B2F-4895-B65E-28B2E64F39F6}" type="datetime8">
              <a:rPr lang="en-US" smtClean="0"/>
              <a:pPr/>
              <a:t>11/10/2014 6:12 PM</a:t>
            </a:fld>
            <a:endParaRPr lang="en-US"/>
          </a:p>
        </p:txBody>
      </p:sp>
      <p:sp>
        <p:nvSpPr>
          <p:cNvPr id="10" name="Slide Number Placeholder 9"/>
          <p:cNvSpPr>
            <a:spLocks noGrp="1"/>
          </p:cNvSpPr>
          <p:nvPr>
            <p:ph type="sldNum" sz="quarter" idx="16"/>
          </p:nvPr>
        </p:nvSpPr>
        <p:spPr/>
        <p:txBody>
          <a:bodyPr rtlCol="0"/>
          <a:lstStyle/>
          <a:p>
            <a:pPr algn="ctr"/>
            <a:fld id="{1AD93096-5B34-4342-9326-69289CEAE4C2}" type="slidenum">
              <a:rPr lang="en-US" smtClean="0"/>
              <a:pPr algn="ct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en-US"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p>
            <a:fld id="{63085435-8225-4333-BFFA-0096413F0D76}" type="datetime8">
              <a:rPr lang="en-US" smtClean="0"/>
              <a:pPr/>
              <a:t>11/10/2014 6:12 PM</a:t>
            </a:fld>
            <a:endParaRPr lang="en-US"/>
          </a:p>
        </p:txBody>
      </p:sp>
      <p:sp>
        <p:nvSpPr>
          <p:cNvPr id="12" name="Slide Number Placeholder 11"/>
          <p:cNvSpPr>
            <a:spLocks noGrp="1"/>
          </p:cNvSpPr>
          <p:nvPr>
            <p:ph type="sldNum" sz="quarter" idx="16"/>
          </p:nvPr>
        </p:nvSpPr>
        <p:spPr/>
        <p:txBody>
          <a:bodyPr rtlCol="0"/>
          <a:lstStyle/>
          <a:p>
            <a:pPr algn="ctr"/>
            <a:fld id="{1AD93096-5B34-4342-9326-69289CEAE4C2}" type="slidenum">
              <a:rPr lang="en-US" smtClean="0"/>
              <a:pPr algn="ct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83C494-2A87-468C-A21B-CB14FB9ABB00}" type="datetime8">
              <a:rPr lang="en-US" smtClean="0"/>
              <a:pPr/>
              <a:t>11/10/2014 6:12 PM</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80FA0-5B31-4864-A2BB-719EA5A679C6}" type="datetime8">
              <a:rPr lang="en-US" smtClean="0"/>
              <a:pPr/>
              <a:t>11/10/2014 6:12 PM</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AD93096-5B34-4342-9326-69289CEAE4C2}" type="slidenum">
              <a:rPr lang="en-US" smtClean="0"/>
              <a:pPr/>
              <a:t>‹#›</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BECC0C8-36B8-442A-833D-B6AACE86BB77}" type="datetime8">
              <a:rPr lang="en-US" smtClean="0"/>
              <a:pPr/>
              <a:t>11/10/2014 6:12 PM</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9" descr="sm_globe.png"/>
          <p:cNvPicPr>
            <a:picLocks noChangeAspect="1"/>
          </p:cNvPicPr>
          <p:nvPr userDrawn="1"/>
        </p:nvPicPr>
        <p:blipFill>
          <a:blip r:embed="rId2" cstate="print"/>
          <a:stretch>
            <a:fillRect/>
          </a:stretch>
        </p:blipFill>
        <p:spPr>
          <a:xfrm>
            <a:off x="612648" y="1755648"/>
            <a:ext cx="1615307" cy="1688453"/>
          </a:xfrm>
          <a:prstGeom prst="rect">
            <a:avLst/>
          </a:prstGeom>
          <a:ln w="50800" cap="sq" cmpd="dbl">
            <a:solidFill>
              <a:schemeClr val="accent2"/>
            </a:solidFill>
            <a:miter lim="800000"/>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en-US" smtClean="0"/>
              <a:t>Click to edit Master title style</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Date Placeholder 11"/>
          <p:cNvSpPr>
            <a:spLocks noGrp="1"/>
          </p:cNvSpPr>
          <p:nvPr>
            <p:ph type="dt" sz="half" idx="10"/>
          </p:nvPr>
        </p:nvSpPr>
        <p:spPr>
          <a:xfrm>
            <a:off x="6248400" y="6248400"/>
            <a:ext cx="2667000" cy="365125"/>
          </a:xfrm>
        </p:spPr>
        <p:txBody>
          <a:bodyPr rtlCol="0"/>
          <a:lstStyle/>
          <a:p>
            <a:fld id="{51E20EC5-AC53-4169-941E-EDF10CD23748}" type="datetime8">
              <a:rPr lang="en-US" smtClean="0"/>
              <a:pPr/>
              <a:t>11/10/2014 6:12 PM</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lgn="ctr"/>
            <a:fld id="{1AD93096-5B34-4342-9326-69289CEAE4C2}" type="slidenum">
              <a:rPr lang="en-US" smtClean="0"/>
              <a:pPr algn="ctr"/>
              <a:t>‹#›</a:t>
            </a:fld>
            <a:endParaRPr lang="en-US" sz="2800"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en-US" smtClean="0"/>
              <a:t>Click to edit Master title style</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a:defRPr sz="1400">
                <a:solidFill>
                  <a:schemeClr val="tx2"/>
                </a:solidFill>
              </a:defRPr>
            </a:lvl1pPr>
          </a:lstStyle>
          <a:p>
            <a:fld id="{8D3816DF-213E-421B-92D3-C068DBB023D6}" type="datetime8">
              <a:rPr lang="en-US" smtClean="0">
                <a:solidFill>
                  <a:schemeClr val="tx2"/>
                </a:solidFill>
              </a:rPr>
              <a:pPr/>
              <a:t>11/10/2014 6:12 PM</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a:defRPr sz="1400">
                <a:solidFill>
                  <a:schemeClr val="tx2"/>
                </a:solidFill>
              </a:defRPr>
            </a:lvl1pPr>
          </a:lstStyle>
          <a:p>
            <a:pPr algn="r"/>
            <a:endParaRPr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bo.org/myib/digitaltoolkit/files/brochures/LearnerProfile-EN.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ibo.org/mission/"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mevzuat.meb.gov.tr/html/temkanun_1/temelkanun_1.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www.resmigazete.gov.tr/eskiler/2013/09/20130907-4.htm"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76200" y="3886200"/>
            <a:ext cx="8686800" cy="1905000"/>
          </a:xfrm>
        </p:spPr>
        <p:txBody>
          <a:bodyPr>
            <a:normAutofit fontScale="90000"/>
          </a:bodyPr>
          <a:lstStyle/>
          <a:p>
            <a:pPr algn="r"/>
            <a:r>
              <a:rPr lang="en-US" sz="2700" dirty="0">
                <a:solidFill>
                  <a:schemeClr val="accent1">
                    <a:lumMod val="75000"/>
                  </a:schemeClr>
                </a:solidFill>
              </a:rPr>
              <a:t>A study of the comparison of international mindedness and intercultural understanding in IBDP and non-IBDP in </a:t>
            </a:r>
            <a:r>
              <a:rPr lang="en-US" sz="2700" dirty="0" smtClean="0">
                <a:solidFill>
                  <a:schemeClr val="accent1">
                    <a:lumMod val="75000"/>
                  </a:schemeClr>
                </a:solidFill>
              </a:rPr>
              <a:t>Turkey</a:t>
            </a:r>
            <a:r>
              <a:rPr lang="tr-TR" sz="2700" dirty="0" smtClean="0">
                <a:solidFill>
                  <a:schemeClr val="accent1">
                    <a:lumMod val="75000"/>
                  </a:schemeClr>
                </a:solidFill>
              </a:rPr>
              <a:t/>
            </a:r>
            <a:br>
              <a:rPr lang="tr-TR" sz="2700" dirty="0" smtClean="0">
                <a:solidFill>
                  <a:schemeClr val="accent1">
                    <a:lumMod val="75000"/>
                  </a:schemeClr>
                </a:solidFill>
              </a:rPr>
            </a:br>
            <a:r>
              <a:rPr lang="tr-TR" sz="2700" dirty="0">
                <a:solidFill>
                  <a:schemeClr val="accent1">
                    <a:lumMod val="75000"/>
                  </a:schemeClr>
                </a:solidFill>
              </a:rPr>
              <a:t/>
            </a:r>
            <a:br>
              <a:rPr lang="tr-TR" sz="2700" dirty="0">
                <a:solidFill>
                  <a:schemeClr val="accent1">
                    <a:lumMod val="75000"/>
                  </a:schemeClr>
                </a:solidFill>
              </a:rPr>
            </a:br>
            <a:r>
              <a:rPr lang="tr-TR" sz="2700" dirty="0">
                <a:solidFill>
                  <a:schemeClr val="accent1">
                    <a:lumMod val="75000"/>
                  </a:schemeClr>
                </a:solidFill>
              </a:rPr>
              <a:t>AIE Conference- 10-12 October 2014, Mumbai, India</a:t>
            </a:r>
            <a:r>
              <a:rPr lang="tr-TR" sz="2700" dirty="0" smtClean="0">
                <a:solidFill>
                  <a:schemeClr val="accent1">
                    <a:lumMod val="75000"/>
                  </a:schemeClr>
                </a:solidFill>
              </a:rPr>
              <a:t> </a:t>
            </a:r>
            <a:endParaRPr lang="en-US" dirty="0">
              <a:solidFill>
                <a:schemeClr val="accent1">
                  <a:lumMod val="75000"/>
                </a:schemeClr>
              </a:solidFill>
            </a:endParaRPr>
          </a:p>
        </p:txBody>
      </p:sp>
      <p:sp>
        <p:nvSpPr>
          <p:cNvPr id="3" name="Rectangle 2"/>
          <p:cNvSpPr>
            <a:spLocks noGrp="1"/>
          </p:cNvSpPr>
          <p:nvPr>
            <p:ph type="subTitle" idx="1"/>
          </p:nvPr>
        </p:nvSpPr>
        <p:spPr>
          <a:xfrm>
            <a:off x="2362200" y="6096000"/>
            <a:ext cx="6324600" cy="685800"/>
          </a:xfrm>
        </p:spPr>
        <p:txBody>
          <a:bodyPr>
            <a:normAutofit/>
          </a:bodyPr>
          <a:lstStyle/>
          <a:p>
            <a:pPr algn="r"/>
            <a:r>
              <a:rPr lang="tr-TR" dirty="0" smtClean="0"/>
              <a:t>Presentation by Dr. Jale Onur</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fontScale="90000"/>
          </a:bodyPr>
          <a:lstStyle/>
          <a:p>
            <a:r>
              <a:rPr lang="tr-TR" dirty="0" smtClean="0"/>
              <a:t>Basic principles of Turkish National Education</a:t>
            </a:r>
            <a:endParaRPr lang="en-US" dirty="0"/>
          </a:p>
        </p:txBody>
      </p:sp>
      <p:sp>
        <p:nvSpPr>
          <p:cNvPr id="5" name="Rectangle 2"/>
          <p:cNvSpPr>
            <a:spLocks noGrp="1"/>
          </p:cNvSpPr>
          <p:nvPr>
            <p:ph sz="quarter" idx="1"/>
          </p:nvPr>
        </p:nvSpPr>
        <p:spPr>
          <a:xfrm>
            <a:off x="609600" y="1600200"/>
            <a:ext cx="8153400" cy="5105400"/>
          </a:xfrm>
        </p:spPr>
        <p:txBody>
          <a:bodyPr>
            <a:noAutofit/>
          </a:bodyPr>
          <a:lstStyle/>
          <a:p>
            <a:pPr>
              <a:spcAft>
                <a:spcPts val="600"/>
              </a:spcAft>
              <a:buFont typeface="Wingdings" pitchFamily="2" charset="2"/>
              <a:buChar char="Ø"/>
            </a:pPr>
            <a:r>
              <a:rPr lang="en-US" sz="2200" dirty="0"/>
              <a:t>1-	General </a:t>
            </a:r>
            <a:r>
              <a:rPr lang="en-US" sz="2200" dirty="0" smtClean="0"/>
              <a:t>goals:</a:t>
            </a:r>
            <a:endParaRPr lang="tr-TR" sz="2200" dirty="0" smtClean="0"/>
          </a:p>
          <a:p>
            <a:pPr lvl="1">
              <a:spcAft>
                <a:spcPts val="600"/>
              </a:spcAft>
              <a:buFont typeface="Wingdings" pitchFamily="2" charset="2"/>
              <a:buChar char="Ø"/>
            </a:pPr>
            <a:r>
              <a:rPr lang="en-US" sz="2200" dirty="0" smtClean="0"/>
              <a:t>article </a:t>
            </a:r>
            <a:r>
              <a:rPr lang="en-US" sz="2200" dirty="0"/>
              <a:t>2 - the general goal of the Turkish national education is to bring up all members of the Turkish people as:</a:t>
            </a:r>
          </a:p>
          <a:p>
            <a:pPr>
              <a:spcAft>
                <a:spcPts val="600"/>
              </a:spcAft>
              <a:buFont typeface="Wingdings" pitchFamily="2" charset="2"/>
              <a:buChar char="Ø"/>
            </a:pPr>
            <a:r>
              <a:rPr lang="en-US" sz="2200" dirty="0"/>
              <a:t>1.(amended:16/6/1983- art. 2842/1) citizens, who are committed to the principles and reforms of </a:t>
            </a:r>
            <a:r>
              <a:rPr lang="tr-TR" sz="2200" dirty="0" smtClean="0"/>
              <a:t>A</a:t>
            </a:r>
            <a:r>
              <a:rPr lang="en-US" sz="2200" dirty="0" err="1" smtClean="0"/>
              <a:t>tatürk</a:t>
            </a:r>
            <a:r>
              <a:rPr lang="en-US" sz="2200" dirty="0"/>
              <a:t>, and to the nationalistic ideals of Atatürk as expressed in the constitution, as people who have internalized the national, moral, human, spiritual and cultural values of the </a:t>
            </a:r>
            <a:r>
              <a:rPr lang="tr-TR" sz="2200" dirty="0" smtClean="0"/>
              <a:t>T</a:t>
            </a:r>
            <a:r>
              <a:rPr lang="en-US" sz="2200" dirty="0" err="1" smtClean="0"/>
              <a:t>urkish</a:t>
            </a:r>
            <a:r>
              <a:rPr lang="en-US" sz="2200" dirty="0" smtClean="0"/>
              <a:t> </a:t>
            </a:r>
            <a:r>
              <a:rPr lang="en-US" sz="2200" dirty="0"/>
              <a:t>people, and who love their family and country and always try to direct them, who are aware of and fulfil their duties and responsibilities towards the Turkish </a:t>
            </a:r>
            <a:r>
              <a:rPr lang="tr-TR" sz="2200" dirty="0" smtClean="0"/>
              <a:t>R</a:t>
            </a:r>
            <a:r>
              <a:rPr lang="en-US" sz="2200" dirty="0" err="1" smtClean="0"/>
              <a:t>epublic</a:t>
            </a:r>
            <a:r>
              <a:rPr lang="en-US" sz="2200" dirty="0"/>
              <a:t>, which is a democratic, secular and social state governed by laws that are founded on human rights and on the tenets in the </a:t>
            </a:r>
            <a:r>
              <a:rPr lang="en-US" sz="2200" dirty="0" smtClean="0"/>
              <a:t>preamble </a:t>
            </a:r>
            <a:r>
              <a:rPr lang="en-US" sz="2200" dirty="0"/>
              <a:t>to the constitution;</a:t>
            </a:r>
          </a:p>
        </p:txBody>
      </p:sp>
    </p:spTree>
    <p:extLst>
      <p:ext uri="{BB962C8B-B14F-4D97-AF65-F5344CB8AC3E}">
        <p14:creationId xmlns:p14="http://schemas.microsoft.com/office/powerpoint/2010/main" val="4020830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fontScale="90000"/>
          </a:bodyPr>
          <a:lstStyle/>
          <a:p>
            <a:r>
              <a:rPr lang="tr-TR" dirty="0" smtClean="0"/>
              <a:t>Basic principles of Turkish National Education (cont.)</a:t>
            </a:r>
            <a:endParaRPr lang="en-US" dirty="0"/>
          </a:p>
        </p:txBody>
      </p:sp>
      <p:sp>
        <p:nvSpPr>
          <p:cNvPr id="5" name="Rectangle 2"/>
          <p:cNvSpPr>
            <a:spLocks noGrp="1"/>
          </p:cNvSpPr>
          <p:nvPr>
            <p:ph sz="quarter" idx="1"/>
          </p:nvPr>
        </p:nvSpPr>
        <p:spPr>
          <a:xfrm>
            <a:off x="609600" y="1600200"/>
            <a:ext cx="8305800" cy="5105400"/>
          </a:xfrm>
        </p:spPr>
        <p:txBody>
          <a:bodyPr>
            <a:noAutofit/>
          </a:bodyPr>
          <a:lstStyle/>
          <a:p>
            <a:pPr>
              <a:spcAft>
                <a:spcPts val="600"/>
              </a:spcAft>
              <a:buFont typeface="Wingdings" pitchFamily="2" charset="2"/>
              <a:buChar char="Ø"/>
            </a:pPr>
            <a:r>
              <a:rPr lang="tr-TR" sz="2000" dirty="0" smtClean="0"/>
              <a:t>2</a:t>
            </a:r>
            <a:r>
              <a:rPr lang="en-US" sz="2000" dirty="0" smtClean="0"/>
              <a:t>-</a:t>
            </a:r>
            <a:r>
              <a:rPr lang="tr-TR" sz="2000" dirty="0" smtClean="0"/>
              <a:t> </a:t>
            </a:r>
            <a:r>
              <a:rPr lang="en-US" sz="2000" dirty="0" smtClean="0"/>
              <a:t>constructive</a:t>
            </a:r>
            <a:r>
              <a:rPr lang="en-US" sz="2000" dirty="0"/>
              <a:t>, creative and productive individuals, who are physically, mentally, morally, spiritually and emotionally balanced, have a sound personality and character, with the ability to think freely and scientifically and have a broad world-view and respect for human rights, value personality and enterprise, and feel responsibility towards society;</a:t>
            </a:r>
          </a:p>
          <a:p>
            <a:pPr>
              <a:spcAft>
                <a:spcPts val="600"/>
              </a:spcAft>
              <a:buFont typeface="Wingdings" pitchFamily="2" charset="2"/>
              <a:buChar char="Ø"/>
            </a:pPr>
            <a:r>
              <a:rPr lang="en-US" sz="2000" dirty="0" smtClean="0"/>
              <a:t>3</a:t>
            </a:r>
            <a:r>
              <a:rPr lang="en-US" sz="2000" dirty="0"/>
              <a:t>. happy people, by preparing them for life developing their interests, talents and capabilities, and providing them with the necessary knowledge, skills, attitudes and team-work habits that will help them acquire a career and contribute to the happiness of the society; thus, while increasing the welfare and happiness of Turkish citizens and Turkish society, support and accelerate economic, social and cultural development with national cohesion and unity, and finally make the Turkish nation a constructive, creative and distinguished </a:t>
            </a:r>
            <a:r>
              <a:rPr lang="en-US" sz="2000" b="1" dirty="0"/>
              <a:t>partner of contemporary civilization (</a:t>
            </a:r>
            <a:r>
              <a:rPr lang="en-US" sz="2000" b="1" dirty="0" err="1"/>
              <a:t>MoNE</a:t>
            </a:r>
            <a:r>
              <a:rPr lang="en-US" sz="2000" b="1" dirty="0"/>
              <a:t>, 1973)</a:t>
            </a:r>
            <a:r>
              <a:rPr lang="en-US" sz="2000" dirty="0"/>
              <a:t>.</a:t>
            </a:r>
          </a:p>
        </p:txBody>
      </p:sp>
    </p:spTree>
    <p:extLst>
      <p:ext uri="{BB962C8B-B14F-4D97-AF65-F5344CB8AC3E}">
        <p14:creationId xmlns:p14="http://schemas.microsoft.com/office/powerpoint/2010/main" val="3962960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3600" y="-9525"/>
            <a:ext cx="4648200" cy="6867525"/>
          </a:xfrm>
          <a:prstGeom prst="rect">
            <a:avLst/>
          </a:prstGeom>
          <a:noFill/>
          <a:ln>
            <a:noFill/>
          </a:ln>
        </p:spPr>
      </p:pic>
    </p:spTree>
    <p:extLst>
      <p:ext uri="{BB962C8B-B14F-4D97-AF65-F5344CB8AC3E}">
        <p14:creationId xmlns:p14="http://schemas.microsoft.com/office/powerpoint/2010/main" val="2108477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rotWithShape="1">
          <a:blip r:embed="rId3" cstate="print">
            <a:extLst>
              <a:ext uri="{28A0092B-C50C-407E-A947-70E740481C1C}">
                <a14:useLocalDpi xmlns:a14="http://schemas.microsoft.com/office/drawing/2010/main" val="0"/>
              </a:ext>
            </a:extLst>
          </a:blip>
          <a:srcRect t="45561" b="6034"/>
          <a:stretch/>
        </p:blipFill>
        <p:spPr bwMode="auto">
          <a:xfrm>
            <a:off x="390524" y="1524000"/>
            <a:ext cx="8296276" cy="5105400"/>
          </a:xfrm>
          <a:prstGeom prst="rect">
            <a:avLst/>
          </a:prstGeom>
          <a:noFill/>
          <a:ln>
            <a:noFill/>
          </a:ln>
        </p:spPr>
      </p:pic>
    </p:spTree>
    <p:extLst>
      <p:ext uri="{BB962C8B-B14F-4D97-AF65-F5344CB8AC3E}">
        <p14:creationId xmlns:p14="http://schemas.microsoft.com/office/powerpoint/2010/main" val="4132439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fontScale="90000"/>
          </a:bodyPr>
          <a:lstStyle/>
          <a:p>
            <a:r>
              <a:rPr lang="en-US" dirty="0"/>
              <a:t>Non-scholastic attributes in other documents</a:t>
            </a:r>
          </a:p>
        </p:txBody>
      </p:sp>
      <p:sp>
        <p:nvSpPr>
          <p:cNvPr id="5" name="Rectangle 2"/>
          <p:cNvSpPr>
            <a:spLocks noGrp="1"/>
          </p:cNvSpPr>
          <p:nvPr>
            <p:ph sz="quarter" idx="1"/>
          </p:nvPr>
        </p:nvSpPr>
        <p:spPr>
          <a:xfrm>
            <a:off x="609600" y="1600200"/>
            <a:ext cx="8305800" cy="5105400"/>
          </a:xfrm>
        </p:spPr>
        <p:txBody>
          <a:bodyPr>
            <a:noAutofit/>
          </a:bodyPr>
          <a:lstStyle/>
          <a:p>
            <a:pPr>
              <a:spcAft>
                <a:spcPts val="600"/>
              </a:spcAft>
              <a:buFont typeface="Wingdings" pitchFamily="2" charset="2"/>
              <a:buChar char="Ø"/>
            </a:pPr>
            <a:r>
              <a:rPr lang="en-US" sz="3000" b="1" dirty="0"/>
              <a:t> in (IB)</a:t>
            </a:r>
          </a:p>
          <a:p>
            <a:pPr marL="320040" lvl="1" indent="0">
              <a:spcAft>
                <a:spcPts val="600"/>
              </a:spcAft>
              <a:buNone/>
            </a:pPr>
            <a:r>
              <a:rPr lang="en-US" sz="3000" dirty="0" smtClean="0"/>
              <a:t>“</a:t>
            </a:r>
            <a:r>
              <a:rPr lang="en-US" sz="3000" dirty="0"/>
              <a:t>All IB students learn a second language and the skills to live and work with others internationally - essential for life in the 21st century” (IBO, 2014</a:t>
            </a:r>
            <a:r>
              <a:rPr lang="en-US" sz="3000" dirty="0" smtClean="0"/>
              <a:t>).</a:t>
            </a:r>
            <a:endParaRPr lang="en-US" sz="3000" dirty="0"/>
          </a:p>
          <a:p>
            <a:pPr>
              <a:spcAft>
                <a:spcPts val="600"/>
              </a:spcAft>
              <a:buFont typeface="Wingdings" pitchFamily="2" charset="2"/>
              <a:buChar char="Ø"/>
            </a:pPr>
            <a:r>
              <a:rPr lang="en-US" sz="3000" b="1" dirty="0"/>
              <a:t>in  (MONE)</a:t>
            </a:r>
          </a:p>
          <a:p>
            <a:pPr marL="320040" lvl="1" indent="0">
              <a:spcAft>
                <a:spcPts val="600"/>
              </a:spcAft>
              <a:buNone/>
            </a:pPr>
            <a:r>
              <a:rPr lang="en-US" sz="3000" dirty="0"/>
              <a:t>“The goal is to provide a foreign language education at a level that will enable students to follow the developments and changes in the world” (MONE, 2013).</a:t>
            </a:r>
          </a:p>
        </p:txBody>
      </p:sp>
    </p:spTree>
    <p:extLst>
      <p:ext uri="{BB962C8B-B14F-4D97-AF65-F5344CB8AC3E}">
        <p14:creationId xmlns:p14="http://schemas.microsoft.com/office/powerpoint/2010/main" val="1055698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Others (IB)</a:t>
            </a:r>
            <a:endParaRPr lang="en-US" dirty="0"/>
          </a:p>
        </p:txBody>
      </p:sp>
      <p:sp>
        <p:nvSpPr>
          <p:cNvPr id="5" name="Rectangle 2"/>
          <p:cNvSpPr>
            <a:spLocks noGrp="1"/>
          </p:cNvSpPr>
          <p:nvPr>
            <p:ph sz="quarter" idx="1"/>
          </p:nvPr>
        </p:nvSpPr>
        <p:spPr>
          <a:xfrm>
            <a:off x="609600" y="1600200"/>
            <a:ext cx="8458200" cy="5105400"/>
          </a:xfrm>
        </p:spPr>
        <p:txBody>
          <a:bodyPr>
            <a:noAutofit/>
          </a:bodyPr>
          <a:lstStyle/>
          <a:p>
            <a:pPr>
              <a:spcAft>
                <a:spcPts val="600"/>
              </a:spcAft>
              <a:buFont typeface="Wingdings" pitchFamily="2" charset="2"/>
              <a:buChar char="Ø"/>
            </a:pPr>
            <a:r>
              <a:rPr lang="en-US" sz="2800" dirty="0" smtClean="0"/>
              <a:t>“</a:t>
            </a:r>
            <a:r>
              <a:rPr lang="en-US" sz="2800" dirty="0"/>
              <a:t>We encourage international-mindedness in IB students. To do this, we believe that students must first develop an understanding of their own cultural and national identity” (IBO, 2014). </a:t>
            </a:r>
          </a:p>
          <a:p>
            <a:pPr>
              <a:spcAft>
                <a:spcPts val="600"/>
              </a:spcAft>
              <a:buFont typeface="Wingdings" pitchFamily="2" charset="2"/>
              <a:buChar char="Ø"/>
            </a:pPr>
            <a:r>
              <a:rPr lang="en-US" sz="2800" dirty="0" smtClean="0"/>
              <a:t>“</a:t>
            </a:r>
            <a:r>
              <a:rPr lang="en-US" sz="2800" dirty="0"/>
              <a:t>We promote intercultural understanding and respect, not as an alternative to a sense of cultural and national identity, but as an essential part of life in the 21st Century” (IBO, 2014</a:t>
            </a:r>
            <a:r>
              <a:rPr lang="en-US" sz="2800" dirty="0" smtClean="0"/>
              <a:t>).</a:t>
            </a:r>
            <a:endParaRPr lang="en-US" sz="2800" dirty="0"/>
          </a:p>
          <a:p>
            <a:pPr>
              <a:spcAft>
                <a:spcPts val="600"/>
              </a:spcAft>
              <a:buFont typeface="Wingdings" pitchFamily="2" charset="2"/>
              <a:buChar char="Ø"/>
            </a:pPr>
            <a:r>
              <a:rPr lang="en-US" sz="2800" dirty="0" smtClean="0"/>
              <a:t>“</a:t>
            </a:r>
            <a:r>
              <a:rPr lang="en-US" sz="2800" dirty="0"/>
              <a:t>These </a:t>
            </a:r>
            <a:r>
              <a:rPr lang="en-US" sz="2800" dirty="0" err="1"/>
              <a:t>programmes</a:t>
            </a:r>
            <a:r>
              <a:rPr lang="en-US" sz="2800" dirty="0"/>
              <a:t> (IB) encourage students across the world to become active, compassionate and life-long learners” (</a:t>
            </a:r>
            <a:r>
              <a:rPr lang="en-US" sz="2800" dirty="0" smtClean="0"/>
              <a:t>IBO,2014</a:t>
            </a:r>
            <a:r>
              <a:rPr lang="en-US" sz="2800" dirty="0"/>
              <a:t>).</a:t>
            </a:r>
          </a:p>
        </p:txBody>
      </p:sp>
    </p:spTree>
    <p:extLst>
      <p:ext uri="{BB962C8B-B14F-4D97-AF65-F5344CB8AC3E}">
        <p14:creationId xmlns:p14="http://schemas.microsoft.com/office/powerpoint/2010/main" val="1814005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IB Core Component</a:t>
            </a:r>
            <a:endParaRPr lang="en-US" dirty="0"/>
          </a:p>
        </p:txBody>
      </p:sp>
      <p:sp>
        <p:nvSpPr>
          <p:cNvPr id="5" name="Rectangle 2"/>
          <p:cNvSpPr>
            <a:spLocks noGrp="1"/>
          </p:cNvSpPr>
          <p:nvPr>
            <p:ph sz="quarter" idx="1"/>
          </p:nvPr>
        </p:nvSpPr>
        <p:spPr>
          <a:xfrm>
            <a:off x="609600" y="1600200"/>
            <a:ext cx="8458200" cy="2438400"/>
          </a:xfrm>
        </p:spPr>
        <p:txBody>
          <a:bodyPr>
            <a:noAutofit/>
          </a:bodyPr>
          <a:lstStyle/>
          <a:p>
            <a:pPr>
              <a:spcAft>
                <a:spcPts val="600"/>
              </a:spcAft>
              <a:buFont typeface="Wingdings" pitchFamily="2" charset="2"/>
              <a:buChar char="Ø"/>
            </a:pPr>
            <a:r>
              <a:rPr lang="en-US" sz="2400" dirty="0"/>
              <a:t>In IB, the unique way of activating these goals and how to put all the skills they have learned into practice, is in the core component. The intentional design of the core components EE, TOK and CAS “broadens students’ educational experience and challenges them to apply their knowledge and skills.” (</a:t>
            </a:r>
            <a:r>
              <a:rPr lang="en-US" sz="2400" dirty="0" smtClean="0"/>
              <a:t>IBO,2014).</a:t>
            </a:r>
            <a:endParaRPr lang="en-US" sz="2400"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4175291"/>
            <a:ext cx="8077200" cy="1920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3427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Six facets of understanding</a:t>
            </a:r>
            <a:endParaRPr lang="en-US" dirty="0"/>
          </a:p>
        </p:txBody>
      </p:sp>
      <p:sp>
        <p:nvSpPr>
          <p:cNvPr id="6" name="Rectangle 2"/>
          <p:cNvSpPr>
            <a:spLocks noGrp="1"/>
          </p:cNvSpPr>
          <p:nvPr>
            <p:ph sz="quarter" idx="1"/>
          </p:nvPr>
        </p:nvSpPr>
        <p:spPr>
          <a:xfrm>
            <a:off x="609600" y="1600200"/>
            <a:ext cx="8458200" cy="5105400"/>
          </a:xfrm>
        </p:spPr>
        <p:txBody>
          <a:bodyPr>
            <a:noAutofit/>
          </a:bodyPr>
          <a:lstStyle/>
          <a:p>
            <a:pPr>
              <a:spcAft>
                <a:spcPts val="600"/>
              </a:spcAft>
              <a:buFont typeface="Wingdings" pitchFamily="2" charset="2"/>
              <a:buChar char="Ø"/>
            </a:pPr>
            <a:r>
              <a:rPr lang="en-US" sz="2800" dirty="0"/>
              <a:t>Another tool used was a</a:t>
            </a:r>
            <a:r>
              <a:rPr lang="en-US" sz="2800" b="1" dirty="0"/>
              <a:t> rubric </a:t>
            </a:r>
            <a:r>
              <a:rPr lang="en-US" sz="2800" dirty="0"/>
              <a:t>for evaluating student outcomes for every unit of the IBDP/</a:t>
            </a:r>
            <a:r>
              <a:rPr lang="en-US" sz="2800" dirty="0" err="1"/>
              <a:t>MoNE</a:t>
            </a:r>
            <a:r>
              <a:rPr lang="en-US" sz="2800" dirty="0"/>
              <a:t> program adapted from </a:t>
            </a:r>
            <a:r>
              <a:rPr lang="en-US" sz="2800" b="1" i="1" dirty="0"/>
              <a:t>Understanding by Design </a:t>
            </a:r>
            <a:r>
              <a:rPr lang="en-US" sz="2800" dirty="0"/>
              <a:t>by Wiggins and </a:t>
            </a:r>
            <a:r>
              <a:rPr lang="en-US" sz="2800" dirty="0" err="1"/>
              <a:t>McTighe</a:t>
            </a:r>
            <a:r>
              <a:rPr lang="en-US" sz="2800" dirty="0"/>
              <a:t> (2005). It has six facets: Explained, Meaningful, Effective, In-Perspective, Emphatic and Reflective. Discerning the student outcomes related to intercultural understanding and international-mindedness was possible especially in the last three facets: </a:t>
            </a:r>
            <a:r>
              <a:rPr lang="en-US" sz="2800" b="1" dirty="0"/>
              <a:t>In-Perspective, Emphatic and Reflective</a:t>
            </a:r>
            <a:r>
              <a:rPr lang="en-US" sz="2800" dirty="0"/>
              <a:t>. </a:t>
            </a:r>
          </a:p>
        </p:txBody>
      </p:sp>
    </p:spTree>
    <p:extLst>
      <p:ext uri="{BB962C8B-B14F-4D97-AF65-F5344CB8AC3E}">
        <p14:creationId xmlns:p14="http://schemas.microsoft.com/office/powerpoint/2010/main" val="1826228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Six facets of understanding (cont.)</a:t>
            </a:r>
            <a:endParaRPr lang="en-US" dirty="0"/>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76200" y="1514475"/>
            <a:ext cx="8842248" cy="5257800"/>
          </a:xfrm>
          <a:prstGeom prst="rect">
            <a:avLst/>
          </a:prstGeom>
        </p:spPr>
      </p:pic>
    </p:spTree>
    <p:extLst>
      <p:ext uri="{BB962C8B-B14F-4D97-AF65-F5344CB8AC3E}">
        <p14:creationId xmlns:p14="http://schemas.microsoft.com/office/powerpoint/2010/main" val="34022398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cstate="print">
            <a:extLst>
              <a:ext uri="{28A0092B-C50C-407E-A947-70E740481C1C}">
                <a14:useLocalDpi xmlns:a14="http://schemas.microsoft.com/office/drawing/2010/main" val="0"/>
              </a:ext>
            </a:extLst>
          </a:blip>
          <a:stretch>
            <a:fillRect/>
          </a:stretch>
        </p:blipFill>
        <p:spPr>
          <a:xfrm>
            <a:off x="76200" y="1752600"/>
            <a:ext cx="8839200" cy="5105400"/>
          </a:xfrm>
          <a:prstGeom prst="rect">
            <a:avLst/>
          </a:prstGeom>
        </p:spPr>
      </p:pic>
      <p:sp>
        <p:nvSpPr>
          <p:cNvPr id="2" name="Rectangle 1"/>
          <p:cNvSpPr>
            <a:spLocks noGrp="1"/>
          </p:cNvSpPr>
          <p:nvPr>
            <p:ph type="title"/>
          </p:nvPr>
        </p:nvSpPr>
        <p:spPr>
          <a:xfrm>
            <a:off x="612648" y="228600"/>
            <a:ext cx="8455152" cy="990600"/>
          </a:xfrm>
        </p:spPr>
        <p:txBody>
          <a:bodyPr>
            <a:normAutofit/>
          </a:bodyPr>
          <a:lstStyle/>
          <a:p>
            <a:r>
              <a:rPr lang="tr-TR" dirty="0" smtClean="0"/>
              <a:t>Six facets of understanding (cont.)</a:t>
            </a:r>
            <a:endParaRPr lang="en-US" dirty="0"/>
          </a:p>
        </p:txBody>
      </p:sp>
      <p:pic>
        <p:nvPicPr>
          <p:cNvPr id="5" name="Picture 4"/>
          <p:cNvPicPr/>
          <p:nvPr/>
        </p:nvPicPr>
        <p:blipFill rotWithShape="1">
          <a:blip r:embed="rId4" cstate="print">
            <a:extLst>
              <a:ext uri="{28A0092B-C50C-407E-A947-70E740481C1C}">
                <a14:useLocalDpi xmlns:a14="http://schemas.microsoft.com/office/drawing/2010/main" val="0"/>
              </a:ext>
            </a:extLst>
          </a:blip>
          <a:srcRect b="95471"/>
          <a:stretch/>
        </p:blipFill>
        <p:spPr>
          <a:xfrm>
            <a:off x="76200" y="1514476"/>
            <a:ext cx="8839200" cy="227920"/>
          </a:xfrm>
          <a:prstGeom prst="rect">
            <a:avLst/>
          </a:prstGeom>
        </p:spPr>
      </p:pic>
    </p:spTree>
    <p:extLst>
      <p:ext uri="{BB962C8B-B14F-4D97-AF65-F5344CB8AC3E}">
        <p14:creationId xmlns:p14="http://schemas.microsoft.com/office/powerpoint/2010/main" val="1414817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a:bodyPr>
          <a:lstStyle/>
          <a:p>
            <a:r>
              <a:rPr lang="tr-TR" dirty="0" smtClean="0"/>
              <a:t>A research for IBO by Bilkent Univ.</a:t>
            </a:r>
            <a:endParaRPr lang="en-US" dirty="0"/>
          </a:p>
        </p:txBody>
      </p:sp>
      <p:sp>
        <p:nvSpPr>
          <p:cNvPr id="3" name="Rectangle 2"/>
          <p:cNvSpPr>
            <a:spLocks noGrp="1"/>
          </p:cNvSpPr>
          <p:nvPr>
            <p:ph sz="quarter" idx="1"/>
          </p:nvPr>
        </p:nvSpPr>
        <p:spPr>
          <a:xfrm>
            <a:off x="609600" y="2286000"/>
            <a:ext cx="8153400" cy="3429000"/>
          </a:xfrm>
        </p:spPr>
        <p:txBody>
          <a:bodyPr>
            <a:normAutofit lnSpcReduction="10000"/>
          </a:bodyPr>
          <a:lstStyle/>
          <a:p>
            <a:pPr marL="0" indent="0">
              <a:buNone/>
            </a:pPr>
            <a:r>
              <a:rPr lang="en-US" dirty="0" smtClean="0"/>
              <a:t>Alignment </a:t>
            </a:r>
            <a:r>
              <a:rPr lang="en-US" dirty="0"/>
              <a:t>between the International Baccalaureate Diploma Program (IBDP) and the Ministry of National Education Diploma Program (</a:t>
            </a:r>
            <a:r>
              <a:rPr lang="en-US" dirty="0" err="1"/>
              <a:t>MoNEP</a:t>
            </a:r>
            <a:r>
              <a:rPr lang="en-US" dirty="0"/>
              <a:t>) in Turkey and their effect on the later achievement and development of university students</a:t>
            </a:r>
            <a:r>
              <a:rPr lang="en-US" dirty="0" smtClean="0"/>
              <a:t>.</a:t>
            </a:r>
          </a:p>
          <a:p>
            <a:pPr marL="0" indent="0">
              <a:buNone/>
            </a:pPr>
            <a:r>
              <a:rPr lang="en-US" dirty="0" smtClean="0"/>
              <a:t>The team that worked on the research were: Dr. </a:t>
            </a:r>
            <a:r>
              <a:rPr lang="en-US" dirty="0" err="1" smtClean="0"/>
              <a:t>Jale</a:t>
            </a:r>
            <a:r>
              <a:rPr lang="en-US" dirty="0" smtClean="0"/>
              <a:t> </a:t>
            </a:r>
            <a:r>
              <a:rPr lang="en-US" dirty="0" err="1" smtClean="0"/>
              <a:t>Onur</a:t>
            </a:r>
            <a:r>
              <a:rPr lang="en-US" dirty="0" smtClean="0"/>
              <a:t>, Dr. </a:t>
            </a:r>
            <a:r>
              <a:rPr lang="en-US" dirty="0" err="1" smtClean="0"/>
              <a:t>Armagan</a:t>
            </a:r>
            <a:r>
              <a:rPr lang="en-US" dirty="0" smtClean="0"/>
              <a:t> </a:t>
            </a:r>
            <a:r>
              <a:rPr lang="en-US" dirty="0" err="1" smtClean="0"/>
              <a:t>Ates</a:t>
            </a:r>
            <a:r>
              <a:rPr lang="en-US" dirty="0" smtClean="0"/>
              <a:t>, Dr. </a:t>
            </a:r>
            <a:r>
              <a:rPr lang="en-US" dirty="0" err="1" smtClean="0"/>
              <a:t>Sencer</a:t>
            </a:r>
            <a:r>
              <a:rPr lang="en-US" dirty="0" smtClean="0"/>
              <a:t> </a:t>
            </a:r>
            <a:r>
              <a:rPr lang="en-US" dirty="0" err="1" smtClean="0"/>
              <a:t>Corlu</a:t>
            </a:r>
            <a:r>
              <a:rPr lang="en-US" dirty="0" smtClean="0"/>
              <a:t>, </a:t>
            </a:r>
            <a:r>
              <a:rPr lang="en-US" dirty="0" err="1" smtClean="0"/>
              <a:t>Sila</a:t>
            </a:r>
            <a:r>
              <a:rPr lang="en-US" dirty="0" smtClean="0"/>
              <a:t> </a:t>
            </a:r>
            <a:r>
              <a:rPr lang="en-US" dirty="0" err="1" smtClean="0"/>
              <a:t>Sagun</a:t>
            </a:r>
            <a:r>
              <a:rPr lang="en-US" dirty="0" smtClean="0"/>
              <a:t> and Dr. </a:t>
            </a:r>
            <a:r>
              <a:rPr lang="en-US" dirty="0" err="1" smtClean="0"/>
              <a:t>Margareth</a:t>
            </a:r>
            <a:r>
              <a:rPr lang="en-US" dirty="0" smtClean="0"/>
              <a:t> Sands</a:t>
            </a:r>
            <a:endParaRPr lang="en-US" dirty="0"/>
          </a:p>
        </p:txBody>
      </p:sp>
    </p:spTree>
    <p:extLst>
      <p:ext uri="{BB962C8B-B14F-4D97-AF65-F5344CB8AC3E}">
        <p14:creationId xmlns:p14="http://schemas.microsoft.com/office/powerpoint/2010/main" val="2375343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Parental Choice</a:t>
            </a:r>
            <a:endParaRPr lang="en-US" dirty="0"/>
          </a:p>
        </p:txBody>
      </p:sp>
      <p:sp>
        <p:nvSpPr>
          <p:cNvPr id="5" name="Rectangle 2"/>
          <p:cNvSpPr>
            <a:spLocks noGrp="1"/>
          </p:cNvSpPr>
          <p:nvPr>
            <p:ph sz="quarter" idx="1"/>
          </p:nvPr>
        </p:nvSpPr>
        <p:spPr>
          <a:xfrm>
            <a:off x="609600" y="1600200"/>
            <a:ext cx="8458200" cy="5105400"/>
          </a:xfrm>
        </p:spPr>
        <p:txBody>
          <a:bodyPr>
            <a:noAutofit/>
          </a:bodyPr>
          <a:lstStyle/>
          <a:p>
            <a:pPr>
              <a:spcAft>
                <a:spcPts val="600"/>
              </a:spcAft>
              <a:buFont typeface="Wingdings" pitchFamily="2" charset="2"/>
              <a:buChar char="Ø"/>
            </a:pPr>
            <a:r>
              <a:rPr lang="en-US" sz="2400" dirty="0"/>
              <a:t>The pragmatic concerns of the parents for the future of their children is a motivation for them to demand internationally recognized diplomas. As a result, more and more schools are taking on the IBDP as an-add on program to </a:t>
            </a:r>
            <a:r>
              <a:rPr lang="en-US" sz="2400" dirty="0" err="1"/>
              <a:t>MoNEP</a:t>
            </a:r>
            <a:r>
              <a:rPr lang="en-US" sz="2400" dirty="0"/>
              <a:t> because they cannot take it as stand alone for the national policy requires all students to go through the 12 years obligatory national program. Along with the pragmatic concerns, “the idealistic outcomes of bringing up internationally minded people is a source of both pride and relief for the parents, in that both pragmatic and ideological education of their children is addressed by the school curriculum” (</a:t>
            </a:r>
            <a:r>
              <a:rPr lang="en-US" sz="2400" dirty="0" err="1"/>
              <a:t>Onur</a:t>
            </a:r>
            <a:r>
              <a:rPr lang="en-US" sz="2400" dirty="0"/>
              <a:t>, 2011) in the Turkish IBDP schools.</a:t>
            </a:r>
          </a:p>
        </p:txBody>
      </p:sp>
    </p:spTree>
    <p:extLst>
      <p:ext uri="{BB962C8B-B14F-4D97-AF65-F5344CB8AC3E}">
        <p14:creationId xmlns:p14="http://schemas.microsoft.com/office/powerpoint/2010/main" val="32133605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References</a:t>
            </a:r>
            <a:endParaRPr lang="en-US" dirty="0"/>
          </a:p>
        </p:txBody>
      </p:sp>
      <p:sp>
        <p:nvSpPr>
          <p:cNvPr id="5" name="Rectangle 2"/>
          <p:cNvSpPr>
            <a:spLocks noGrp="1"/>
          </p:cNvSpPr>
          <p:nvPr>
            <p:ph sz="quarter" idx="1"/>
          </p:nvPr>
        </p:nvSpPr>
        <p:spPr>
          <a:xfrm>
            <a:off x="609600" y="1600200"/>
            <a:ext cx="8458200" cy="5105400"/>
          </a:xfrm>
        </p:spPr>
        <p:txBody>
          <a:bodyPr>
            <a:noAutofit/>
          </a:bodyPr>
          <a:lstStyle/>
          <a:p>
            <a:r>
              <a:rPr lang="en-US" sz="2400" dirty="0" err="1" smtClean="0"/>
              <a:t>Gathier</a:t>
            </a:r>
            <a:r>
              <a:rPr lang="en-US" sz="2400" dirty="0"/>
              <a:t>, J. (1996). In: J. </a:t>
            </a:r>
            <a:r>
              <a:rPr lang="en-US" sz="2400" dirty="0" err="1"/>
              <a:t>Delors</a:t>
            </a:r>
            <a:r>
              <a:rPr lang="en-US" sz="2400" dirty="0"/>
              <a:t> ed. </a:t>
            </a:r>
            <a:r>
              <a:rPr lang="en-US" sz="2400" i="1" dirty="0"/>
              <a:t>Learning: the treasure within. International Commission on Education for the 21</a:t>
            </a:r>
            <a:r>
              <a:rPr lang="en-US" sz="2400" i="1" baseline="30000" dirty="0"/>
              <a:t>st</a:t>
            </a:r>
            <a:r>
              <a:rPr lang="en-US" sz="2400" i="1" dirty="0"/>
              <a:t> Century,</a:t>
            </a:r>
            <a:r>
              <a:rPr lang="en-US" sz="2400" dirty="0"/>
              <a:t> Paris: UNESCO </a:t>
            </a:r>
          </a:p>
          <a:p>
            <a:r>
              <a:rPr lang="en-GB" sz="2400" dirty="0"/>
              <a:t>IBO-International Baccalaureate Organization. (2014). IB Learner Profile. Retrieved from </a:t>
            </a:r>
            <a:r>
              <a:rPr lang="en-GB" sz="2400" dirty="0">
                <a:hlinkClick r:id="rId3"/>
              </a:rPr>
              <a:t>http://</a:t>
            </a:r>
            <a:r>
              <a:rPr lang="en-GB" sz="2400" dirty="0" smtClean="0">
                <a:hlinkClick r:id="rId3"/>
              </a:rPr>
              <a:t>www.ibo.org/myib/digitaltoolkit/files/brochures/LearnerProfile-EN.pdf</a:t>
            </a:r>
            <a:r>
              <a:rPr lang="tr-TR" sz="2400" dirty="0" smtClean="0"/>
              <a:t> </a:t>
            </a:r>
            <a:endParaRPr lang="en-US" sz="2400" dirty="0"/>
          </a:p>
          <a:p>
            <a:r>
              <a:rPr lang="en-GB" sz="2400" dirty="0"/>
              <a:t>IBO-International Baccalaureate Organization. (2014). Mission and strategy. Retrieved from </a:t>
            </a:r>
            <a:r>
              <a:rPr lang="en-GB" sz="2400" dirty="0">
                <a:hlinkClick r:id="rId4"/>
              </a:rPr>
              <a:t>http://www.ibo.org/mission</a:t>
            </a:r>
            <a:r>
              <a:rPr lang="en-GB" sz="2400" dirty="0" smtClean="0">
                <a:hlinkClick r:id="rId4"/>
              </a:rPr>
              <a:t>/</a:t>
            </a:r>
            <a:r>
              <a:rPr lang="tr-TR" sz="2400" dirty="0" smtClean="0"/>
              <a:t> </a:t>
            </a:r>
            <a:endParaRPr lang="en-US" sz="2400" dirty="0"/>
          </a:p>
          <a:p>
            <a:r>
              <a:rPr lang="en-GB" sz="2400" u="sng" dirty="0" err="1"/>
              <a:t>MoNE</a:t>
            </a:r>
            <a:r>
              <a:rPr lang="en-GB" sz="2400" u="sng" dirty="0"/>
              <a:t>-Ministry of National Education. (1973). Fundamental principles</a:t>
            </a:r>
            <a:r>
              <a:rPr lang="en-GB" sz="2400" i="1" u="sng" dirty="0"/>
              <a:t> T.C</a:t>
            </a:r>
            <a:r>
              <a:rPr lang="en-GB" sz="2400" u="sng" dirty="0"/>
              <a:t>. </a:t>
            </a:r>
            <a:r>
              <a:rPr lang="en-GB" sz="2400" i="1" u="sng" dirty="0" err="1"/>
              <a:t>Resmi</a:t>
            </a:r>
            <a:r>
              <a:rPr lang="en-GB" sz="2400" i="1" u="sng" dirty="0"/>
              <a:t> </a:t>
            </a:r>
            <a:r>
              <a:rPr lang="en-GB" sz="2400" i="1" u="sng" dirty="0" err="1"/>
              <a:t>Gazete</a:t>
            </a:r>
            <a:r>
              <a:rPr lang="en-GB" sz="2400" u="sng" dirty="0"/>
              <a:t>, 14574, 24 June 1974. Retrieved </a:t>
            </a:r>
            <a:r>
              <a:rPr lang="en-GB" sz="2400" u="sng" dirty="0" smtClean="0"/>
              <a:t>from</a:t>
            </a:r>
            <a:endParaRPr lang="en-US" sz="2400" dirty="0"/>
          </a:p>
        </p:txBody>
      </p:sp>
    </p:spTree>
    <p:extLst>
      <p:ext uri="{BB962C8B-B14F-4D97-AF65-F5344CB8AC3E}">
        <p14:creationId xmlns:p14="http://schemas.microsoft.com/office/powerpoint/2010/main" val="29156115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References (cont.)</a:t>
            </a:r>
            <a:endParaRPr lang="en-US" dirty="0"/>
          </a:p>
        </p:txBody>
      </p:sp>
      <p:sp>
        <p:nvSpPr>
          <p:cNvPr id="5" name="Rectangle 2"/>
          <p:cNvSpPr>
            <a:spLocks noGrp="1"/>
          </p:cNvSpPr>
          <p:nvPr>
            <p:ph sz="quarter" idx="1"/>
          </p:nvPr>
        </p:nvSpPr>
        <p:spPr>
          <a:xfrm>
            <a:off x="609600" y="1600200"/>
            <a:ext cx="8458200" cy="5105400"/>
          </a:xfrm>
        </p:spPr>
        <p:txBody>
          <a:bodyPr>
            <a:noAutofit/>
          </a:bodyPr>
          <a:lstStyle/>
          <a:p>
            <a:r>
              <a:rPr lang="en-GB" sz="2400" dirty="0" smtClean="0">
                <a:hlinkClick r:id="rId3"/>
              </a:rPr>
              <a:t>http</a:t>
            </a:r>
            <a:r>
              <a:rPr lang="en-GB" sz="2400" dirty="0">
                <a:hlinkClick r:id="rId3"/>
              </a:rPr>
              <a:t>://</a:t>
            </a:r>
            <a:r>
              <a:rPr lang="en-GB" sz="2400" dirty="0" smtClean="0">
                <a:hlinkClick r:id="rId3"/>
              </a:rPr>
              <a:t>mevzuat.meb.gov.tr/html/temkanun_1/temelkanun_1.html</a:t>
            </a:r>
            <a:r>
              <a:rPr lang="tr-TR" sz="2400" dirty="0" smtClean="0"/>
              <a:t> </a:t>
            </a:r>
            <a:endParaRPr lang="en-US" sz="2400" dirty="0"/>
          </a:p>
          <a:p>
            <a:r>
              <a:rPr lang="en-GB" sz="2400" dirty="0" err="1"/>
              <a:t>MoNE</a:t>
            </a:r>
            <a:r>
              <a:rPr lang="en-GB" sz="2400" dirty="0"/>
              <a:t>-Ministry of National Education. (2013). Regulations for secondary schools</a:t>
            </a:r>
            <a:r>
              <a:rPr lang="en-GB" sz="2400" i="1" dirty="0"/>
              <a:t>. T.C</a:t>
            </a:r>
            <a:r>
              <a:rPr lang="en-GB" sz="2400" dirty="0"/>
              <a:t>. </a:t>
            </a:r>
            <a:r>
              <a:rPr lang="en-GB" sz="2400" i="1" dirty="0" err="1"/>
              <a:t>Resmi</a:t>
            </a:r>
            <a:r>
              <a:rPr lang="en-GB" sz="2400" i="1" dirty="0"/>
              <a:t> </a:t>
            </a:r>
            <a:r>
              <a:rPr lang="en-GB" sz="2400" i="1" dirty="0" err="1"/>
              <a:t>Gazete</a:t>
            </a:r>
            <a:r>
              <a:rPr lang="en-GB" sz="2400" dirty="0"/>
              <a:t>, 28758, 7 September 2013. Retrieved from </a:t>
            </a:r>
            <a:endParaRPr lang="en-US" sz="2400" dirty="0"/>
          </a:p>
          <a:p>
            <a:r>
              <a:rPr lang="en-GB" sz="2400" u="sng" dirty="0">
                <a:hlinkClick r:id="rId4"/>
              </a:rPr>
              <a:t>http://www.resmigazete.gov.tr/eskiler/2013/09/20130907-4.htm</a:t>
            </a:r>
            <a:endParaRPr lang="en-US" sz="2400" dirty="0"/>
          </a:p>
          <a:p>
            <a:r>
              <a:rPr lang="en-GB" sz="2400" dirty="0" err="1"/>
              <a:t>Onur</a:t>
            </a:r>
            <a:r>
              <a:rPr lang="en-GB" sz="2400" dirty="0"/>
              <a:t>, J. (2011). The IB diploma in a national education system: a case study of </a:t>
            </a:r>
            <a:r>
              <a:rPr lang="en-GB" sz="2400" i="1" dirty="0"/>
              <a:t> the IB diploma programme forward</a:t>
            </a:r>
            <a:r>
              <a:rPr lang="en-GB" sz="2400" dirty="0"/>
              <a:t> (p. 80). John Catt Educational. </a:t>
            </a:r>
            <a:endParaRPr lang="en-US" sz="2400" dirty="0"/>
          </a:p>
        </p:txBody>
      </p:sp>
    </p:spTree>
    <p:extLst>
      <p:ext uri="{BB962C8B-B14F-4D97-AF65-F5344CB8AC3E}">
        <p14:creationId xmlns:p14="http://schemas.microsoft.com/office/powerpoint/2010/main" val="35325536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References (cont.)</a:t>
            </a:r>
            <a:endParaRPr lang="en-US" dirty="0"/>
          </a:p>
        </p:txBody>
      </p:sp>
      <p:sp>
        <p:nvSpPr>
          <p:cNvPr id="5" name="Rectangle 2"/>
          <p:cNvSpPr>
            <a:spLocks noGrp="1"/>
          </p:cNvSpPr>
          <p:nvPr>
            <p:ph sz="quarter" idx="1"/>
          </p:nvPr>
        </p:nvSpPr>
        <p:spPr>
          <a:xfrm>
            <a:off x="609600" y="1600200"/>
            <a:ext cx="8458200" cy="5105400"/>
          </a:xfrm>
        </p:spPr>
        <p:txBody>
          <a:bodyPr>
            <a:noAutofit/>
          </a:bodyPr>
          <a:lstStyle/>
          <a:p>
            <a:r>
              <a:rPr lang="en-GB" sz="2400" dirty="0" smtClean="0"/>
              <a:t>Wiggins</a:t>
            </a:r>
            <a:r>
              <a:rPr lang="en-GB" sz="2400" dirty="0"/>
              <a:t>, G., &amp; </a:t>
            </a:r>
            <a:r>
              <a:rPr lang="en-GB" sz="2400" dirty="0" err="1"/>
              <a:t>McTighe</a:t>
            </a:r>
            <a:r>
              <a:rPr lang="en-GB" sz="2400" dirty="0"/>
              <a:t>, J. (1998). </a:t>
            </a:r>
            <a:r>
              <a:rPr lang="en-GB" sz="2400" i="1" dirty="0"/>
              <a:t>Understanding by design</a:t>
            </a:r>
            <a:r>
              <a:rPr lang="en-GB" sz="2400" dirty="0"/>
              <a:t> (1st ed.). </a:t>
            </a:r>
            <a:r>
              <a:rPr lang="en-GB" sz="2400" dirty="0" err="1"/>
              <a:t>Alexendria</a:t>
            </a:r>
            <a:r>
              <a:rPr lang="en-GB" sz="2400" dirty="0"/>
              <a:t>, VA: ASCD.</a:t>
            </a:r>
            <a:endParaRPr lang="en-US" sz="2400" dirty="0"/>
          </a:p>
        </p:txBody>
      </p:sp>
    </p:spTree>
    <p:extLst>
      <p:ext uri="{BB962C8B-B14F-4D97-AF65-F5344CB8AC3E}">
        <p14:creationId xmlns:p14="http://schemas.microsoft.com/office/powerpoint/2010/main" val="2447520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Scholastic and Non-scholastic aspects</a:t>
            </a:r>
            <a:endParaRPr lang="en-US" dirty="0"/>
          </a:p>
        </p:txBody>
      </p:sp>
      <p:sp>
        <p:nvSpPr>
          <p:cNvPr id="3" name="Rectangle 2"/>
          <p:cNvSpPr>
            <a:spLocks noGrp="1"/>
          </p:cNvSpPr>
          <p:nvPr>
            <p:ph sz="quarter" idx="1"/>
          </p:nvPr>
        </p:nvSpPr>
        <p:spPr>
          <a:xfrm>
            <a:off x="609600" y="1600200"/>
            <a:ext cx="8153400" cy="4724400"/>
          </a:xfrm>
        </p:spPr>
        <p:txBody>
          <a:bodyPr>
            <a:normAutofit/>
          </a:bodyPr>
          <a:lstStyle/>
          <a:p>
            <a:pPr>
              <a:spcAft>
                <a:spcPts val="2400"/>
              </a:spcAft>
              <a:buFont typeface="Wingdings" pitchFamily="2" charset="2"/>
              <a:buChar char="Ø"/>
            </a:pPr>
            <a:r>
              <a:rPr lang="en-US" dirty="0"/>
              <a:t>Both scholastic and non-scholastic aspects of the two programs were examined in this study. </a:t>
            </a:r>
            <a:endParaRPr lang="tr-TR" dirty="0" smtClean="0"/>
          </a:p>
          <a:p>
            <a:pPr>
              <a:spcAft>
                <a:spcPts val="2400"/>
              </a:spcAft>
              <a:buFont typeface="Wingdings" pitchFamily="2" charset="2"/>
              <a:buChar char="Ø"/>
            </a:pPr>
            <a:r>
              <a:rPr lang="en-US" dirty="0" smtClean="0"/>
              <a:t>The </a:t>
            </a:r>
            <a:r>
              <a:rPr lang="en-US" dirty="0"/>
              <a:t>two programs were designed for different clientele as indicated by the word international in IBDP and national in </a:t>
            </a:r>
            <a:r>
              <a:rPr lang="en-US" dirty="0" err="1"/>
              <a:t>MoNEP</a:t>
            </a:r>
            <a:r>
              <a:rPr lang="en-US" dirty="0"/>
              <a:t>. </a:t>
            </a:r>
            <a:endParaRPr lang="tr-TR" dirty="0" smtClean="0"/>
          </a:p>
          <a:p>
            <a:pPr>
              <a:spcAft>
                <a:spcPts val="2400"/>
              </a:spcAft>
              <a:buFont typeface="Wingdings" pitchFamily="2" charset="2"/>
              <a:buChar char="Ø"/>
            </a:pPr>
            <a:r>
              <a:rPr lang="en-US" dirty="0" smtClean="0"/>
              <a:t>However</a:t>
            </a:r>
            <a:r>
              <a:rPr lang="en-US" dirty="0"/>
              <a:t>, the swift globalization of our times has forced both to change and take other needs into consideration</a:t>
            </a:r>
            <a:r>
              <a:rPr lang="en-US" dirty="0" smtClean="0"/>
              <a:t>. </a:t>
            </a:r>
            <a:endParaRPr lang="en-US" dirty="0"/>
          </a:p>
        </p:txBody>
      </p:sp>
    </p:spTree>
    <p:extLst>
      <p:ext uri="{BB962C8B-B14F-4D97-AF65-F5344CB8AC3E}">
        <p14:creationId xmlns:p14="http://schemas.microsoft.com/office/powerpoint/2010/main" val="3424422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fontScale="90000"/>
          </a:bodyPr>
          <a:lstStyle/>
          <a:p>
            <a:r>
              <a:rPr lang="tr-TR" dirty="0" smtClean="0"/>
              <a:t>Scholastic and Non-scholastic aspects (cont.)</a:t>
            </a:r>
            <a:endParaRPr lang="en-US" dirty="0"/>
          </a:p>
        </p:txBody>
      </p:sp>
      <p:sp>
        <p:nvSpPr>
          <p:cNvPr id="3" name="Rectangle 2"/>
          <p:cNvSpPr>
            <a:spLocks noGrp="1"/>
          </p:cNvSpPr>
          <p:nvPr>
            <p:ph sz="quarter" idx="1"/>
          </p:nvPr>
        </p:nvSpPr>
        <p:spPr>
          <a:xfrm>
            <a:off x="609600" y="1600200"/>
            <a:ext cx="8153400" cy="4724400"/>
          </a:xfrm>
        </p:spPr>
        <p:txBody>
          <a:bodyPr>
            <a:normAutofit/>
          </a:bodyPr>
          <a:lstStyle/>
          <a:p>
            <a:pPr>
              <a:spcAft>
                <a:spcPts val="2400"/>
              </a:spcAft>
              <a:buFont typeface="Wingdings" pitchFamily="2" charset="2"/>
              <a:buChar char="Ø"/>
            </a:pPr>
            <a:r>
              <a:rPr lang="en-US" dirty="0" err="1" smtClean="0"/>
              <a:t>Gathier</a:t>
            </a:r>
            <a:r>
              <a:rPr lang="en-US" dirty="0" smtClean="0"/>
              <a:t> </a:t>
            </a:r>
            <a:r>
              <a:rPr lang="en-US" dirty="0"/>
              <a:t>(1996), ex-president of the IBO, expresses this as, “internationality has become a normal characteristic of our contemporary society</a:t>
            </a:r>
            <a:r>
              <a:rPr lang="en-US" dirty="0" smtClean="0"/>
              <a:t>”.</a:t>
            </a:r>
            <a:endParaRPr lang="tr-TR" dirty="0" smtClean="0"/>
          </a:p>
          <a:p>
            <a:pPr>
              <a:spcAft>
                <a:spcPts val="2400"/>
              </a:spcAft>
              <a:buFont typeface="Wingdings" pitchFamily="2" charset="2"/>
              <a:buChar char="Ø"/>
            </a:pPr>
            <a:r>
              <a:rPr lang="en-US" dirty="0" smtClean="0"/>
              <a:t>That’s </a:t>
            </a:r>
            <a:r>
              <a:rPr lang="en-US" dirty="0"/>
              <a:t>the reason for investigating the development of international mindedness as one of the non-scholastic attributes specifically studied in this research. </a:t>
            </a:r>
          </a:p>
        </p:txBody>
      </p:sp>
    </p:spTree>
    <p:extLst>
      <p:ext uri="{BB962C8B-B14F-4D97-AF65-F5344CB8AC3E}">
        <p14:creationId xmlns:p14="http://schemas.microsoft.com/office/powerpoint/2010/main" val="2438581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IBDP</a:t>
            </a:r>
            <a:endParaRPr lang="en-US" dirty="0"/>
          </a:p>
        </p:txBody>
      </p:sp>
      <p:sp>
        <p:nvSpPr>
          <p:cNvPr id="3" name="Rectangle 2"/>
          <p:cNvSpPr>
            <a:spLocks noGrp="1"/>
          </p:cNvSpPr>
          <p:nvPr>
            <p:ph sz="quarter" idx="1"/>
          </p:nvPr>
        </p:nvSpPr>
        <p:spPr>
          <a:xfrm>
            <a:off x="609600" y="2286000"/>
            <a:ext cx="8153400" cy="2819400"/>
          </a:xfrm>
        </p:spPr>
        <p:txBody>
          <a:bodyPr>
            <a:normAutofit/>
          </a:bodyPr>
          <a:lstStyle/>
          <a:p>
            <a:pPr>
              <a:buFont typeface="Wingdings" pitchFamily="2" charset="2"/>
              <a:buChar char="Ø"/>
            </a:pPr>
            <a:r>
              <a:rPr lang="en-US" dirty="0"/>
              <a:t>The </a:t>
            </a:r>
            <a:r>
              <a:rPr lang="en-US" b="1" dirty="0"/>
              <a:t>IBDP</a:t>
            </a:r>
            <a:r>
              <a:rPr lang="en-US" dirty="0"/>
              <a:t>, specifically designed for international schools in the second half of the 20th century, states this as “</a:t>
            </a:r>
            <a:r>
              <a:rPr lang="en-US" b="1" dirty="0"/>
              <a:t>The Diploma Program prepares students for effective participation in a rapidly evolving and increasingly global society” (IBO, 2014</a:t>
            </a:r>
            <a:r>
              <a:rPr lang="en-US" b="1" dirty="0" smtClean="0"/>
              <a:t>)</a:t>
            </a:r>
            <a:r>
              <a:rPr lang="en-US" dirty="0" smtClean="0"/>
              <a:t>.</a:t>
            </a:r>
            <a:endParaRPr lang="en-US" dirty="0"/>
          </a:p>
        </p:txBody>
      </p:sp>
    </p:spTree>
    <p:extLst>
      <p:ext uri="{BB962C8B-B14F-4D97-AF65-F5344CB8AC3E}">
        <p14:creationId xmlns:p14="http://schemas.microsoft.com/office/powerpoint/2010/main" val="329990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MoNEP</a:t>
            </a:r>
            <a:endParaRPr lang="en-US" dirty="0"/>
          </a:p>
        </p:txBody>
      </p:sp>
      <p:sp>
        <p:nvSpPr>
          <p:cNvPr id="3" name="Rectangle 2"/>
          <p:cNvSpPr>
            <a:spLocks noGrp="1"/>
          </p:cNvSpPr>
          <p:nvPr>
            <p:ph sz="quarter" idx="1"/>
          </p:nvPr>
        </p:nvSpPr>
        <p:spPr>
          <a:xfrm>
            <a:off x="609600" y="2286000"/>
            <a:ext cx="8153400" cy="2819400"/>
          </a:xfrm>
        </p:spPr>
        <p:txBody>
          <a:bodyPr>
            <a:normAutofit fontScale="92500" lnSpcReduction="10000"/>
          </a:bodyPr>
          <a:lstStyle/>
          <a:p>
            <a:pPr>
              <a:buFont typeface="Wingdings" pitchFamily="2" charset="2"/>
              <a:buChar char="Ø"/>
            </a:pPr>
            <a:r>
              <a:rPr lang="en-US" b="1" dirty="0" err="1"/>
              <a:t>MoNEP</a:t>
            </a:r>
            <a:r>
              <a:rPr lang="en-US" dirty="0"/>
              <a:t>, on the other hand, designed for the children of a new nation state early in the 20th century, has also developed and evolved, showing awareness of the same global interdependence in the mission statement, “</a:t>
            </a:r>
            <a:r>
              <a:rPr lang="en-US" b="1" dirty="0"/>
              <a:t>constructing a happy society partner of contemporary civilization” (</a:t>
            </a:r>
            <a:r>
              <a:rPr lang="en-US" b="1" dirty="0" err="1"/>
              <a:t>MoNE</a:t>
            </a:r>
            <a:r>
              <a:rPr lang="en-US" b="1" dirty="0"/>
              <a:t>, 1973 amendment to educ. law)</a:t>
            </a:r>
            <a:r>
              <a:rPr lang="en-US" dirty="0"/>
              <a:t>. </a:t>
            </a:r>
          </a:p>
        </p:txBody>
      </p:sp>
    </p:spTree>
    <p:extLst>
      <p:ext uri="{BB962C8B-B14F-4D97-AF65-F5344CB8AC3E}">
        <p14:creationId xmlns:p14="http://schemas.microsoft.com/office/powerpoint/2010/main" val="2261298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Comparative Background</a:t>
            </a:r>
            <a:endParaRPr lang="en-US" dirty="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45858"/>
          <a:stretch/>
        </p:blipFill>
        <p:spPr bwMode="auto">
          <a:xfrm>
            <a:off x="1148818" y="1495426"/>
            <a:ext cx="6852182" cy="5429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0283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a:bodyPr>
          <a:lstStyle/>
          <a:p>
            <a:r>
              <a:rPr lang="tr-TR" dirty="0" smtClean="0"/>
              <a:t>Comparative Background (cont.)</a:t>
            </a:r>
            <a:endParaRPr lang="en-US" dirty="0"/>
          </a:p>
        </p:txBody>
      </p:sp>
      <p:grpSp>
        <p:nvGrpSpPr>
          <p:cNvPr id="5" name="Group 4"/>
          <p:cNvGrpSpPr>
            <a:grpSpLocks noChangeAspect="1"/>
          </p:cNvGrpSpPr>
          <p:nvPr/>
        </p:nvGrpSpPr>
        <p:grpSpPr>
          <a:xfrm>
            <a:off x="1066800" y="1371600"/>
            <a:ext cx="7329307" cy="4869451"/>
            <a:chOff x="3810000" y="1771653"/>
            <a:chExt cx="5322662" cy="3536276"/>
          </a:xfrm>
        </p:grpSpPr>
        <p:pic>
          <p:nvPicPr>
            <p:cNvPr id="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56362"/>
            <a:stretch/>
          </p:blipFill>
          <p:spPr bwMode="auto">
            <a:xfrm>
              <a:off x="3810000" y="1937666"/>
              <a:ext cx="5322662" cy="337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96794"/>
            <a:stretch/>
          </p:blipFill>
          <p:spPr bwMode="auto">
            <a:xfrm>
              <a:off x="3810000" y="1771653"/>
              <a:ext cx="5267325"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993807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612648" y="228600"/>
            <a:ext cx="8455152" cy="990600"/>
          </a:xfrm>
        </p:spPr>
        <p:txBody>
          <a:bodyPr>
            <a:normAutofit fontScale="90000"/>
          </a:bodyPr>
          <a:lstStyle/>
          <a:p>
            <a:r>
              <a:rPr lang="tr-TR" dirty="0" smtClean="0"/>
              <a:t>Referrals to international mindedness in policy statements</a:t>
            </a:r>
            <a:endParaRPr lang="en-US" dirty="0"/>
          </a:p>
        </p:txBody>
      </p:sp>
      <p:sp>
        <p:nvSpPr>
          <p:cNvPr id="3" name="Rectangle 2"/>
          <p:cNvSpPr>
            <a:spLocks noGrp="1"/>
          </p:cNvSpPr>
          <p:nvPr>
            <p:ph sz="quarter" idx="1"/>
          </p:nvPr>
        </p:nvSpPr>
        <p:spPr>
          <a:xfrm>
            <a:off x="609600" y="1524000"/>
            <a:ext cx="8382000" cy="5181600"/>
          </a:xfrm>
        </p:spPr>
        <p:txBody>
          <a:bodyPr>
            <a:noAutofit/>
          </a:bodyPr>
          <a:lstStyle/>
          <a:p>
            <a:pPr>
              <a:spcAft>
                <a:spcPts val="1200"/>
              </a:spcAft>
              <a:buFont typeface="Wingdings" pitchFamily="2" charset="2"/>
              <a:buChar char="Ø"/>
            </a:pPr>
            <a:r>
              <a:rPr lang="en-US" sz="2200" b="1" dirty="0"/>
              <a:t>The IB mission statement:</a:t>
            </a:r>
          </a:p>
          <a:p>
            <a:pPr>
              <a:spcAft>
                <a:spcPts val="1200"/>
              </a:spcAft>
              <a:buFont typeface="Wingdings" pitchFamily="2" charset="2"/>
              <a:buChar char="Ø"/>
            </a:pPr>
            <a:r>
              <a:rPr lang="en-US" sz="2200" dirty="0"/>
              <a:t>The International Baccalaureate aims to develop inquiring, knowledgeable and caring young people who help to create a better and more peaceful </a:t>
            </a:r>
            <a:r>
              <a:rPr lang="en-US" sz="2200" b="1" dirty="0"/>
              <a:t>world</a:t>
            </a:r>
            <a:r>
              <a:rPr lang="en-US" sz="2200" dirty="0"/>
              <a:t> through </a:t>
            </a:r>
            <a:r>
              <a:rPr lang="en-US" sz="2200" b="1" dirty="0"/>
              <a:t>intercultural</a:t>
            </a:r>
            <a:r>
              <a:rPr lang="en-US" sz="2200" dirty="0"/>
              <a:t> understanding and respect</a:t>
            </a:r>
            <a:r>
              <a:rPr lang="en-US" sz="2200" dirty="0" smtClean="0"/>
              <a:t>.</a:t>
            </a:r>
            <a:endParaRPr lang="en-US" sz="2200" dirty="0"/>
          </a:p>
          <a:p>
            <a:pPr>
              <a:spcAft>
                <a:spcPts val="1200"/>
              </a:spcAft>
              <a:buFont typeface="Wingdings" pitchFamily="2" charset="2"/>
              <a:buChar char="Ø"/>
            </a:pPr>
            <a:r>
              <a:rPr lang="en-US" sz="2200" dirty="0"/>
              <a:t>To this end the organization works with schools, governments and </a:t>
            </a:r>
            <a:r>
              <a:rPr lang="en-US" sz="2200" b="1" dirty="0"/>
              <a:t>international </a:t>
            </a:r>
            <a:r>
              <a:rPr lang="en-US" sz="2200" dirty="0"/>
              <a:t>organizations to develop challenging </a:t>
            </a:r>
            <a:r>
              <a:rPr lang="en-US" sz="2200" dirty="0" err="1"/>
              <a:t>programmes</a:t>
            </a:r>
            <a:r>
              <a:rPr lang="en-US" sz="2200" dirty="0"/>
              <a:t> of </a:t>
            </a:r>
            <a:r>
              <a:rPr lang="en-US" sz="2200" b="1" dirty="0"/>
              <a:t>international </a:t>
            </a:r>
            <a:r>
              <a:rPr lang="en-US" sz="2200" dirty="0"/>
              <a:t>education and rigorous assessment</a:t>
            </a:r>
            <a:r>
              <a:rPr lang="en-US" sz="2200" dirty="0" smtClean="0"/>
              <a:t>.</a:t>
            </a:r>
            <a:endParaRPr lang="en-US" sz="2200" dirty="0"/>
          </a:p>
          <a:p>
            <a:pPr>
              <a:spcAft>
                <a:spcPts val="1200"/>
              </a:spcAft>
              <a:buFont typeface="Wingdings" pitchFamily="2" charset="2"/>
              <a:buChar char="Ø"/>
            </a:pPr>
            <a:r>
              <a:rPr lang="en-US" sz="2200" dirty="0"/>
              <a:t>These </a:t>
            </a:r>
            <a:r>
              <a:rPr lang="en-US" sz="2200" dirty="0" err="1"/>
              <a:t>programmes</a:t>
            </a:r>
            <a:r>
              <a:rPr lang="en-US" sz="2200" dirty="0"/>
              <a:t> encourage students </a:t>
            </a:r>
            <a:r>
              <a:rPr lang="en-US" sz="2200" b="1" dirty="0"/>
              <a:t>across the world </a:t>
            </a:r>
            <a:r>
              <a:rPr lang="en-US" sz="2200" dirty="0"/>
              <a:t>to become active, compassionate and life-long learners who understand that other people, with their differences, can also be right (IBO, 2014).</a:t>
            </a:r>
          </a:p>
        </p:txBody>
      </p:sp>
    </p:spTree>
    <p:extLst>
      <p:ext uri="{BB962C8B-B14F-4D97-AF65-F5344CB8AC3E}">
        <p14:creationId xmlns:p14="http://schemas.microsoft.com/office/powerpoint/2010/main" val="26003144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cademicPresentation3">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DDB1280-0676-4822-8A4D-E954834AE2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AcademicPresentation3</Template>
  <TotalTime>0</TotalTime>
  <Words>1537</Words>
  <Application>Microsoft Office PowerPoint</Application>
  <PresentationFormat>On-screen Show (4:3)</PresentationFormat>
  <Paragraphs>105</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AcademicPresentation3</vt:lpstr>
      <vt:lpstr>A study of the comparison of international mindedness and intercultural understanding in IBDP and non-IBDP in Turkey  AIE Conference- 10-12 October 2014, Mumbai, India </vt:lpstr>
      <vt:lpstr>A research for IBO by Bilkent Univ.</vt:lpstr>
      <vt:lpstr>Scholastic and Non-scholastic aspects</vt:lpstr>
      <vt:lpstr>Scholastic and Non-scholastic aspects (cont.)</vt:lpstr>
      <vt:lpstr>IBDP</vt:lpstr>
      <vt:lpstr>MoNEP</vt:lpstr>
      <vt:lpstr>Comparative Background</vt:lpstr>
      <vt:lpstr>Comparative Background (cont.)</vt:lpstr>
      <vt:lpstr>Referrals to international mindedness in policy statements</vt:lpstr>
      <vt:lpstr>Basic principles of Turkish National Education</vt:lpstr>
      <vt:lpstr>Basic principles of Turkish National Education (cont.)</vt:lpstr>
      <vt:lpstr>PowerPoint Presentation</vt:lpstr>
      <vt:lpstr>PowerPoint Presentation</vt:lpstr>
      <vt:lpstr>Non-scholastic attributes in other documents</vt:lpstr>
      <vt:lpstr>Others (IB)</vt:lpstr>
      <vt:lpstr>IB Core Component</vt:lpstr>
      <vt:lpstr>Six facets of understanding</vt:lpstr>
      <vt:lpstr>Six facets of understanding (cont.)</vt:lpstr>
      <vt:lpstr>Six facets of understanding (cont.)</vt:lpstr>
      <vt:lpstr>Parental Choice</vt:lpstr>
      <vt:lpstr>References</vt:lpstr>
      <vt:lpstr>References (cont.)</vt:lpstr>
      <vt:lpstr>References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2014-09-29T19:12:02Z</dcterms:created>
  <dcterms:modified xsi:type="dcterms:W3CDTF">2014-11-10T18:13:12Z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TC101671251033</vt:lpwstr>
  </property>
</Properties>
</file>