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348" r:id="rId2"/>
    <p:sldId id="519" r:id="rId3"/>
    <p:sldId id="516" r:id="rId4"/>
    <p:sldId id="517" r:id="rId5"/>
    <p:sldId id="486" r:id="rId6"/>
    <p:sldId id="514" r:id="rId7"/>
    <p:sldId id="515" r:id="rId8"/>
    <p:sldId id="487" r:id="rId9"/>
    <p:sldId id="488" r:id="rId10"/>
    <p:sldId id="490" r:id="rId11"/>
    <p:sldId id="491" r:id="rId12"/>
    <p:sldId id="510" r:id="rId13"/>
    <p:sldId id="518" r:id="rId14"/>
    <p:sldId id="503" r:id="rId15"/>
    <p:sldId id="504" r:id="rId16"/>
    <p:sldId id="507" r:id="rId17"/>
    <p:sldId id="511" r:id="rId18"/>
    <p:sldId id="520" r:id="rId19"/>
    <p:sldId id="494" r:id="rId20"/>
    <p:sldId id="509" r:id="rId21"/>
  </p:sldIdLst>
  <p:sldSz cx="9144000" cy="6858000" type="letter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75" autoAdjust="0"/>
  </p:normalViewPr>
  <p:slideViewPr>
    <p:cSldViewPr>
      <p:cViewPr varScale="1">
        <p:scale>
          <a:sx n="112" d="100"/>
          <a:sy n="112" d="100"/>
        </p:scale>
        <p:origin x="15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26451" y="9520644"/>
            <a:ext cx="401645" cy="305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174" tIns="44787" rIns="91174" bIns="44787" anchor="ctr">
            <a:spAutoFit/>
          </a:bodyPr>
          <a:lstStyle/>
          <a:p>
            <a:pPr algn="r" eaLnBrk="0" hangingPunct="0">
              <a:defRPr/>
            </a:pPr>
            <a:fld id="{F67954C1-E6E9-4CDD-AF55-FC69F4E9D47E}" type="slidenum">
              <a:rPr lang="en-GB" sz="1400" i="1"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GB" sz="1400" i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296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719638"/>
            <a:ext cx="4985393" cy="417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74" tIns="44787" rIns="91174" bIns="44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notes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0" y="865188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26451" y="9520644"/>
            <a:ext cx="401645" cy="305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174" tIns="44787" rIns="91174" bIns="44787" anchor="ctr">
            <a:spAutoFit/>
          </a:bodyPr>
          <a:lstStyle/>
          <a:p>
            <a:pPr algn="r" eaLnBrk="0" hangingPunct="0">
              <a:defRPr/>
            </a:pPr>
            <a:fld id="{397B0A2E-BB61-4D1B-A4EF-B64F7E20DAA1}" type="slidenum">
              <a:rPr lang="en-GB" sz="1400" i="1"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GB" sz="1400" i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206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219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857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061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45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45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75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521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251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90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902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602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358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73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181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181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56B0A0C-9F17-4821-8B6F-386FD51898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7ACB9-103D-4B6C-81D0-C10A79E4DC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B575F-6D33-463F-A8D0-12F6A58F10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3DA1F-C10A-4BF7-8DC0-C47F41B1FB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51FE6-785F-4D7E-99D8-50B1218D08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233F1-5EA4-428F-B93D-08156A2892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00C9-4D8E-4573-962F-AF6BC2B3D8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8402E-C811-43B1-96A8-82C92B1D7E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70987-45BD-4643-A262-5F6DBD06B2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2FAFE-C55B-49CE-8143-E01F6B61DF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41B22-4F35-49A5-A480-77DEB046BD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2170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170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71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71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975B8AC-44D8-4F31-A5D3-A0018E6E1F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is.org/page.cfm?p=188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04664"/>
            <a:ext cx="7086600" cy="1296144"/>
          </a:xfrm>
        </p:spPr>
        <p:txBody>
          <a:bodyPr/>
          <a:lstStyle/>
          <a:p>
            <a:pPr algn="ctr" eaLnBrk="1" hangingPunct="1"/>
            <a:r>
              <a:rPr lang="en-GB" sz="2800" dirty="0">
                <a:latin typeface="Calibri" panose="020F0502020204030204" pitchFamily="34" charset="0"/>
              </a:rPr>
              <a:t>Can accreditation help international schools meet the challenge of ‘internationalising schools’?</a:t>
            </a:r>
            <a:endParaRPr lang="en-GB" sz="2800" dirty="0" smtClean="0">
              <a:latin typeface="Calibri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492896"/>
            <a:ext cx="7561262" cy="2952328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GB" altLang="en-US" sz="2000" b="1" dirty="0" smtClean="0">
              <a:latin typeface="Calibri" pitchFamily="34" charset="0"/>
            </a:endParaRPr>
          </a:p>
          <a:p>
            <a:pPr marL="0" indent="0" algn="ctr" eaLnBrk="1" hangingPunct="1">
              <a:buNone/>
            </a:pPr>
            <a:r>
              <a:rPr lang="en-GB" altLang="en-US" sz="2000" dirty="0" smtClean="0">
                <a:latin typeface="Calibri" pitchFamily="34" charset="0"/>
              </a:rPr>
              <a:t>Alliance </a:t>
            </a:r>
            <a:r>
              <a:rPr lang="en-GB" altLang="en-US" sz="2000" dirty="0">
                <a:latin typeface="Calibri" pitchFamily="34" charset="0"/>
              </a:rPr>
              <a:t>for International Education </a:t>
            </a:r>
            <a:r>
              <a:rPr lang="en-GB" altLang="en-US" sz="2000" dirty="0" smtClean="0">
                <a:latin typeface="Calibri" pitchFamily="34" charset="0"/>
              </a:rPr>
              <a:t>Conference</a:t>
            </a:r>
            <a:endParaRPr lang="en-GB" altLang="en-US" sz="2000" dirty="0">
              <a:latin typeface="Calibri" pitchFamily="34" charset="0"/>
            </a:endParaRPr>
          </a:p>
          <a:p>
            <a:pPr marL="0" indent="0" algn="ctr" eaLnBrk="1" hangingPunct="1">
              <a:buNone/>
            </a:pPr>
            <a:r>
              <a:rPr lang="en-GB" altLang="en-US" sz="2000" dirty="0">
                <a:latin typeface="Calibri" pitchFamily="34" charset="0"/>
              </a:rPr>
              <a:t>Amsterdam </a:t>
            </a:r>
          </a:p>
          <a:p>
            <a:pPr marL="0" indent="0" algn="ctr" eaLnBrk="1" hangingPunct="1">
              <a:buNone/>
            </a:pPr>
            <a:r>
              <a:rPr lang="en-GB" altLang="en-US" sz="2000" dirty="0">
                <a:latin typeface="Calibri" pitchFamily="34" charset="0"/>
              </a:rPr>
              <a:t>6-8 October </a:t>
            </a:r>
            <a:r>
              <a:rPr lang="en-GB" altLang="en-US" sz="2000" dirty="0" smtClean="0">
                <a:latin typeface="Calibri" pitchFamily="34" charset="0"/>
              </a:rPr>
              <a:t>2017</a:t>
            </a:r>
          </a:p>
          <a:p>
            <a:pPr marL="0" indent="0" algn="ctr" eaLnBrk="1" hangingPunct="1">
              <a:buNone/>
            </a:pPr>
            <a:endParaRPr lang="en-GB" altLang="en-US" sz="2000" dirty="0" smtClean="0">
              <a:latin typeface="Calibri" pitchFamily="34" charset="0"/>
            </a:endParaRPr>
          </a:p>
          <a:p>
            <a:pPr marL="0" indent="0" algn="ctr" eaLnBrk="1" hangingPunct="1">
              <a:buNone/>
            </a:pPr>
            <a:r>
              <a:rPr lang="en-GB" altLang="en-US" sz="2000" dirty="0">
                <a:latin typeface="Calibri" pitchFamily="34" charset="0"/>
              </a:rPr>
              <a:t>Michael </a:t>
            </a:r>
            <a:r>
              <a:rPr lang="en-GB" altLang="en-US" sz="2000" dirty="0" err="1">
                <a:latin typeface="Calibri" pitchFamily="34" charset="0"/>
              </a:rPr>
              <a:t>Fertig</a:t>
            </a:r>
            <a:r>
              <a:rPr lang="en-GB" altLang="en-US" sz="2000" dirty="0">
                <a:latin typeface="Calibri" pitchFamily="34" charset="0"/>
              </a:rPr>
              <a:t>, Department of Education, University of Bath</a:t>
            </a:r>
          </a:p>
          <a:p>
            <a:pPr marL="0" indent="0" algn="ctr" eaLnBrk="1" hangingPunct="1">
              <a:buNone/>
            </a:pPr>
            <a:r>
              <a:rPr lang="en-GB" altLang="en-US" sz="2000" dirty="0">
                <a:latin typeface="Calibri" pitchFamily="34" charset="0"/>
              </a:rPr>
              <a:t>(edsmf@bath.ac.uk)</a:t>
            </a:r>
          </a:p>
          <a:p>
            <a:pPr marL="0" indent="0" algn="ctr" eaLnBrk="1" hangingPunct="1">
              <a:buNone/>
            </a:pPr>
            <a:endParaRPr lang="en-GB" altLang="en-US" sz="2400" b="1" dirty="0">
              <a:latin typeface="Calibri" pitchFamily="34" charset="0"/>
            </a:endParaRPr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949950"/>
            <a:ext cx="208756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Accredited Schools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GB" sz="18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Calibri" pitchFamily="34" charset="0"/>
                <a:cs typeface="Tahoma" pitchFamily="34" charset="0"/>
              </a:rPr>
              <a:t>Council of International Schools, Accredited Schools, September 2017: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Calibri" pitchFamily="34" charset="0"/>
                <a:cs typeface="Tahoma" pitchFamily="34" charset="0"/>
              </a:rPr>
              <a:t>500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0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Calibri" pitchFamily="34" charset="0"/>
                <a:cs typeface="Tahoma" pitchFamily="34" charset="0"/>
              </a:rPr>
              <a:t>Council of International Schools, location of Accredited Schools,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Calibri" pitchFamily="34" charset="0"/>
                <a:cs typeface="Tahoma" pitchFamily="34" charset="0"/>
              </a:rPr>
              <a:t>September 2017: 98 countries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Calibri" pitchFamily="34" charset="0"/>
                <a:cs typeface="Tahoma" pitchFamily="34" charset="0"/>
              </a:rPr>
              <a:t>[Council of International Schools Membership Directory, available at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dirty="0" smtClean="0">
                <a:latin typeface="Calibri" pitchFamily="34" charset="0"/>
                <a:cs typeface="Tahoma" pitchFamily="34" charset="0"/>
                <a:hlinkClick r:id="rId3"/>
              </a:rPr>
              <a:t>www.cois.org/page.cfm?p=1884</a:t>
            </a:r>
            <a:r>
              <a:rPr lang="en-GB" sz="2000" dirty="0" smtClean="0">
                <a:latin typeface="Calibri" pitchFamily="34" charset="0"/>
                <a:cs typeface="Tahoma" pitchFamily="34" charset="0"/>
              </a:rPr>
              <a:t> accessed 11/09/17]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 smtClean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Accreditation Process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800" dirty="0" smtClean="0">
                <a:latin typeface="Calibri" pitchFamily="34" charset="0"/>
                <a:cs typeface="Tahoma" pitchFamily="34" charset="0"/>
              </a:rPr>
              <a:t>● the ‘rock’ of self-study</a:t>
            </a:r>
          </a:p>
          <a:p>
            <a:pPr eaLnBrk="1" hangingPunct="1">
              <a:buFont typeface="Wingdings" pitchFamily="2" charset="2"/>
              <a:buNone/>
            </a:pPr>
            <a:endParaRPr lang="en-GB" sz="24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800" dirty="0" smtClean="0">
                <a:latin typeface="Calibri" pitchFamily="34" charset="0"/>
                <a:cs typeface="Tahoma" pitchFamily="34" charset="0"/>
              </a:rPr>
              <a:t>● the ‘hard place’ of standards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 smtClean="0">
                <a:latin typeface="Calibri" pitchFamily="34" charset="0"/>
              </a:rPr>
              <a:t>Self-study</a:t>
            </a:r>
            <a:endParaRPr lang="en-GB" sz="28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2"/>
            <a:ext cx="7772400" cy="4435623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>
                <a:latin typeface="Calibri" pitchFamily="34" charset="0"/>
              </a:rPr>
              <a:t>● ‘Accurate self-evaluation is a pre-condition for school improvement. Without it, leaders do not have a realistic view of their school’s strengths and weaknesses’ (Knowledge &amp; Human Development Authority, 2012, </a:t>
            </a:r>
            <a:r>
              <a:rPr lang="en-GB" sz="1800" i="1" dirty="0" smtClean="0">
                <a:latin typeface="Calibri" pitchFamily="34" charset="0"/>
              </a:rPr>
              <a:t>Inspection Handbook 2012-2013</a:t>
            </a:r>
            <a:r>
              <a:rPr lang="en-GB" sz="1800" dirty="0" smtClean="0">
                <a:latin typeface="Calibri" pitchFamily="34" charset="0"/>
              </a:rPr>
              <a:t>, p 6).</a:t>
            </a:r>
          </a:p>
          <a:p>
            <a:pPr marL="0" indent="0">
              <a:buNone/>
            </a:pPr>
            <a:endParaRPr lang="en-GB" sz="18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alibri" pitchFamily="34" charset="0"/>
              </a:rPr>
              <a:t>● ‘Self-evaluation—as an iterative, reflexive and continuous process, embedded in the culture of the school—is a highly effective means for a school to consolidate success and secure improvement across the full range of its activities’ (Children, Schools &amp; Families Committee, 2010, </a:t>
            </a:r>
            <a:r>
              <a:rPr lang="en-GB" sz="1800" dirty="0" err="1" smtClean="0">
                <a:latin typeface="Calibri" pitchFamily="34" charset="0"/>
              </a:rPr>
              <a:t>para</a:t>
            </a:r>
            <a:r>
              <a:rPr lang="en-GB" sz="1800" dirty="0" smtClean="0">
                <a:latin typeface="Calibri" pitchFamily="34" charset="0"/>
              </a:rPr>
              <a:t> 53).</a:t>
            </a:r>
          </a:p>
          <a:p>
            <a:pPr marL="0" indent="0">
              <a:buNone/>
            </a:pPr>
            <a:endParaRPr lang="en-GB" sz="18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alibri" pitchFamily="34" charset="0"/>
              </a:rPr>
              <a:t>● ‘The key contribution of inspection to improving educational provision is to supply well-founded information about the performance of schools that can be used to increase parental choice and bring about positive changes’ (Knowledge &amp; Human Development Authority, 2012, </a:t>
            </a:r>
            <a:r>
              <a:rPr lang="en-GB" sz="1800" i="1" dirty="0" smtClean="0">
                <a:latin typeface="Calibri" pitchFamily="34" charset="0"/>
              </a:rPr>
              <a:t>Inspection Handbook 2012-2013</a:t>
            </a:r>
            <a:r>
              <a:rPr lang="en-GB" sz="1800" dirty="0" smtClean="0">
                <a:latin typeface="Calibri" pitchFamily="34" charset="0"/>
              </a:rPr>
              <a:t>, p 61).</a:t>
            </a:r>
          </a:p>
          <a:p>
            <a:pPr marL="0" indent="0">
              <a:buNone/>
            </a:pPr>
            <a:endParaRPr lang="en-GB" sz="2000" dirty="0">
              <a:latin typeface="Calibri" pitchFamily="34" charset="0"/>
            </a:endParaRPr>
          </a:p>
          <a:p>
            <a:pPr marL="0" indent="0">
              <a:buNone/>
            </a:pPr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35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 smtClean="0">
                <a:latin typeface="Calibri" panose="020F0502020204030204" pitchFamily="34" charset="0"/>
              </a:rPr>
              <a:t>Self-study: emerging issues 1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GB" sz="1800" dirty="0">
                <a:latin typeface="Calibri" pitchFamily="34" charset="0"/>
                <a:cs typeface="Tahoma" pitchFamily="34" charset="0"/>
              </a:rPr>
              <a:t>● ‘…SAIS schools are asked to choose a method of evaluation that most 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closely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aligns with the </a:t>
            </a:r>
            <a:r>
              <a:rPr lang="en-GB" sz="1800" dirty="0">
                <a:latin typeface="Calibri" pitchFamily="34" charset="0"/>
                <a:cs typeface="Tahoma" pitchFamily="34" charset="0"/>
              </a:rPr>
              <a:t>regular, on-going visioning or planning under way at the 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school…A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school </a:t>
            </a:r>
            <a:r>
              <a:rPr lang="en-GB" sz="1800" dirty="0">
                <a:latin typeface="Calibri" pitchFamily="34" charset="0"/>
                <a:cs typeface="Tahoma" pitchFamily="34" charset="0"/>
              </a:rPr>
              <a:t>can use 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any self </a:t>
            </a:r>
            <a:r>
              <a:rPr lang="en-GB" sz="1800" dirty="0">
                <a:latin typeface="Calibri" pitchFamily="34" charset="0"/>
                <a:cs typeface="Tahoma" pitchFamily="34" charset="0"/>
              </a:rPr>
              <a:t>study method generally recognized in the 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independent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school </a:t>
            </a:r>
            <a:r>
              <a:rPr lang="en-GB" sz="1800" dirty="0">
                <a:latin typeface="Calibri" pitchFamily="34" charset="0"/>
                <a:cs typeface="Tahoma" pitchFamily="34" charset="0"/>
              </a:rPr>
              <a:t>world…Choosing 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your own </a:t>
            </a:r>
            <a:r>
              <a:rPr lang="en-GB" sz="1800" dirty="0">
                <a:latin typeface="Calibri" pitchFamily="34" charset="0"/>
                <a:cs typeface="Tahoma" pitchFamily="34" charset="0"/>
              </a:rPr>
              <a:t>path is one of the distinctive features of 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the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SAIS </a:t>
            </a:r>
            <a:r>
              <a:rPr lang="en-GB" sz="1800" dirty="0">
                <a:latin typeface="Calibri" pitchFamily="34" charset="0"/>
                <a:cs typeface="Tahoma" pitchFamily="34" charset="0"/>
              </a:rPr>
              <a:t>accreditation process’ (SAIS, 2013, 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p 17).</a:t>
            </a:r>
          </a:p>
          <a:p>
            <a:pPr eaLnBrk="1" hangingPunct="1"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● ‘The </a:t>
            </a:r>
            <a:r>
              <a:rPr lang="en-GB" sz="1800" dirty="0">
                <a:latin typeface="Calibri" panose="020F0502020204030204" pitchFamily="34" charset="0"/>
              </a:rPr>
              <a:t>documentation requirement contributes to privileging a specific form </a:t>
            </a:r>
            <a:r>
              <a:rPr lang="en-GB" sz="1800" dirty="0" smtClean="0">
                <a:latin typeface="Calibri" panose="020F0502020204030204" pitchFamily="34" charset="0"/>
              </a:rPr>
              <a:t>of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knowledge</a:t>
            </a:r>
            <a:r>
              <a:rPr lang="en-GB" sz="1800" dirty="0">
                <a:latin typeface="Calibri" panose="020F0502020204030204" pitchFamily="34" charset="0"/>
              </a:rPr>
              <a:t>. It is a form of knowledge that insists that good professional </a:t>
            </a:r>
            <a:r>
              <a:rPr lang="en-GB" sz="1800" dirty="0" smtClean="0">
                <a:latin typeface="Calibri" panose="020F0502020204030204" pitchFamily="34" charset="0"/>
              </a:rPr>
              <a:t>practice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is solely what </a:t>
            </a:r>
            <a:r>
              <a:rPr lang="en-GB" sz="1800" dirty="0">
                <a:latin typeface="Calibri" panose="020F0502020204030204" pitchFamily="34" charset="0"/>
              </a:rPr>
              <a:t>can be documented as being good. The educational </a:t>
            </a:r>
            <a:r>
              <a:rPr lang="en-GB" sz="1800" dirty="0" smtClean="0">
                <a:latin typeface="Calibri" panose="020F0502020204030204" pitchFamily="34" charset="0"/>
              </a:rPr>
              <a:t>institution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cannot </a:t>
            </a:r>
            <a:r>
              <a:rPr lang="en-GB" sz="1800" dirty="0">
                <a:latin typeface="Calibri" panose="020F0502020204030204" pitchFamily="34" charset="0"/>
              </a:rPr>
              <a:t>be accredited </a:t>
            </a:r>
            <a:r>
              <a:rPr lang="en-GB" sz="1800" dirty="0" smtClean="0">
                <a:latin typeface="Calibri" panose="020F0502020204030204" pitchFamily="34" charset="0"/>
              </a:rPr>
              <a:t>if all </a:t>
            </a:r>
            <a:r>
              <a:rPr lang="en-GB" sz="1800" dirty="0">
                <a:latin typeface="Calibri" panose="020F0502020204030204" pitchFamily="34" charset="0"/>
              </a:rPr>
              <a:t>of the required criteria for accreditation are not </a:t>
            </a:r>
            <a:r>
              <a:rPr lang="en-GB" sz="1800" dirty="0" smtClean="0">
                <a:latin typeface="Calibri" panose="020F0502020204030204" pitchFamily="34" charset="0"/>
              </a:rPr>
              <a:t>fully</a:t>
            </a:r>
          </a:p>
          <a:p>
            <a:pPr eaLnBrk="1" hangingPunct="1">
              <a:buNone/>
            </a:pPr>
            <a:r>
              <a:rPr lang="en-GB" sz="1800" i="1" dirty="0" smtClean="0">
                <a:latin typeface="Calibri" panose="020F0502020204030204" pitchFamily="34" charset="0"/>
              </a:rPr>
              <a:t>documented</a:t>
            </a:r>
            <a:r>
              <a:rPr lang="en-GB" sz="1800" dirty="0">
                <a:latin typeface="Calibri" panose="020F0502020204030204" pitchFamily="34" charset="0"/>
              </a:rPr>
              <a:t>. According to the </a:t>
            </a:r>
            <a:r>
              <a:rPr lang="en-GB" sz="1800" dirty="0" smtClean="0">
                <a:latin typeface="Calibri" panose="020F0502020204030204" pitchFamily="34" charset="0"/>
              </a:rPr>
              <a:t>logic of </a:t>
            </a:r>
            <a:r>
              <a:rPr lang="en-GB" sz="1800" dirty="0">
                <a:latin typeface="Calibri" panose="020F0502020204030204" pitchFamily="34" charset="0"/>
              </a:rPr>
              <a:t>the </a:t>
            </a:r>
            <a:r>
              <a:rPr lang="en-GB" sz="1800" dirty="0" err="1">
                <a:latin typeface="Calibri" panose="020F0502020204030204" pitchFamily="34" charset="0"/>
              </a:rPr>
              <a:t>panopticon</a:t>
            </a:r>
            <a:r>
              <a:rPr lang="en-GB" sz="1800" dirty="0">
                <a:latin typeface="Calibri" panose="020F0502020204030204" pitchFamily="34" charset="0"/>
              </a:rPr>
              <a:t>, quality has to be </a:t>
            </a:r>
            <a:r>
              <a:rPr lang="en-GB" sz="1800" dirty="0" smtClean="0">
                <a:latin typeface="Calibri" panose="020F0502020204030204" pitchFamily="34" charset="0"/>
              </a:rPr>
              <a:t>clearly</a:t>
            </a:r>
          </a:p>
          <a:p>
            <a:pPr eaLnBrk="1" hangingPunct="1">
              <a:buNone/>
            </a:pPr>
            <a:r>
              <a:rPr lang="en-GB" sz="1800" dirty="0">
                <a:latin typeface="Calibri" panose="020F0502020204030204" pitchFamily="34" charset="0"/>
              </a:rPr>
              <a:t>v</a:t>
            </a:r>
            <a:r>
              <a:rPr lang="en-GB" sz="1800" dirty="0" smtClean="0">
                <a:latin typeface="Calibri" panose="020F0502020204030204" pitchFamily="34" charset="0"/>
              </a:rPr>
              <a:t>isible’ (</a:t>
            </a:r>
            <a:r>
              <a:rPr lang="en-GB" sz="1800" dirty="0" err="1" smtClean="0">
                <a:latin typeface="Calibri" panose="020F0502020204030204" pitchFamily="34" charset="0"/>
              </a:rPr>
              <a:t>Engebretsen</a:t>
            </a:r>
            <a:r>
              <a:rPr lang="en-GB" sz="1800" dirty="0" smtClean="0">
                <a:latin typeface="Calibri" panose="020F0502020204030204" pitchFamily="34" charset="0"/>
              </a:rPr>
              <a:t> et al, 2012, p </a:t>
            </a:r>
            <a:r>
              <a:rPr lang="en-GB" sz="1800" dirty="0">
                <a:latin typeface="Calibri" panose="020F0502020204030204" pitchFamily="34" charset="0"/>
              </a:rPr>
              <a:t>411). </a:t>
            </a:r>
            <a:endParaRPr lang="en-GB" sz="18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endParaRPr lang="en-GB" sz="1800" dirty="0">
              <a:latin typeface="Calibri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173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Self-study: emerging issues 2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0763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●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 ‘</a:t>
            </a:r>
            <a:r>
              <a:rPr lang="en-GB" sz="1800" dirty="0" smtClean="0">
                <a:latin typeface="Calibri" panose="020F0502020204030204" pitchFamily="34" charset="0"/>
              </a:rPr>
              <a:t>In </a:t>
            </a:r>
            <a:r>
              <a:rPr lang="en-GB" sz="1800" dirty="0">
                <a:latin typeface="Calibri" panose="020F0502020204030204" pitchFamily="34" charset="0"/>
              </a:rPr>
              <a:t>addition, accreditation requires the professional practitioner to ask </a:t>
            </a:r>
            <a:r>
              <a:rPr lang="en-GB" sz="1800" dirty="0" smtClean="0">
                <a:latin typeface="Calibri" panose="020F0502020204030204" pitchFamily="34" charset="0"/>
              </a:rPr>
              <a:t>new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questions </a:t>
            </a:r>
            <a:r>
              <a:rPr lang="en-GB" sz="1800" dirty="0">
                <a:latin typeface="Calibri" panose="020F0502020204030204" pitchFamily="34" charset="0"/>
              </a:rPr>
              <a:t>about the work he or she is doing. Do we have the documentation </a:t>
            </a:r>
            <a:r>
              <a:rPr lang="en-GB" sz="1800" dirty="0" smtClean="0">
                <a:latin typeface="Calibri" panose="020F0502020204030204" pitchFamily="34" charset="0"/>
              </a:rPr>
              <a:t>that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we </a:t>
            </a:r>
            <a:r>
              <a:rPr lang="en-GB" sz="1800" dirty="0">
                <a:latin typeface="Calibri" panose="020F0502020204030204" pitchFamily="34" charset="0"/>
              </a:rPr>
              <a:t>need? Have we written the report in the way that we are supposed to </a:t>
            </a:r>
            <a:r>
              <a:rPr lang="en-GB" sz="1800" dirty="0" smtClean="0">
                <a:latin typeface="Calibri" panose="020F0502020204030204" pitchFamily="34" charset="0"/>
              </a:rPr>
              <a:t>have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done</a:t>
            </a:r>
            <a:r>
              <a:rPr lang="en-GB" sz="1800" dirty="0">
                <a:latin typeface="Calibri" panose="020F0502020204030204" pitchFamily="34" charset="0"/>
              </a:rPr>
              <a:t>? Is the quality of our services in a format that can be measured</a:t>
            </a:r>
            <a:r>
              <a:rPr lang="en-GB" sz="1800" dirty="0" smtClean="0">
                <a:latin typeface="Calibri" panose="020F0502020204030204" pitchFamily="34" charset="0"/>
              </a:rPr>
              <a:t>?’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(</a:t>
            </a:r>
            <a:r>
              <a:rPr lang="en-GB" sz="1800" dirty="0" err="1" smtClean="0">
                <a:latin typeface="Calibri" panose="020F0502020204030204" pitchFamily="34" charset="0"/>
              </a:rPr>
              <a:t>Engebretsen</a:t>
            </a:r>
            <a:r>
              <a:rPr lang="en-GB" sz="1800" dirty="0" smtClean="0">
                <a:latin typeface="Calibri" panose="020F0502020204030204" pitchFamily="34" charset="0"/>
              </a:rPr>
              <a:t> et al, 2012, p </a:t>
            </a:r>
            <a:r>
              <a:rPr lang="en-GB" sz="1800" dirty="0">
                <a:latin typeface="Calibri" panose="020F0502020204030204" pitchFamily="34" charset="0"/>
              </a:rPr>
              <a:t>412). </a:t>
            </a:r>
            <a:endParaRPr lang="en-GB" sz="1800" dirty="0" smtClean="0">
              <a:latin typeface="Calibri" panose="020F0502020204030204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400" dirty="0" smtClean="0">
                <a:latin typeface="Calibri" pitchFamily="34" charset="0"/>
              </a:rPr>
              <a:t>Standards &amp; Internationalising Schools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43562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‘Standard A3: The school’s Guiding Statements endorse the school’s commitment to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developing inter-cultural learning…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Standard B6: The leadership of the school has the inter-cultural competencies, perspectives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and appreciation needed for the school’s unique cultural context…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Standard C3: The curriculum promotes the development of global citizenship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intercultural learning…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Standard D7: Teaching draws on appropriate cultural and authentic contexts to provide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meaning to the students in their intercultural development.’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[Council of International Schools (2016) </a:t>
            </a:r>
            <a:r>
              <a:rPr lang="en-GB" sz="1600" i="1" dirty="0" smtClean="0">
                <a:latin typeface="Calibri" pitchFamily="34" charset="0"/>
                <a:cs typeface="Tahoma" pitchFamily="34" charset="0"/>
              </a:rPr>
              <a:t>The Framework for the Evaluation &amp; International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i="1" dirty="0" smtClean="0">
                <a:latin typeface="Calibri" pitchFamily="34" charset="0"/>
                <a:cs typeface="Tahoma" pitchFamily="34" charset="0"/>
              </a:rPr>
              <a:t>Accreditation of Schools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, pp 4/8/14/17]</a:t>
            </a: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Standards: Emerging Issues 1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43562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● ‘...highly structured organizational fields provide a context in which individual efforts to deal rationally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with uncertainty and constraint often lead, in the aggregate, to homogeneity in structure, culture,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output’ (DiMaggio &amp; Powell, 1983, p 147).</a:t>
            </a:r>
          </a:p>
          <a:p>
            <a:pPr eaLnBrk="1" hangingPunct="1">
              <a:buFont typeface="Wingdings" pitchFamily="2" charset="2"/>
              <a:buNone/>
            </a:pPr>
            <a:endParaRPr lang="en-GB" sz="14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● ‘Uncertainty is a powerful force that encourages imitation...Organizations tend to model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themselves after similar organizations in their field that they perceive to be more legitimate 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successful’ (DiMaggio &amp; Powell, 1983, p 151-152).</a:t>
            </a:r>
          </a:p>
          <a:p>
            <a:pPr eaLnBrk="1" hangingPunct="1">
              <a:buFont typeface="Wingdings" pitchFamily="2" charset="2"/>
              <a:buNone/>
            </a:pPr>
            <a:endParaRPr lang="en-GB" sz="14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● ‘…the development of quality assurance processes is interpreted as a tool that is used by the national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states to ensure standardization and homogenization’ (</a:t>
            </a:r>
            <a:r>
              <a:rPr lang="en-GB" sz="1400" dirty="0" err="1" smtClean="0">
                <a:latin typeface="Calibri" pitchFamily="34" charset="0"/>
                <a:cs typeface="Tahoma" pitchFamily="34" charset="0"/>
              </a:rPr>
              <a:t>Cret</a:t>
            </a:r>
            <a:r>
              <a:rPr lang="en-GB" sz="1400" dirty="0" smtClean="0">
                <a:latin typeface="Calibri" pitchFamily="34" charset="0"/>
                <a:cs typeface="Tahoma" pitchFamily="34" charset="0"/>
              </a:rPr>
              <a:t>, 2011, p 420).</a:t>
            </a:r>
          </a:p>
          <a:p>
            <a:pPr eaLnBrk="1" hangingPunct="1">
              <a:buFont typeface="Wingdings" pitchFamily="2" charset="2"/>
              <a:buNone/>
            </a:pPr>
            <a:endParaRPr lang="en-GB" sz="14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●‘Despite the emphasis on self-evaluation and autonomy involved in most quality assurance models,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(they) contain the risk of encouraging compliance to that standard set of criteria and, hence, to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400" dirty="0" smtClean="0">
                <a:latin typeface="Calibri" pitchFamily="34" charset="0"/>
                <a:cs typeface="Tahoma" pitchFamily="34" charset="0"/>
              </a:rPr>
              <a:t>uniformity and homogeneity’ (van </a:t>
            </a:r>
            <a:r>
              <a:rPr lang="en-GB" sz="1400" dirty="0" err="1" smtClean="0">
                <a:latin typeface="Calibri" pitchFamily="34" charset="0"/>
                <a:cs typeface="Tahoma" pitchFamily="34" charset="0"/>
              </a:rPr>
              <a:t>Damme</a:t>
            </a:r>
            <a:r>
              <a:rPr lang="en-GB" sz="1400" dirty="0" smtClean="0">
                <a:latin typeface="Calibri" pitchFamily="34" charset="0"/>
                <a:cs typeface="Tahoma" pitchFamily="34" charset="0"/>
              </a:rPr>
              <a:t>, 2000, p 15).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 smtClean="0">
                <a:latin typeface="Calibri" panose="020F0502020204030204" pitchFamily="34" charset="0"/>
              </a:rPr>
              <a:t>Standards: Emerging Issues 2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‘…accreditors promise discretion to colleges in order to get the candid self-assessment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necessary to improve these institutions…As a result, virtually everything about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accreditation continues to be shrouded in a veil of secrecy. Accreditation reports are kept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secret, and the only information available to the public is whether an institution has or does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not have accreditation’ (Gillen et al, 2010, p 14).</a:t>
            </a: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‘Regulation occurs from the inside through the construction of auto-regulated or auto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correcting selves’ (Freshwater et al, 2015, p 8).</a:t>
            </a:r>
          </a:p>
          <a:p>
            <a:pPr eaLnBrk="1" hangingPunct="1"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‘…governmentality…is a form of power that makes all surveillance redundant, because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power has become internalized. Governmentality does not operate through surveillance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but through motivation and stimulation and by making people work together for a goal and</a:t>
            </a:r>
          </a:p>
          <a:p>
            <a:pPr eaLnBrk="1" hangingPunct="1"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maximize their potential’ (</a:t>
            </a:r>
            <a:r>
              <a:rPr lang="en-GB" sz="1600" dirty="0" err="1" smtClean="0">
                <a:latin typeface="Calibri" pitchFamily="34" charset="0"/>
                <a:cs typeface="Tahoma" pitchFamily="34" charset="0"/>
              </a:rPr>
              <a:t>Engebretsen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 et al, 2012, p 404).</a:t>
            </a: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712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 smtClean="0">
                <a:latin typeface="Calibri" panose="020F0502020204030204" pitchFamily="34" charset="0"/>
              </a:rPr>
              <a:t>Summary of key issues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Calibri" panose="020F0502020204030204" pitchFamily="34" charset="0"/>
              </a:rPr>
              <a:t>● is an agreed view of ‘internationalising schools’ possible?</a:t>
            </a:r>
          </a:p>
          <a:p>
            <a:pPr marL="0" indent="0">
              <a:buNone/>
            </a:pPr>
            <a:endParaRPr lang="en-GB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Calibri" panose="020F0502020204030204" pitchFamily="34" charset="0"/>
              </a:rPr>
              <a:t>● is an agreed view of ‘internationalising schools’ desirable?</a:t>
            </a:r>
          </a:p>
          <a:p>
            <a:pPr marL="0" indent="0">
              <a:buNone/>
            </a:pPr>
            <a:endParaRPr lang="en-GB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200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000" smtClean="0">
                <a:latin typeface="Calibri" panose="020F0502020204030204" pitchFamily="34" charset="0"/>
              </a:rPr>
              <a:t>● </a:t>
            </a:r>
            <a:r>
              <a:rPr lang="en-GB" sz="2000" dirty="0" smtClean="0">
                <a:latin typeface="Calibri" panose="020F0502020204030204" pitchFamily="34" charset="0"/>
              </a:rPr>
              <a:t>can accrediting agencies encourage a particular view of ‘internationalising schools’? </a:t>
            </a:r>
            <a:endParaRPr lang="en-GB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42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1600" dirty="0" smtClean="0">
                <a:latin typeface="Calibri" pitchFamily="34" charset="0"/>
              </a:rPr>
              <a:t>References and further reading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844824"/>
            <a:ext cx="7772400" cy="482453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Alderman G. &amp; Brown R. (2005) ‘Can Quality Assurance Survive the Market? Accreditation and Audit at the Crossroads’. </a:t>
            </a:r>
            <a:r>
              <a:rPr lang="en-GB" sz="1100" i="1" dirty="0" smtClean="0">
                <a:latin typeface="Calibri" pitchFamily="34" charset="0"/>
              </a:rPr>
              <a:t>Higher</a:t>
            </a:r>
          </a:p>
          <a:p>
            <a:pPr>
              <a:buFont typeface="Wingdings" pitchFamily="2" charset="2"/>
              <a:buNone/>
            </a:pPr>
            <a:r>
              <a:rPr lang="en-GB" sz="1100" i="1" dirty="0" smtClean="0">
                <a:latin typeface="Calibri" pitchFamily="34" charset="0"/>
              </a:rPr>
              <a:t>Education</a:t>
            </a:r>
            <a:r>
              <a:rPr lang="en-GB" sz="1100" i="1" dirty="0">
                <a:latin typeface="Calibri" pitchFamily="34" charset="0"/>
              </a:rPr>
              <a:t> </a:t>
            </a:r>
            <a:r>
              <a:rPr lang="en-GB" sz="1100" i="1" dirty="0" smtClean="0">
                <a:latin typeface="Calibri" pitchFamily="34" charset="0"/>
              </a:rPr>
              <a:t>Quarterly</a:t>
            </a:r>
            <a:r>
              <a:rPr lang="en-GB" sz="1100" dirty="0" smtClean="0">
                <a:latin typeface="Calibri" pitchFamily="34" charset="0"/>
              </a:rPr>
              <a:t>. Vol 59 No 4 pp 313-328.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Children, Schools &amp; Families Committee (2010) </a:t>
            </a:r>
            <a:r>
              <a:rPr lang="en-GB" sz="1100" i="1" dirty="0" smtClean="0">
                <a:latin typeface="Calibri" pitchFamily="34" charset="0"/>
              </a:rPr>
              <a:t>School Accountability</a:t>
            </a:r>
            <a:r>
              <a:rPr lang="en-GB" sz="1100" dirty="0" smtClean="0">
                <a:latin typeface="Calibri" pitchFamily="34" charset="0"/>
              </a:rPr>
              <a:t>. The Stationery Office, London. 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Council of International Schools (2016) </a:t>
            </a:r>
            <a:r>
              <a:rPr lang="en-GB" sz="1100" i="1" dirty="0" smtClean="0">
                <a:latin typeface="Calibri" pitchFamily="34" charset="0"/>
              </a:rPr>
              <a:t>The Framework for the Evaluation and International Accreditation of Schools</a:t>
            </a:r>
            <a:r>
              <a:rPr lang="en-GB" sz="1100" dirty="0" smtClean="0">
                <a:latin typeface="Calibri" pitchFamily="34" charset="0"/>
              </a:rPr>
              <a:t>.</a:t>
            </a:r>
            <a:r>
              <a:rPr lang="en-GB" sz="1100" i="1" dirty="0" smtClean="0">
                <a:latin typeface="Calibri" pitchFamily="34" charset="0"/>
              </a:rPr>
              <a:t> </a:t>
            </a:r>
            <a:r>
              <a:rPr lang="en-GB" sz="1100" dirty="0" smtClean="0">
                <a:latin typeface="Calibri" pitchFamily="34" charset="0"/>
              </a:rPr>
              <a:t>Council</a:t>
            </a:r>
            <a:r>
              <a:rPr lang="en-GB" sz="1100" dirty="0">
                <a:latin typeface="Calibri" pitchFamily="34" charset="0"/>
              </a:rPr>
              <a:t> </a:t>
            </a:r>
            <a:r>
              <a:rPr lang="en-GB" sz="1100" dirty="0" smtClean="0">
                <a:latin typeface="Calibri" pitchFamily="34" charset="0"/>
              </a:rPr>
              <a:t>of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International Schools, Petersfield. </a:t>
            </a:r>
          </a:p>
          <a:p>
            <a:pPr>
              <a:buFont typeface="Wingdings" pitchFamily="2" charset="2"/>
              <a:buNone/>
            </a:pPr>
            <a:r>
              <a:rPr lang="en-GB" sz="1100" dirty="0" err="1" smtClean="0">
                <a:latin typeface="Calibri" pitchFamily="34" charset="0"/>
              </a:rPr>
              <a:t>Cret</a:t>
            </a:r>
            <a:r>
              <a:rPr lang="en-GB" sz="1100" dirty="0" smtClean="0">
                <a:latin typeface="Calibri" pitchFamily="34" charset="0"/>
              </a:rPr>
              <a:t> B. (2011) ‘Accreditation as local management tools’. </a:t>
            </a:r>
            <a:r>
              <a:rPr lang="en-GB" sz="1100" i="1" dirty="0" smtClean="0">
                <a:latin typeface="Calibri" pitchFamily="34" charset="0"/>
              </a:rPr>
              <a:t>Higher Education</a:t>
            </a:r>
            <a:r>
              <a:rPr lang="en-GB" sz="1100" dirty="0" smtClean="0">
                <a:latin typeface="Calibri" pitchFamily="34" charset="0"/>
              </a:rPr>
              <a:t>. Vol 61 pp 415-429.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van </a:t>
            </a:r>
            <a:r>
              <a:rPr lang="en-GB" sz="1100" dirty="0" err="1" smtClean="0">
                <a:latin typeface="Calibri" pitchFamily="34" charset="0"/>
              </a:rPr>
              <a:t>Damme</a:t>
            </a:r>
            <a:r>
              <a:rPr lang="en-GB" sz="1100" dirty="0" smtClean="0">
                <a:latin typeface="Calibri" pitchFamily="34" charset="0"/>
              </a:rPr>
              <a:t> D. (2000) ‘Internationalization and quality assurance: towards worldwide accreditation’. </a:t>
            </a:r>
            <a:r>
              <a:rPr lang="en-GB" sz="1100" i="1" dirty="0" smtClean="0">
                <a:latin typeface="Calibri" pitchFamily="34" charset="0"/>
              </a:rPr>
              <a:t>European Journal of Education</a:t>
            </a:r>
          </a:p>
          <a:p>
            <a:pPr>
              <a:buFont typeface="Wingdings" pitchFamily="2" charset="2"/>
              <a:buNone/>
            </a:pPr>
            <a:r>
              <a:rPr lang="en-GB" sz="1100" i="1" dirty="0" smtClean="0">
                <a:latin typeface="Calibri" pitchFamily="34" charset="0"/>
              </a:rPr>
              <a:t>Law &amp; Policy</a:t>
            </a:r>
            <a:r>
              <a:rPr lang="en-GB" sz="1100" dirty="0" smtClean="0">
                <a:latin typeface="Calibri" pitchFamily="34" charset="0"/>
              </a:rPr>
              <a:t>. Vol 4 pp 1-20. 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DiMaggio P.J. &amp; Powell W.W. (1983) ‘The iron cage revisited: institutional isomorphism and collective rationality in organizational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fields ‘. </a:t>
            </a:r>
            <a:r>
              <a:rPr lang="en-GB" sz="1100" i="1" dirty="0" smtClean="0">
                <a:latin typeface="Calibri" pitchFamily="34" charset="0"/>
              </a:rPr>
              <a:t>American Sociological Review</a:t>
            </a:r>
            <a:r>
              <a:rPr lang="en-GB" sz="1100" dirty="0" smtClean="0">
                <a:latin typeface="Calibri" pitchFamily="34" charset="0"/>
              </a:rPr>
              <a:t>. </a:t>
            </a:r>
            <a:r>
              <a:rPr lang="en-GB" sz="1100" dirty="0" err="1" smtClean="0">
                <a:latin typeface="Calibri" pitchFamily="34" charset="0"/>
              </a:rPr>
              <a:t>Vol</a:t>
            </a:r>
            <a:r>
              <a:rPr lang="en-GB" sz="1100" dirty="0" smtClean="0">
                <a:latin typeface="Calibri" pitchFamily="34" charset="0"/>
              </a:rPr>
              <a:t> 48 pp 147-160.</a:t>
            </a:r>
          </a:p>
          <a:p>
            <a:pPr>
              <a:buFont typeface="Wingdings" pitchFamily="2" charset="2"/>
              <a:buNone/>
            </a:pPr>
            <a:r>
              <a:rPr lang="en-GB" sz="1100" dirty="0" err="1" smtClean="0">
                <a:latin typeface="Calibri" pitchFamily="34" charset="0"/>
              </a:rPr>
              <a:t>Ehren</a:t>
            </a:r>
            <a:r>
              <a:rPr lang="en-GB" sz="1100" dirty="0" smtClean="0">
                <a:latin typeface="Calibri" pitchFamily="34" charset="0"/>
              </a:rPr>
              <a:t> M.C.M., </a:t>
            </a:r>
            <a:r>
              <a:rPr lang="en-GB" sz="1100" dirty="0" err="1" smtClean="0">
                <a:latin typeface="Calibri" pitchFamily="34" charset="0"/>
              </a:rPr>
              <a:t>Altrichter</a:t>
            </a:r>
            <a:r>
              <a:rPr lang="en-GB" sz="1100" dirty="0" smtClean="0">
                <a:latin typeface="Calibri" pitchFamily="34" charset="0"/>
              </a:rPr>
              <a:t> H., McNamara G. &amp; O’Hara J. (2013) ‘Impact of school inspections on improvement of schools—describing </a:t>
            </a:r>
          </a:p>
          <a:p>
            <a:pPr>
              <a:buFont typeface="Wingdings" pitchFamily="2" charset="2"/>
              <a:buNone/>
            </a:pPr>
            <a:r>
              <a:rPr lang="en-GB" sz="1100" dirty="0">
                <a:latin typeface="Calibri" pitchFamily="34" charset="0"/>
              </a:rPr>
              <a:t>a</a:t>
            </a:r>
            <a:r>
              <a:rPr lang="en-GB" sz="1100" dirty="0" smtClean="0">
                <a:latin typeface="Calibri" pitchFamily="34" charset="0"/>
              </a:rPr>
              <a:t>ssumptions on causal mechanisms in six European countries’. </a:t>
            </a:r>
            <a:r>
              <a:rPr lang="en-GB" sz="1100" i="1" dirty="0" smtClean="0">
                <a:latin typeface="Calibri" pitchFamily="34" charset="0"/>
              </a:rPr>
              <a:t>Educational Assessment, Evaluation &amp; Accountability</a:t>
            </a:r>
            <a:r>
              <a:rPr lang="en-GB" sz="1100" dirty="0" smtClean="0">
                <a:latin typeface="Calibri" pitchFamily="34" charset="0"/>
              </a:rPr>
              <a:t>. </a:t>
            </a:r>
            <a:r>
              <a:rPr lang="en-GB" sz="1100" dirty="0" err="1" smtClean="0">
                <a:latin typeface="Calibri" pitchFamily="34" charset="0"/>
              </a:rPr>
              <a:t>Vol</a:t>
            </a:r>
            <a:r>
              <a:rPr lang="en-GB" sz="1100" dirty="0" smtClean="0">
                <a:latin typeface="Calibri" pitchFamily="34" charset="0"/>
              </a:rPr>
              <a:t> 25 pp 3-43.</a:t>
            </a:r>
          </a:p>
          <a:p>
            <a:pPr>
              <a:buNone/>
            </a:pPr>
            <a:r>
              <a:rPr lang="en-GB" sz="1100" dirty="0" err="1" smtClean="0">
                <a:latin typeface="Calibri" pitchFamily="34" charset="0"/>
              </a:rPr>
              <a:t>Engebretsen</a:t>
            </a:r>
            <a:r>
              <a:rPr lang="en-GB" sz="1100" dirty="0" smtClean="0">
                <a:latin typeface="Calibri" pitchFamily="34" charset="0"/>
              </a:rPr>
              <a:t> E., </a:t>
            </a:r>
            <a:r>
              <a:rPr lang="en-GB" sz="1100" dirty="0" err="1" smtClean="0">
                <a:latin typeface="Calibri" pitchFamily="34" charset="0"/>
              </a:rPr>
              <a:t>Heggen</a:t>
            </a:r>
            <a:r>
              <a:rPr lang="en-GB" sz="1100" dirty="0" smtClean="0">
                <a:latin typeface="Calibri" pitchFamily="34" charset="0"/>
              </a:rPr>
              <a:t> K. &amp; </a:t>
            </a:r>
            <a:r>
              <a:rPr lang="en-GB" sz="1100" dirty="0" err="1" smtClean="0">
                <a:latin typeface="Calibri" pitchFamily="34" charset="0"/>
              </a:rPr>
              <a:t>Ellertsen</a:t>
            </a:r>
            <a:r>
              <a:rPr lang="en-GB" sz="1100" dirty="0" smtClean="0">
                <a:latin typeface="Calibri" pitchFamily="34" charset="0"/>
              </a:rPr>
              <a:t> H.A. (2012) ‘Accreditation and Power: A Discourse Analysis of a New Regime of Governance in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Higher</a:t>
            </a:r>
            <a:r>
              <a:rPr lang="en-GB" sz="1100" dirty="0">
                <a:latin typeface="Calibri" pitchFamily="34" charset="0"/>
              </a:rPr>
              <a:t> </a:t>
            </a:r>
            <a:r>
              <a:rPr lang="en-GB" sz="1100" dirty="0" smtClean="0">
                <a:latin typeface="Calibri" pitchFamily="34" charset="0"/>
              </a:rPr>
              <a:t>Education’. </a:t>
            </a:r>
            <a:r>
              <a:rPr lang="en-GB" sz="1100" i="1" dirty="0" smtClean="0">
                <a:latin typeface="Calibri" pitchFamily="34" charset="0"/>
              </a:rPr>
              <a:t>Scandinavian Journal of Educational Research</a:t>
            </a:r>
            <a:r>
              <a:rPr lang="en-GB" sz="1100" dirty="0" smtClean="0">
                <a:latin typeface="Calibri" pitchFamily="34" charset="0"/>
              </a:rPr>
              <a:t>. Vol 56 No 4 pp 401-417.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Fertig M. (2015) ‘Quality Assurance in National and International Schools: Accreditation, Authorization and Inspection’, in Hayden M.,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Levy J. &amp; Thompson J. (</a:t>
            </a:r>
            <a:r>
              <a:rPr lang="en-GB" sz="1100" dirty="0" err="1" smtClean="0">
                <a:latin typeface="Calibri" pitchFamily="34" charset="0"/>
              </a:rPr>
              <a:t>eds</a:t>
            </a:r>
            <a:r>
              <a:rPr lang="en-GB" sz="1100" dirty="0" smtClean="0">
                <a:latin typeface="Calibri" pitchFamily="34" charset="0"/>
              </a:rPr>
              <a:t>) (2</a:t>
            </a:r>
            <a:r>
              <a:rPr lang="en-GB" sz="1100" baseline="30000" dirty="0" smtClean="0">
                <a:latin typeface="Calibri" pitchFamily="34" charset="0"/>
              </a:rPr>
              <a:t>nd</a:t>
            </a:r>
            <a:r>
              <a:rPr lang="en-GB" sz="1100" dirty="0" smtClean="0">
                <a:latin typeface="Calibri" pitchFamily="34" charset="0"/>
              </a:rPr>
              <a:t> edition) </a:t>
            </a:r>
            <a:r>
              <a:rPr lang="en-GB" sz="1100" i="1" dirty="0" smtClean="0">
                <a:latin typeface="Calibri" pitchFamily="34" charset="0"/>
              </a:rPr>
              <a:t>The SAGE Handbook of Research in International Education</a:t>
            </a:r>
            <a:r>
              <a:rPr lang="en-GB" sz="1100" dirty="0" smtClean="0">
                <a:latin typeface="Calibri" pitchFamily="34" charset="0"/>
              </a:rPr>
              <a:t>, SAGE Publications Ltd, London,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pp 447-463.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Fertig M. (2007) ‘International school accreditation: between a rock and a hard place?’ </a:t>
            </a:r>
            <a:r>
              <a:rPr lang="en-GB" sz="1100" i="1" dirty="0" smtClean="0">
                <a:latin typeface="Calibri" pitchFamily="34" charset="0"/>
              </a:rPr>
              <a:t>Journal of Research in International Education</a:t>
            </a:r>
            <a:r>
              <a:rPr lang="en-GB" sz="1100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Vol 6 No 3 pp 333-348.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Freshwater D., Fisher P. &amp; Walsh E. (2015) ‘Revisiting the </a:t>
            </a:r>
            <a:r>
              <a:rPr lang="en-GB" sz="1100" dirty="0" err="1" smtClean="0">
                <a:latin typeface="Calibri" pitchFamily="34" charset="0"/>
              </a:rPr>
              <a:t>Panopticon</a:t>
            </a:r>
            <a:r>
              <a:rPr lang="en-GB" sz="1100" dirty="0" smtClean="0">
                <a:latin typeface="Calibri" pitchFamily="34" charset="0"/>
              </a:rPr>
              <a:t>: professional regulation, surveillance and </a:t>
            </a:r>
            <a:r>
              <a:rPr lang="en-GB" sz="1100" dirty="0" err="1" smtClean="0">
                <a:latin typeface="Calibri" pitchFamily="34" charset="0"/>
              </a:rPr>
              <a:t>sousveillance</a:t>
            </a:r>
            <a:r>
              <a:rPr lang="en-GB" sz="1100" dirty="0" smtClean="0">
                <a:latin typeface="Calibri" pitchFamily="34" charset="0"/>
              </a:rPr>
              <a:t>’. </a:t>
            </a:r>
            <a:r>
              <a:rPr lang="en-GB" sz="1100" i="1" dirty="0" smtClean="0">
                <a:latin typeface="Calibri" pitchFamily="34" charset="0"/>
              </a:rPr>
              <a:t>Nursing</a:t>
            </a:r>
          </a:p>
          <a:p>
            <a:pPr>
              <a:buNone/>
            </a:pPr>
            <a:r>
              <a:rPr lang="en-GB" sz="1100" i="1" dirty="0" smtClean="0">
                <a:latin typeface="Calibri" pitchFamily="34" charset="0"/>
              </a:rPr>
              <a:t>Inquiry</a:t>
            </a:r>
            <a:r>
              <a:rPr lang="en-GB" sz="1100" dirty="0" smtClean="0">
                <a:latin typeface="Calibri" pitchFamily="34" charset="0"/>
              </a:rPr>
              <a:t>. Vol 22 No 1 pp 3-12.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Gillen A., Bennett D.L. &amp; </a:t>
            </a:r>
            <a:r>
              <a:rPr lang="en-GB" sz="1100" dirty="0" err="1" smtClean="0">
                <a:latin typeface="Calibri" pitchFamily="34" charset="0"/>
              </a:rPr>
              <a:t>Vedder</a:t>
            </a:r>
            <a:r>
              <a:rPr lang="en-GB" sz="1100" dirty="0" smtClean="0">
                <a:latin typeface="Calibri" pitchFamily="34" charset="0"/>
              </a:rPr>
              <a:t> R. (2010) </a:t>
            </a:r>
            <a:r>
              <a:rPr lang="en-GB" sz="1100" i="1" dirty="0" smtClean="0">
                <a:latin typeface="Calibri" pitchFamily="34" charset="0"/>
              </a:rPr>
              <a:t>The Inmates Running the Asylum? An Analysis of Higher Education Accreditation</a:t>
            </a:r>
            <a:r>
              <a:rPr lang="en-GB" sz="1100" dirty="0" smtClean="0">
                <a:latin typeface="Calibri" pitchFamily="34" charset="0"/>
              </a:rPr>
              <a:t>. </a:t>
            </a:r>
            <a:r>
              <a:rPr lang="en-GB" sz="1100" dirty="0" err="1" smtClean="0">
                <a:latin typeface="Calibri" pitchFamily="34" charset="0"/>
              </a:rPr>
              <a:t>Center</a:t>
            </a:r>
            <a:r>
              <a:rPr lang="en-GB" sz="1100" dirty="0" smtClean="0">
                <a:latin typeface="Calibri" pitchFamily="34" charset="0"/>
              </a:rPr>
              <a:t> for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College</a:t>
            </a:r>
            <a:r>
              <a:rPr lang="en-GB" sz="1100" dirty="0">
                <a:latin typeface="Calibri" pitchFamily="34" charset="0"/>
              </a:rPr>
              <a:t> </a:t>
            </a:r>
            <a:r>
              <a:rPr lang="en-GB" sz="1100" dirty="0" smtClean="0">
                <a:latin typeface="Calibri" pitchFamily="34" charset="0"/>
              </a:rPr>
              <a:t>Affordability &amp; Productivity, Washington DC.</a:t>
            </a:r>
          </a:p>
          <a:p>
            <a:pPr>
              <a:buFont typeface="Wingdings" pitchFamily="2" charset="2"/>
              <a:buNone/>
            </a:pPr>
            <a:endParaRPr lang="en-GB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 smtClean="0">
                <a:latin typeface="Calibri" panose="020F0502020204030204" pitchFamily="34" charset="0"/>
              </a:rPr>
              <a:t>Overview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844824"/>
            <a:ext cx="7772400" cy="4824536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● ‘internationalising schools’</a:t>
            </a:r>
          </a:p>
          <a:p>
            <a:pPr marL="0" indent="0">
              <a:buNone/>
            </a:pPr>
            <a:endParaRPr lang="en-GB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● what is ‘accreditation’?</a:t>
            </a:r>
          </a:p>
          <a:p>
            <a:pPr marL="0" indent="0">
              <a:buNone/>
            </a:pPr>
            <a:endParaRPr lang="en-GB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● the accreditation process</a:t>
            </a:r>
          </a:p>
          <a:p>
            <a:pPr marL="0" indent="0">
              <a:buNone/>
            </a:pPr>
            <a:endParaRPr lang="en-GB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● self-study and emerging issues</a:t>
            </a:r>
          </a:p>
          <a:p>
            <a:pPr marL="0" indent="0">
              <a:buNone/>
            </a:pPr>
            <a:endParaRPr lang="en-GB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● accreditation standards and emerging issues</a:t>
            </a:r>
          </a:p>
          <a:p>
            <a:pPr marL="0" indent="0">
              <a:buNone/>
            </a:pPr>
            <a:endParaRPr lang="en-GB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alibri" panose="020F0502020204030204" pitchFamily="34" charset="0"/>
              </a:rPr>
              <a:t>● summary of key issues</a:t>
            </a:r>
            <a:endParaRPr lang="en-GB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818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1600" dirty="0" smtClean="0">
                <a:latin typeface="Calibri" pitchFamily="34" charset="0"/>
              </a:rPr>
              <a:t>References and further reading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824"/>
            <a:ext cx="7772400" cy="4824536"/>
          </a:xfrm>
        </p:spPr>
        <p:txBody>
          <a:bodyPr/>
          <a:lstStyle/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Hayden </a:t>
            </a:r>
            <a:r>
              <a:rPr lang="en-GB" sz="1100" dirty="0">
                <a:latin typeface="Calibri" pitchFamily="34" charset="0"/>
              </a:rPr>
              <a:t>M. &amp; Thompson J.J. (1998) </a:t>
            </a:r>
            <a:r>
              <a:rPr lang="en-GB" sz="1100" i="1" dirty="0">
                <a:latin typeface="Calibri" pitchFamily="34" charset="0"/>
              </a:rPr>
              <a:t>International Education: Principles and Practice</a:t>
            </a:r>
            <a:r>
              <a:rPr lang="en-GB" sz="1100" dirty="0">
                <a:latin typeface="Calibri" pitchFamily="34" charset="0"/>
              </a:rPr>
              <a:t>. </a:t>
            </a:r>
            <a:r>
              <a:rPr lang="en-GB" sz="1100" dirty="0" err="1">
                <a:latin typeface="Calibri" pitchFamily="34" charset="0"/>
              </a:rPr>
              <a:t>Kogan</a:t>
            </a:r>
            <a:r>
              <a:rPr lang="en-GB" sz="1100" dirty="0">
                <a:latin typeface="Calibri" pitchFamily="34" charset="0"/>
              </a:rPr>
              <a:t> Page, London.</a:t>
            </a:r>
            <a:endParaRPr lang="en-GB" sz="1100" b="1" dirty="0">
              <a:latin typeface="Calibri" pitchFamily="34" charset="0"/>
            </a:endParaRPr>
          </a:p>
          <a:p>
            <a:pPr>
              <a:buNone/>
            </a:pPr>
            <a:r>
              <a:rPr lang="en-GB" sz="1100" dirty="0">
                <a:latin typeface="Calibri" pitchFamily="34" charset="0"/>
              </a:rPr>
              <a:t>Kay M. (2006) </a:t>
            </a:r>
            <a:r>
              <a:rPr lang="en-GB" sz="1100" i="1" dirty="0">
                <a:latin typeface="Calibri" pitchFamily="34" charset="0"/>
              </a:rPr>
              <a:t>The effect of the New England Association of Schools &amp; Colleges Accreditation process, including self-study, on </a:t>
            </a:r>
            <a:r>
              <a:rPr lang="en-GB" sz="1100" i="1" dirty="0" smtClean="0">
                <a:latin typeface="Calibri" pitchFamily="34" charset="0"/>
              </a:rPr>
              <a:t>teacher</a:t>
            </a:r>
          </a:p>
          <a:p>
            <a:pPr>
              <a:buNone/>
            </a:pPr>
            <a:r>
              <a:rPr lang="en-GB" sz="1100" i="1" dirty="0" smtClean="0">
                <a:latin typeface="Calibri" pitchFamily="34" charset="0"/>
              </a:rPr>
              <a:t>work activity</a:t>
            </a:r>
            <a:r>
              <a:rPr lang="en-GB" sz="1100" dirty="0" smtClean="0">
                <a:latin typeface="Calibri" pitchFamily="34" charset="0"/>
              </a:rPr>
              <a:t>. MA in Education </a:t>
            </a:r>
            <a:r>
              <a:rPr lang="en-GB" sz="1100" dirty="0">
                <a:latin typeface="Calibri" pitchFamily="34" charset="0"/>
              </a:rPr>
              <a:t>Dissertation, University of Bath, Bath</a:t>
            </a:r>
            <a:r>
              <a:rPr lang="en-GB" sz="1100" dirty="0" smtClean="0">
                <a:latin typeface="Calibri" pitchFamily="34" charset="0"/>
              </a:rPr>
              <a:t>.</a:t>
            </a:r>
            <a:endParaRPr lang="en-GB" sz="1100" dirty="0">
              <a:latin typeface="Calibri" pitchFamily="34" charset="0"/>
            </a:endParaRP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van </a:t>
            </a:r>
            <a:r>
              <a:rPr lang="en-GB" sz="1100" dirty="0" err="1" smtClean="0">
                <a:latin typeface="Calibri" pitchFamily="34" charset="0"/>
              </a:rPr>
              <a:t>Kemenade</a:t>
            </a:r>
            <a:r>
              <a:rPr lang="en-GB" sz="1100" dirty="0" smtClean="0">
                <a:latin typeface="Calibri" pitchFamily="34" charset="0"/>
              </a:rPr>
              <a:t> E. &amp; </a:t>
            </a:r>
            <a:r>
              <a:rPr lang="en-GB" sz="1100" dirty="0" err="1" smtClean="0">
                <a:latin typeface="Calibri" pitchFamily="34" charset="0"/>
              </a:rPr>
              <a:t>Hardjono</a:t>
            </a:r>
            <a:r>
              <a:rPr lang="en-GB" sz="1100" dirty="0" smtClean="0">
                <a:latin typeface="Calibri" pitchFamily="34" charset="0"/>
              </a:rPr>
              <a:t> T.W. (2010) ‘A Critique of the Use of Self-evaluation in a Compulsory Accreditation System’. </a:t>
            </a:r>
            <a:r>
              <a:rPr lang="en-GB" sz="1100" i="1" dirty="0" smtClean="0">
                <a:latin typeface="Calibri" pitchFamily="34" charset="0"/>
              </a:rPr>
              <a:t>Quality in</a:t>
            </a:r>
          </a:p>
          <a:p>
            <a:pPr>
              <a:buNone/>
            </a:pPr>
            <a:r>
              <a:rPr lang="en-GB" sz="1100" i="1" dirty="0" smtClean="0">
                <a:latin typeface="Calibri" pitchFamily="34" charset="0"/>
              </a:rPr>
              <a:t>Higher</a:t>
            </a:r>
            <a:r>
              <a:rPr lang="en-GB" sz="1100" i="1" dirty="0">
                <a:latin typeface="Calibri" pitchFamily="34" charset="0"/>
              </a:rPr>
              <a:t> </a:t>
            </a:r>
            <a:r>
              <a:rPr lang="en-GB" sz="1100" i="1" dirty="0" smtClean="0">
                <a:latin typeface="Calibri" pitchFamily="34" charset="0"/>
              </a:rPr>
              <a:t>Education</a:t>
            </a:r>
            <a:r>
              <a:rPr lang="en-GB" sz="1100" dirty="0" smtClean="0">
                <a:latin typeface="Calibri" pitchFamily="34" charset="0"/>
              </a:rPr>
              <a:t>. </a:t>
            </a:r>
            <a:r>
              <a:rPr lang="en-GB" sz="1100" dirty="0" err="1" smtClean="0">
                <a:latin typeface="Calibri" pitchFamily="34" charset="0"/>
              </a:rPr>
              <a:t>Vol</a:t>
            </a:r>
            <a:r>
              <a:rPr lang="en-GB" sz="1100" dirty="0" smtClean="0">
                <a:latin typeface="Calibri" pitchFamily="34" charset="0"/>
              </a:rPr>
              <a:t> 16 No 3 pp 257-268.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Knowledge &amp; Human Development Authority (2012) </a:t>
            </a:r>
            <a:r>
              <a:rPr lang="en-GB" sz="1100" i="1" dirty="0" smtClean="0">
                <a:latin typeface="Calibri" pitchFamily="34" charset="0"/>
              </a:rPr>
              <a:t>Inspection Handbook 2012-2013</a:t>
            </a:r>
            <a:r>
              <a:rPr lang="en-GB" sz="1100" dirty="0" smtClean="0">
                <a:latin typeface="Calibri" pitchFamily="34" charset="0"/>
              </a:rPr>
              <a:t>. Knowledge &amp; Human Development Authority,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Dubai.</a:t>
            </a:r>
          </a:p>
          <a:p>
            <a:pPr>
              <a:buNone/>
            </a:pPr>
            <a:r>
              <a:rPr lang="en-GB" sz="1100" dirty="0" smtClean="0">
                <a:latin typeface="Calibri" pitchFamily="34" charset="0"/>
              </a:rPr>
              <a:t>McDavid J.C. &amp; </a:t>
            </a:r>
            <a:r>
              <a:rPr lang="en-GB" sz="1100" dirty="0" err="1" smtClean="0">
                <a:latin typeface="Calibri" pitchFamily="34" charset="0"/>
              </a:rPr>
              <a:t>Huse</a:t>
            </a:r>
            <a:r>
              <a:rPr lang="en-GB" sz="1100" dirty="0" smtClean="0">
                <a:latin typeface="Calibri" pitchFamily="34" charset="0"/>
              </a:rPr>
              <a:t> I. (2015) ‘How Does Accreditation Fit into the Picture?’ </a:t>
            </a:r>
            <a:r>
              <a:rPr lang="en-GB" sz="1100" i="1" dirty="0" smtClean="0">
                <a:latin typeface="Calibri" pitchFamily="34" charset="0"/>
              </a:rPr>
              <a:t>New Directions for Evaluation</a:t>
            </a:r>
            <a:r>
              <a:rPr lang="en-GB" sz="1100" dirty="0" smtClean="0">
                <a:latin typeface="Calibri" pitchFamily="34" charset="0"/>
              </a:rPr>
              <a:t>. Vol 145 pp 53-69.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Meyer J.W. &amp; Rowan B. (1977) ‘Institutionalized Organizations: Formal Structures as Myth and Ceremony’. </a:t>
            </a:r>
            <a:r>
              <a:rPr lang="en-GB" sz="1100" i="1" dirty="0" smtClean="0">
                <a:latin typeface="Calibri" pitchFamily="34" charset="0"/>
              </a:rPr>
              <a:t>American Journal of</a:t>
            </a:r>
          </a:p>
          <a:p>
            <a:pPr>
              <a:buFont typeface="Wingdings" pitchFamily="2" charset="2"/>
              <a:buNone/>
            </a:pPr>
            <a:r>
              <a:rPr lang="en-GB" sz="1100" i="1" dirty="0" smtClean="0">
                <a:latin typeface="Calibri" pitchFamily="34" charset="0"/>
              </a:rPr>
              <a:t>Sociology</a:t>
            </a:r>
            <a:r>
              <a:rPr lang="en-GB" sz="1100" dirty="0" smtClean="0">
                <a:latin typeface="Calibri" pitchFamily="34" charset="0"/>
              </a:rPr>
              <a:t>. Vol 83 No 2 pp 340-363.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Ng P.T. (2010) ‘The evolution and nature of school accountability in the Singapore education  system’. </a:t>
            </a:r>
            <a:r>
              <a:rPr lang="en-GB" sz="1100" i="1" dirty="0" smtClean="0">
                <a:latin typeface="Calibri" pitchFamily="34" charset="0"/>
              </a:rPr>
              <a:t>Educational Assessment,</a:t>
            </a:r>
          </a:p>
          <a:p>
            <a:pPr>
              <a:buFont typeface="Wingdings" pitchFamily="2" charset="2"/>
              <a:buNone/>
            </a:pPr>
            <a:r>
              <a:rPr lang="en-GB" sz="1100" i="1" dirty="0" smtClean="0">
                <a:latin typeface="Calibri" pitchFamily="34" charset="0"/>
              </a:rPr>
              <a:t>Evaluation &amp; Accountability</a:t>
            </a:r>
            <a:r>
              <a:rPr lang="en-GB" sz="1100" dirty="0" smtClean="0">
                <a:latin typeface="Calibri" pitchFamily="34" charset="0"/>
              </a:rPr>
              <a:t>. </a:t>
            </a:r>
            <a:r>
              <a:rPr lang="en-GB" sz="1100" dirty="0" err="1" smtClean="0">
                <a:latin typeface="Calibri" pitchFamily="34" charset="0"/>
              </a:rPr>
              <a:t>Vol</a:t>
            </a:r>
            <a:r>
              <a:rPr lang="en-GB" sz="1100" dirty="0" smtClean="0">
                <a:latin typeface="Calibri" pitchFamily="34" charset="0"/>
              </a:rPr>
              <a:t> 22 pp 275-292.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Park J. (2013) </a:t>
            </a:r>
            <a:r>
              <a:rPr lang="en-GB" sz="1100" i="1" dirty="0" smtClean="0">
                <a:latin typeface="Calibri" pitchFamily="34" charset="0"/>
              </a:rPr>
              <a:t>Detoxifying School Accountability</a:t>
            </a:r>
            <a:r>
              <a:rPr lang="en-GB" sz="1100" dirty="0" smtClean="0">
                <a:latin typeface="Calibri" pitchFamily="34" charset="0"/>
              </a:rPr>
              <a:t>. Demos, London.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Southern Association of Colleges &amp; Schools (2004) </a:t>
            </a:r>
            <a:r>
              <a:rPr lang="en-GB" sz="1100" i="1" dirty="0" smtClean="0">
                <a:latin typeface="Calibri" pitchFamily="34" charset="0"/>
              </a:rPr>
              <a:t>Benefits of Accreditation</a:t>
            </a:r>
            <a:r>
              <a:rPr lang="en-GB" sz="1100" dirty="0" smtClean="0">
                <a:latin typeface="Calibri" pitchFamily="34" charset="0"/>
              </a:rPr>
              <a:t>. SACS, Decatur, Georgia GA.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Southern Association of Independent Schools (SAIS) (2013) </a:t>
            </a:r>
            <a:r>
              <a:rPr lang="en-GB" sz="1100" i="1" dirty="0" smtClean="0">
                <a:latin typeface="Calibri" pitchFamily="34" charset="0"/>
              </a:rPr>
              <a:t>Accreditation Guidebook</a:t>
            </a:r>
            <a:r>
              <a:rPr lang="en-GB" sz="1100" dirty="0" smtClean="0">
                <a:latin typeface="Calibri" pitchFamily="34" charset="0"/>
              </a:rPr>
              <a:t>. Atlanta, Georgia GA. </a:t>
            </a:r>
          </a:p>
          <a:p>
            <a:pPr>
              <a:buFont typeface="Wingdings" pitchFamily="2" charset="2"/>
              <a:buNone/>
            </a:pPr>
            <a:r>
              <a:rPr lang="en-GB" sz="1100" dirty="0" err="1" smtClean="0">
                <a:latin typeface="Calibri" pitchFamily="34" charset="0"/>
              </a:rPr>
              <a:t>Stensaker</a:t>
            </a:r>
            <a:r>
              <a:rPr lang="en-GB" sz="1100" dirty="0" smtClean="0">
                <a:latin typeface="Calibri" pitchFamily="34" charset="0"/>
              </a:rPr>
              <a:t> B. (2008) ‘Outcomes  of quality assurance: a discussion of knowledge, methodology and validity’. </a:t>
            </a:r>
            <a:r>
              <a:rPr lang="en-GB" sz="1100" i="1" dirty="0" smtClean="0">
                <a:latin typeface="Calibri" pitchFamily="34" charset="0"/>
              </a:rPr>
              <a:t>Quality in Higher</a:t>
            </a:r>
          </a:p>
          <a:p>
            <a:pPr>
              <a:buFont typeface="Wingdings" pitchFamily="2" charset="2"/>
              <a:buNone/>
            </a:pPr>
            <a:r>
              <a:rPr lang="en-GB" sz="1100" i="1" dirty="0" smtClean="0">
                <a:latin typeface="Calibri" pitchFamily="34" charset="0"/>
              </a:rPr>
              <a:t>Education</a:t>
            </a:r>
            <a:r>
              <a:rPr lang="en-GB" sz="1100" dirty="0" smtClean="0">
                <a:latin typeface="Calibri" pitchFamily="34" charset="0"/>
              </a:rPr>
              <a:t>. Vol 14 No 1 pp 3-13.</a:t>
            </a:r>
          </a:p>
          <a:p>
            <a:pPr>
              <a:buFont typeface="Wingdings" pitchFamily="2" charset="2"/>
              <a:buNone/>
            </a:pPr>
            <a:r>
              <a:rPr lang="en-GB" sz="1100" dirty="0" smtClean="0">
                <a:latin typeface="Calibri" pitchFamily="34" charset="0"/>
              </a:rPr>
              <a:t>Teodoro M.P. &amp; Hughes A.G. (2012) ‘Socializer or Signal? How Agency Accreditation Affects Organizational Culture’. </a:t>
            </a:r>
            <a:r>
              <a:rPr lang="en-GB" sz="1100" i="1" dirty="0" smtClean="0">
                <a:latin typeface="Calibri" pitchFamily="34" charset="0"/>
              </a:rPr>
              <a:t>Public</a:t>
            </a:r>
          </a:p>
          <a:p>
            <a:pPr>
              <a:buFont typeface="Wingdings" pitchFamily="2" charset="2"/>
              <a:buNone/>
            </a:pPr>
            <a:r>
              <a:rPr lang="en-GB" sz="1100" i="1" dirty="0" smtClean="0">
                <a:latin typeface="Calibri" pitchFamily="34" charset="0"/>
              </a:rPr>
              <a:t>Administration Review</a:t>
            </a:r>
            <a:r>
              <a:rPr lang="en-GB" sz="1100" dirty="0" smtClean="0">
                <a:latin typeface="Calibri" pitchFamily="34" charset="0"/>
              </a:rPr>
              <a:t>. Vol 72 No 4 pp 583-591.</a:t>
            </a:r>
          </a:p>
        </p:txBody>
      </p:sp>
    </p:spTree>
    <p:extLst>
      <p:ext uri="{BB962C8B-B14F-4D97-AF65-F5344CB8AC3E}">
        <p14:creationId xmlns:p14="http://schemas.microsoft.com/office/powerpoint/2010/main" val="398358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dirty="0" smtClean="0">
                <a:latin typeface="Calibri" panose="020F0502020204030204" pitchFamily="34" charset="0"/>
              </a:rPr>
              <a:t>What is meant by ‘internationalising schools’?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2"/>
            <a:ext cx="7772400" cy="4507631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Calibri" panose="020F0502020204030204" pitchFamily="34" charset="0"/>
              </a:rPr>
              <a:t>• </a:t>
            </a:r>
            <a:r>
              <a:rPr lang="en-GB" sz="1800" dirty="0" smtClean="0">
                <a:latin typeface="Calibri" panose="020F0502020204030204" pitchFamily="34" charset="0"/>
              </a:rPr>
              <a:t>having students from a number of different countries at the school?</a:t>
            </a: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• having teachers from a number of different countries at the school?</a:t>
            </a: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• including countries (</a:t>
            </a:r>
            <a:r>
              <a:rPr lang="en-GB" sz="1800" dirty="0" err="1" smtClean="0">
                <a:latin typeface="Calibri" panose="020F0502020204030204" pitchFamily="34" charset="0"/>
              </a:rPr>
              <a:t>eg</a:t>
            </a:r>
            <a:r>
              <a:rPr lang="en-GB" sz="1800" dirty="0" smtClean="0">
                <a:latin typeface="Calibri" panose="020F0502020204030204" pitchFamily="34" charset="0"/>
              </a:rPr>
              <a:t> those of students and/or teachers) other than the host country within the curriculum?</a:t>
            </a: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• giving students some form of direct experience of aspects of the culture of countries other than the host country (</a:t>
            </a:r>
            <a:r>
              <a:rPr lang="en-GB" sz="1800" dirty="0" err="1" smtClean="0">
                <a:latin typeface="Calibri" panose="020F0502020204030204" pitchFamily="34" charset="0"/>
              </a:rPr>
              <a:t>eg</a:t>
            </a:r>
            <a:r>
              <a:rPr lang="en-GB" sz="1800" dirty="0" smtClean="0">
                <a:latin typeface="Calibri" panose="020F0502020204030204" pitchFamily="34" charset="0"/>
              </a:rPr>
              <a:t> samosas and saris)?</a:t>
            </a: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• teaching a curriculum other than that of the host country?</a:t>
            </a: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alibri" panose="020F0502020204030204" pitchFamily="34" charset="0"/>
              </a:rPr>
              <a:t>• teaching in a language other than that of the host country?</a:t>
            </a:r>
          </a:p>
          <a:p>
            <a:pPr marL="0" indent="0">
              <a:buNone/>
            </a:pPr>
            <a:endParaRPr lang="en-GB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09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Five pillars of International Education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exposure to others of different cultures within the school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teachers as exemplars of ‘international mindedness’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exposure to others of different cultures outside the school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a balanced formal curriculum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● a management regime whose values are consistent with an institutional international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philosophy 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[Adapted from Thompson J. (1998) ‘Towards a model for International Education’ 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600" dirty="0" smtClean="0">
                <a:latin typeface="Calibri" pitchFamily="34" charset="0"/>
                <a:cs typeface="Tahoma" pitchFamily="34" charset="0"/>
              </a:rPr>
              <a:t>Hayden M. &amp; Thompson J. (1998) </a:t>
            </a:r>
            <a:r>
              <a:rPr lang="en-GB" sz="1600" i="1" dirty="0" smtClean="0">
                <a:latin typeface="Calibri" pitchFamily="34" charset="0"/>
                <a:cs typeface="Tahoma" pitchFamily="34" charset="0"/>
              </a:rPr>
              <a:t>International Education: Principles &amp; Practice</a:t>
            </a:r>
            <a:r>
              <a:rPr lang="en-GB" sz="1600" dirty="0" smtClean="0">
                <a:latin typeface="Calibri" pitchFamily="34" charset="0"/>
                <a:cs typeface="Tahoma" pitchFamily="34" charset="0"/>
              </a:rPr>
              <a:t>.]</a:t>
            </a: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54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04813"/>
            <a:ext cx="7416800" cy="1138237"/>
          </a:xfrm>
        </p:spPr>
        <p:txBody>
          <a:bodyPr/>
          <a:lstStyle/>
          <a:p>
            <a:pPr algn="ctr" eaLnBrk="1" hangingPunct="1"/>
            <a:r>
              <a:rPr lang="en-GB" sz="3200" dirty="0" smtClean="0">
                <a:latin typeface="Calibri" pitchFamily="34" charset="0"/>
              </a:rPr>
              <a:t>Accreditation 1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916113"/>
            <a:ext cx="7850187" cy="43926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GB" sz="2000" dirty="0" smtClean="0">
              <a:cs typeface="Tahoma" pitchFamily="34" charset="0"/>
            </a:endParaRPr>
          </a:p>
          <a:p>
            <a:pPr marL="0" indent="0"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● ‘By “accreditation” we mean a public and independent affirmation of the</a:t>
            </a:r>
          </a:p>
          <a:p>
            <a:pPr marL="0" indent="0" eaLnBrk="1" hangingPunct="1">
              <a:buNone/>
            </a:pPr>
            <a:r>
              <a:rPr lang="en-GB" sz="1800" dirty="0">
                <a:latin typeface="Calibri" pitchFamily="34" charset="0"/>
                <a:cs typeface="Tahoma" pitchFamily="34" charset="0"/>
              </a:rPr>
              <a:t>a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cademic standards of (such) institutions, and of the quality of the learning experience of the students who attend them’ (Alderman &amp; Brown, 2005, p 314).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● ‘Accreditation is a mechanism whereby the educational program of an agency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dirty="0">
                <a:latin typeface="Calibri" pitchFamily="34" charset="0"/>
                <a:cs typeface="Tahoma" pitchFamily="34" charset="0"/>
              </a:rPr>
              <a:t>o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r educational institution is assessed by an external panel against established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criteria. If it passes review, the program receives a formal document indicating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that it is accredited usually for a fixed term period (McDavid &amp; </a:t>
            </a:r>
            <a:r>
              <a:rPr lang="en-GB" sz="1800" dirty="0" err="1" smtClean="0">
                <a:latin typeface="Calibri" pitchFamily="34" charset="0"/>
                <a:cs typeface="Tahoma" pitchFamily="34" charset="0"/>
              </a:rPr>
              <a:t>Huse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, 2015, p 58).</a:t>
            </a:r>
          </a:p>
          <a:p>
            <a:pPr eaLnBrk="1" hangingPunct="1">
              <a:buFont typeface="Wingdings" pitchFamily="2" charset="2"/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949950"/>
            <a:ext cx="208756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 smtClean="0">
                <a:latin typeface="Calibri" panose="020F0502020204030204" pitchFamily="34" charset="0"/>
              </a:rPr>
              <a:t>Accreditation 2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● ‘a </a:t>
            </a:r>
            <a:r>
              <a:rPr lang="en-GB" sz="1800" dirty="0">
                <a:latin typeface="Calibri" pitchFamily="34" charset="0"/>
                <a:cs typeface="Tahoma" pitchFamily="34" charset="0"/>
              </a:rPr>
              <a:t>symbol of quality in education’ (Southern Association of Colleges 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and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Schools</a:t>
            </a:r>
            <a:r>
              <a:rPr lang="en-GB" sz="1800" dirty="0">
                <a:latin typeface="Calibri" pitchFamily="34" charset="0"/>
                <a:cs typeface="Tahoma" pitchFamily="34" charset="0"/>
              </a:rPr>
              <a:t>, </a:t>
            </a:r>
            <a:r>
              <a:rPr lang="en-GB" sz="1800" dirty="0" smtClean="0">
                <a:latin typeface="Calibri" pitchFamily="34" charset="0"/>
                <a:cs typeface="Tahoma" pitchFamily="34" charset="0"/>
              </a:rPr>
              <a:t>2004, p1).</a:t>
            </a:r>
          </a:p>
          <a:p>
            <a:pPr eaLnBrk="1" hangingPunct="1"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endParaRPr lang="en-GB" sz="1600" dirty="0" smtClean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endParaRPr lang="en-GB" sz="1600" dirty="0">
              <a:latin typeface="Calibri" pitchFamily="34" charset="0"/>
              <a:cs typeface="Tahoma" pitchFamily="34" charset="0"/>
            </a:endParaRPr>
          </a:p>
          <a:p>
            <a:pPr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● ‘Accreditation requires a public agency to voluntarily adopt a set of standards,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policies, and practices that are sanctioned by a professional organization and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then subject itself to scrutiny by a group of external reviewers’ (Teodoro &amp;</a:t>
            </a:r>
          </a:p>
          <a:p>
            <a:pPr eaLnBrk="1" hangingPunct="1">
              <a:buNone/>
            </a:pPr>
            <a:r>
              <a:rPr lang="en-GB" sz="1800" dirty="0" smtClean="0">
                <a:latin typeface="Calibri" pitchFamily="34" charset="0"/>
                <a:cs typeface="Tahoma" pitchFamily="34" charset="0"/>
              </a:rPr>
              <a:t>Hughes, 2012, p 583).</a:t>
            </a:r>
            <a:endParaRPr lang="en-GB" sz="1800" dirty="0">
              <a:latin typeface="Calibri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96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3200" dirty="0" smtClean="0">
                <a:latin typeface="Calibri" pitchFamily="34" charset="0"/>
              </a:rPr>
              <a:t>Accreditation 3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916832"/>
            <a:ext cx="7772400" cy="421568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Accreditation can be seen as part of a developing ‘evidence-based governance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regime’ (</a:t>
            </a:r>
            <a:r>
              <a:rPr lang="en-GB" sz="1800" dirty="0" err="1" smtClean="0">
                <a:latin typeface="Calibri" pitchFamily="34" charset="0"/>
              </a:rPr>
              <a:t>Ehren</a:t>
            </a:r>
            <a:r>
              <a:rPr lang="en-GB" sz="1800" dirty="0" smtClean="0">
                <a:latin typeface="Calibri" pitchFamily="34" charset="0"/>
              </a:rPr>
              <a:t> et al, 2013, p 4) within institutions. This is characterised by: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● a setting of expectations for the performance of educational organisations,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a clearer communication of these expectations</a:t>
            </a:r>
          </a:p>
          <a:p>
            <a:pPr eaLnBrk="1" hangingPunct="1">
              <a:buFont typeface="Wingdings" pitchFamily="2" charset="2"/>
              <a:buNone/>
            </a:pPr>
            <a:endParaRPr lang="en-GB" sz="18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● an increasing use of evaluation and accountability as key issues to ensure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quality provision for all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● a belief that evidence from evaluation and accountability processes will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1800" dirty="0" smtClean="0">
                <a:latin typeface="Calibri" pitchFamily="34" charset="0"/>
              </a:rPr>
              <a:t>stimulate institutional (and system) development and improvement.</a:t>
            </a: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0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buFont typeface="Wingdings" pitchFamily="2" charset="2"/>
              <a:buNone/>
            </a:pPr>
            <a:endParaRPr lang="en-GB" sz="18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sz="2400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9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76250"/>
            <a:ext cx="7416800" cy="1081088"/>
          </a:xfrm>
        </p:spPr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Interest in Accreditation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921625" cy="4392613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endParaRPr lang="en-GB" sz="2000" u="sng" dirty="0" smtClean="0">
              <a:latin typeface="Calibri" pitchFamily="34" charset="0"/>
              <a:cs typeface="Tahoma" pitchFamily="34" charset="0"/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GB" sz="2000" u="sng" dirty="0" smtClean="0">
                <a:latin typeface="Calibri" pitchFamily="34" charset="0"/>
                <a:cs typeface="Tahoma" pitchFamily="34" charset="0"/>
              </a:rPr>
              <a:t>Google hits</a:t>
            </a:r>
            <a:endParaRPr lang="en-GB" sz="2000" dirty="0" smtClean="0">
              <a:latin typeface="Calibri" pitchFamily="34" charset="0"/>
              <a:cs typeface="Tahoma" pitchFamily="34" charset="0"/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endParaRPr lang="en-GB" sz="2000" u="sng" dirty="0" smtClean="0">
              <a:latin typeface="Calibri" pitchFamily="34" charset="0"/>
              <a:cs typeface="Tahoma" pitchFamily="34" charset="0"/>
            </a:endParaRP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949950"/>
            <a:ext cx="208756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510375"/>
              </p:ext>
            </p:extLst>
          </p:nvPr>
        </p:nvGraphicFramePr>
        <p:xfrm>
          <a:off x="1403648" y="2926464"/>
          <a:ext cx="6096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22504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2007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Sept 2017</a:t>
                      </a:r>
                      <a:endParaRPr lang="en-GB" dirty="0"/>
                    </a:p>
                  </a:txBody>
                  <a:tcPr/>
                </a:tc>
              </a:tr>
              <a:tr h="222504">
                <a:tc>
                  <a:txBody>
                    <a:bodyPr/>
                    <a:lstStyle/>
                    <a:p>
                      <a:r>
                        <a:rPr lang="en-GB" dirty="0" smtClean="0"/>
                        <a:t>accreditation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4,220,000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97,400,000</a:t>
                      </a:r>
                      <a:endParaRPr lang="en-GB" dirty="0"/>
                    </a:p>
                  </a:txBody>
                  <a:tcPr/>
                </a:tc>
              </a:tr>
              <a:tr h="635112">
                <a:tc>
                  <a:txBody>
                    <a:bodyPr/>
                    <a:lstStyle/>
                    <a:p>
                      <a:r>
                        <a:rPr lang="en-GB" dirty="0" smtClean="0"/>
                        <a:t>school accreditation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446,000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381,000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04813"/>
            <a:ext cx="7416800" cy="1138237"/>
          </a:xfrm>
        </p:spPr>
        <p:txBody>
          <a:bodyPr/>
          <a:lstStyle/>
          <a:p>
            <a:pPr algn="ctr" eaLnBrk="1" hangingPunct="1"/>
            <a:r>
              <a:rPr lang="en-GB" sz="2800" dirty="0" smtClean="0">
                <a:latin typeface="Calibri" pitchFamily="34" charset="0"/>
              </a:rPr>
              <a:t>Interest in Accreditation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16113"/>
            <a:ext cx="7632700" cy="4321175"/>
          </a:xfrm>
        </p:spPr>
        <p:txBody>
          <a:bodyPr/>
          <a:lstStyle/>
          <a:p>
            <a:pPr marL="0" indent="0" eaLnBrk="1" hangingPunct="1">
              <a:buNone/>
            </a:pPr>
            <a:endParaRPr lang="en-GB" sz="2000" dirty="0" smtClean="0">
              <a:latin typeface="Calibri" pitchFamily="34" charset="0"/>
            </a:endParaRPr>
          </a:p>
          <a:p>
            <a:pPr marL="0" indent="0" eaLnBrk="1" hangingPunct="1">
              <a:buNone/>
            </a:pPr>
            <a:r>
              <a:rPr lang="en-GB" sz="2000" u="sng" dirty="0" smtClean="0">
                <a:latin typeface="Calibri" pitchFamily="34" charset="0"/>
              </a:rPr>
              <a:t>Google Scholar hits</a:t>
            </a:r>
            <a:endParaRPr lang="en-GB" sz="2000" dirty="0" smtClean="0">
              <a:latin typeface="Calibri" pitchFamily="34" charset="0"/>
            </a:endParaRPr>
          </a:p>
          <a:p>
            <a:pPr marL="0" indent="0" eaLnBrk="1" hangingPunct="1">
              <a:buNone/>
            </a:pPr>
            <a:endParaRPr lang="en-GB" sz="2000" u="sng" dirty="0">
              <a:latin typeface="Calibri" pitchFamily="34" charset="0"/>
            </a:endParaRPr>
          </a:p>
          <a:p>
            <a:pPr marL="0" indent="0" eaLnBrk="1" hangingPunct="1">
              <a:buNone/>
            </a:pPr>
            <a:endParaRPr lang="en-GB" sz="2000" u="sng" dirty="0" smtClean="0">
              <a:latin typeface="Calibri" pitchFamily="34" charset="0"/>
            </a:endParaRP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949950"/>
            <a:ext cx="2087562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014277"/>
              </p:ext>
            </p:extLst>
          </p:nvPr>
        </p:nvGraphicFramePr>
        <p:xfrm>
          <a:off x="1331640" y="3212976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2007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Sept 2017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‘accreditation’ in title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15,400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35,400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‘school accreditation’ in title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2482089389</TotalTime>
  <Pages>51</Pages>
  <Words>2238</Words>
  <Application>Microsoft Office PowerPoint</Application>
  <PresentationFormat>Letter Paper (8.5x11 in)</PresentationFormat>
  <Paragraphs>245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Tahoma</vt:lpstr>
      <vt:lpstr>Wingdings</vt:lpstr>
      <vt:lpstr>1_Blends</vt:lpstr>
      <vt:lpstr>Can accreditation help international schools meet the challenge of ‘internationalising schools’?</vt:lpstr>
      <vt:lpstr>Overview</vt:lpstr>
      <vt:lpstr>What is meant by ‘internationalising schools’?</vt:lpstr>
      <vt:lpstr>Five pillars of International Education</vt:lpstr>
      <vt:lpstr>Accreditation 1</vt:lpstr>
      <vt:lpstr>Accreditation 2</vt:lpstr>
      <vt:lpstr>Accreditation 3</vt:lpstr>
      <vt:lpstr>Interest in Accreditation</vt:lpstr>
      <vt:lpstr>Interest in Accreditation</vt:lpstr>
      <vt:lpstr>Accredited Schools</vt:lpstr>
      <vt:lpstr>Accreditation Process</vt:lpstr>
      <vt:lpstr>Self-study</vt:lpstr>
      <vt:lpstr>Self-study: emerging issues 1</vt:lpstr>
      <vt:lpstr>Self-study: emerging issues 2</vt:lpstr>
      <vt:lpstr>Standards &amp; Internationalising Schools </vt:lpstr>
      <vt:lpstr>Standards: Emerging Issues 1</vt:lpstr>
      <vt:lpstr>Standards: Emerging Issues 2</vt:lpstr>
      <vt:lpstr>Summary of key issues</vt:lpstr>
      <vt:lpstr>References and further reading</vt:lpstr>
      <vt:lpstr>References and further reading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you do?</dc:title>
  <dc:subject>Inaugural lecture</dc:subject>
  <dc:creator>Information Systems Department</dc:creator>
  <cp:lastModifiedBy>Michael Fertig</cp:lastModifiedBy>
  <cp:revision>264</cp:revision>
  <cp:lastPrinted>2017-09-22T08:09:18Z</cp:lastPrinted>
  <dcterms:created xsi:type="dcterms:W3CDTF">1997-02-21T23:42:10Z</dcterms:created>
  <dcterms:modified xsi:type="dcterms:W3CDTF">2017-09-27T08:29:10Z</dcterms:modified>
</cp:coreProperties>
</file>