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2"/>
  </p:notesMasterIdLst>
  <p:sldIdLst>
    <p:sldId id="256" r:id="rId2"/>
    <p:sldId id="316" r:id="rId3"/>
    <p:sldId id="288" r:id="rId4"/>
    <p:sldId id="257" r:id="rId5"/>
    <p:sldId id="297" r:id="rId6"/>
    <p:sldId id="289" r:id="rId7"/>
    <p:sldId id="259" r:id="rId8"/>
    <p:sldId id="315" r:id="rId9"/>
    <p:sldId id="291" r:id="rId10"/>
    <p:sldId id="298" r:id="rId11"/>
    <p:sldId id="296" r:id="rId12"/>
    <p:sldId id="264" r:id="rId13"/>
    <p:sldId id="301" r:id="rId14"/>
    <p:sldId id="265" r:id="rId15"/>
    <p:sldId id="302" r:id="rId16"/>
    <p:sldId id="266" r:id="rId17"/>
    <p:sldId id="304" r:id="rId18"/>
    <p:sldId id="305" r:id="rId19"/>
    <p:sldId id="306" r:id="rId20"/>
    <p:sldId id="307" r:id="rId21"/>
    <p:sldId id="308" r:id="rId22"/>
    <p:sldId id="309" r:id="rId23"/>
    <p:sldId id="272" r:id="rId24"/>
    <p:sldId id="312" r:id="rId25"/>
    <p:sldId id="310" r:id="rId26"/>
    <p:sldId id="313" r:id="rId27"/>
    <p:sldId id="314" r:id="rId28"/>
    <p:sldId id="274" r:id="rId29"/>
    <p:sldId id="317" r:id="rId30"/>
    <p:sldId id="31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BC60-70B7-034B-88E9-48C98A12EC4D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75E8D-11AA-284B-A7AA-4C2D3CC37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2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 list for poster…. For on the wall </a:t>
            </a:r>
            <a:r>
              <a:rPr lang="en-US" dirty="0" err="1" smtClean="0"/>
              <a:t>comparisions</a:t>
            </a:r>
            <a:r>
              <a:rPr lang="en-US" dirty="0" smtClean="0"/>
              <a:t> later </a:t>
            </a:r>
            <a:r>
              <a:rPr lang="en-US" dirty="0" smtClean="0">
                <a:sym typeface="Wingdings"/>
              </a:rPr>
              <a:t> </a:t>
            </a:r>
          </a:p>
          <a:p>
            <a:r>
              <a:rPr lang="en-US" dirty="0" smtClean="0">
                <a:sym typeface="Wingdings"/>
              </a:rPr>
              <a:t>Q where to the similarities/differences</a:t>
            </a:r>
            <a:r>
              <a:rPr lang="en-US" baseline="0" dirty="0" smtClean="0">
                <a:sym typeface="Wingdings"/>
              </a:rPr>
              <a:t> come from… what is the problem if all in IB are similar? If all are different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75E8D-11AA-284B-A7AA-4C2D3CC37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75E8D-11AA-284B-A7AA-4C2D3CC374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6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DC6042-B1F3-E747-9168-51B57559FDC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88F921B-3D55-FE41-9286-505F26D52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rt-hofsted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Organisational</a:t>
            </a:r>
            <a:r>
              <a:rPr lang="en-US" dirty="0" smtClean="0"/>
              <a:t> culture and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EMWS Mumbai</a:t>
            </a:r>
          </a:p>
          <a:p>
            <a:r>
              <a:rPr lang="en-US" dirty="0" smtClean="0"/>
              <a:t>Darlene Fisher</a:t>
            </a:r>
          </a:p>
          <a:p>
            <a:r>
              <a:rPr lang="en-US" dirty="0" smtClean="0"/>
              <a:t>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2522282"/>
            <a:ext cx="8042276" cy="1336956"/>
          </a:xfrm>
        </p:spPr>
        <p:txBody>
          <a:bodyPr/>
          <a:lstStyle/>
          <a:p>
            <a:r>
              <a:rPr lang="en-US" dirty="0" smtClean="0"/>
              <a:t>How do expectations of good leadership differ between cultures?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leadership styles do we associate with western schools in general?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leadership styles do we associate with eastern schools in general?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leadership styles do we expect in international curriculum schools?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issues might arise out of the differences between your answers to Q1-3?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international schools?</a:t>
            </a:r>
            <a:endParaRPr lang="en-US" dirty="0"/>
          </a:p>
        </p:txBody>
      </p:sp>
      <p:pic>
        <p:nvPicPr>
          <p:cNvPr id="4" name="Content Placeholder 3" descr="life-in-a-matrix-7-cross-cultura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2" r="-15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5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87184"/>
            <a:ext cx="8042276" cy="1959415"/>
          </a:xfrm>
        </p:spPr>
        <p:txBody>
          <a:bodyPr/>
          <a:lstStyle/>
          <a:p>
            <a:r>
              <a:rPr lang="en-US" dirty="0" smtClean="0"/>
              <a:t> Universal leadership attributes?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there such a 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et al ‘10 strong claims’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/>
              <a:t>Headteachers</a:t>
            </a:r>
            <a:r>
              <a:rPr lang="en-US" dirty="0"/>
              <a:t> are the </a:t>
            </a:r>
            <a:r>
              <a:rPr lang="en-US" b="1" dirty="0"/>
              <a:t>main source of leadership </a:t>
            </a:r>
            <a:r>
              <a:rPr lang="en-US" dirty="0"/>
              <a:t>in their schools.</a:t>
            </a:r>
            <a:endParaRPr lang="en-GB" dirty="0"/>
          </a:p>
          <a:p>
            <a:pPr lvl="0"/>
            <a:r>
              <a:rPr lang="en-US" dirty="0"/>
              <a:t>There are </a:t>
            </a:r>
            <a:r>
              <a:rPr lang="en-US" b="1" dirty="0"/>
              <a:t>eight key dimensions </a:t>
            </a:r>
            <a:r>
              <a:rPr lang="en-US" dirty="0"/>
              <a:t>of successful leadership.*</a:t>
            </a:r>
            <a:endParaRPr lang="en-GB" dirty="0"/>
          </a:p>
          <a:p>
            <a:pPr lvl="0"/>
            <a:r>
              <a:rPr lang="en-US" dirty="0"/>
              <a:t>Head teachers’ </a:t>
            </a:r>
            <a:r>
              <a:rPr lang="en-US" b="1" dirty="0"/>
              <a:t>values are key </a:t>
            </a:r>
            <a:r>
              <a:rPr lang="en-US" dirty="0"/>
              <a:t>components in their success.</a:t>
            </a:r>
            <a:endParaRPr lang="en-GB" dirty="0"/>
          </a:p>
          <a:p>
            <a:pPr lvl="0"/>
            <a:r>
              <a:rPr lang="en-US" dirty="0"/>
              <a:t>Successful heads use the same basic leadership practices, but there is </a:t>
            </a:r>
            <a:r>
              <a:rPr lang="en-US" b="1" dirty="0"/>
              <a:t>no single mo</a:t>
            </a:r>
            <a:r>
              <a:rPr lang="en-US" dirty="0"/>
              <a:t>del for achieving success.</a:t>
            </a:r>
            <a:endParaRPr lang="en-GB" dirty="0"/>
          </a:p>
          <a:p>
            <a:pPr lvl="0"/>
            <a:r>
              <a:rPr lang="en-US" b="1" dirty="0"/>
              <a:t>Differences in context affect the nature, direction and pace</a:t>
            </a:r>
            <a:r>
              <a:rPr lang="en-US" dirty="0"/>
              <a:t> of leadership actions.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et al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Heads contribute to student learning and achievement through a </a:t>
            </a:r>
            <a:r>
              <a:rPr lang="en-US" b="1" dirty="0"/>
              <a:t>combination and accumulation of strategies </a:t>
            </a:r>
            <a:r>
              <a:rPr lang="en-US" dirty="0"/>
              <a:t>and actions</a:t>
            </a:r>
            <a:endParaRPr lang="en-GB" dirty="0"/>
          </a:p>
          <a:p>
            <a:pPr lvl="0"/>
            <a:r>
              <a:rPr lang="en-US" dirty="0"/>
              <a:t>There are three broad phases of leadership </a:t>
            </a:r>
            <a:r>
              <a:rPr lang="en-US" dirty="0" smtClean="0"/>
              <a:t>success – staffing, focus on curriculum &amp; curriculum change.</a:t>
            </a:r>
            <a:endParaRPr lang="en-GB" dirty="0"/>
          </a:p>
          <a:p>
            <a:pPr lvl="0"/>
            <a:r>
              <a:rPr lang="en-US" dirty="0"/>
              <a:t>Heads grow and secure success by </a:t>
            </a:r>
            <a:r>
              <a:rPr lang="en-US" b="1" dirty="0"/>
              <a:t>layering leadership strategies and actions. </a:t>
            </a:r>
            <a:endParaRPr lang="en-GB" b="1" dirty="0"/>
          </a:p>
          <a:p>
            <a:pPr lvl="0"/>
            <a:r>
              <a:rPr lang="en-US" dirty="0"/>
              <a:t>Successful heads </a:t>
            </a:r>
            <a:r>
              <a:rPr lang="en-US" b="1" dirty="0"/>
              <a:t>distribute leadership progressively</a:t>
            </a:r>
            <a:endParaRPr lang="en-GB" b="1" dirty="0"/>
          </a:p>
          <a:p>
            <a:pPr lvl="0"/>
            <a:r>
              <a:rPr lang="en-US" dirty="0"/>
              <a:t>The successful distribution of </a:t>
            </a:r>
            <a:r>
              <a:rPr lang="en-US" b="1" dirty="0"/>
              <a:t>leadership depends</a:t>
            </a:r>
            <a:r>
              <a:rPr lang="en-US" dirty="0"/>
              <a:t> on the establishment of </a:t>
            </a:r>
            <a:r>
              <a:rPr lang="en-US" b="1" dirty="0"/>
              <a:t>trust</a:t>
            </a:r>
            <a:r>
              <a:rPr lang="en-US" dirty="0"/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universals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35" y="1444532"/>
            <a:ext cx="4644390" cy="5031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83376" y="3000375"/>
            <a:ext cx="2111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GLOBE decided on 9 Dimensions across different cultural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GLOBE’s 9 </a:t>
            </a:r>
            <a:r>
              <a:rPr lang="en-US" dirty="0"/>
              <a:t>D</a:t>
            </a:r>
            <a:r>
              <a:rPr lang="en-US" dirty="0" smtClean="0"/>
              <a:t>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450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Power distance</a:t>
            </a:r>
          </a:p>
          <a:p>
            <a:r>
              <a:rPr lang="en-US" dirty="0" smtClean="0"/>
              <a:t>Uncertainty avoidance</a:t>
            </a:r>
          </a:p>
          <a:p>
            <a:r>
              <a:rPr lang="en-US" dirty="0" smtClean="0"/>
              <a:t>Humane Orientation</a:t>
            </a:r>
          </a:p>
          <a:p>
            <a:r>
              <a:rPr lang="en-US" dirty="0" smtClean="0"/>
              <a:t>Collectivism (institutional)</a:t>
            </a:r>
          </a:p>
          <a:p>
            <a:r>
              <a:rPr lang="en-US" dirty="0" smtClean="0"/>
              <a:t>Collectivism (in group)</a:t>
            </a:r>
          </a:p>
          <a:p>
            <a:r>
              <a:rPr lang="en-US" dirty="0" smtClean="0"/>
              <a:t>Assertiveness</a:t>
            </a:r>
          </a:p>
          <a:p>
            <a:r>
              <a:rPr lang="en-US" dirty="0" smtClean="0"/>
              <a:t>Gender Egalitarianism</a:t>
            </a:r>
          </a:p>
          <a:p>
            <a:r>
              <a:rPr lang="en-US" dirty="0" smtClean="0"/>
              <a:t>Future Orientation</a:t>
            </a:r>
          </a:p>
          <a:p>
            <a:r>
              <a:rPr lang="en-US" dirty="0" smtClean="0"/>
              <a:t>Performance Orientation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63180"/>
            <a:ext cx="8042276" cy="3387726"/>
          </a:xfrm>
        </p:spPr>
        <p:txBody>
          <a:bodyPr/>
          <a:lstStyle/>
          <a:p>
            <a:r>
              <a:rPr lang="en-US" dirty="0"/>
              <a:t>an outstanding leader is a person in an organization or industry who is </a:t>
            </a:r>
            <a:r>
              <a:rPr lang="en-US" i="1" dirty="0"/>
              <a:t>"exceptionally skilled at motivating, influencing, or enabling you, others, or groups to contribute to the success of the organization or task</a:t>
            </a:r>
            <a:r>
              <a:rPr lang="en-US" i="1" dirty="0" smtClean="0"/>
              <a:t>.”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112 traits were studied with reference to how they might enable or hinder a leader from being this person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leadership scales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042276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Integrity (6.07)</a:t>
            </a:r>
            <a:br>
              <a:rPr lang="en-US" dirty="0"/>
            </a:br>
            <a:r>
              <a:rPr lang="en-US" dirty="0"/>
              <a:t>Inspirational (6.07)</a:t>
            </a:r>
            <a:br>
              <a:rPr lang="en-US" dirty="0"/>
            </a:br>
            <a:r>
              <a:rPr lang="en-US" dirty="0"/>
              <a:t>Visionary (6.02)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Performance</a:t>
            </a:r>
            <a:r>
              <a:rPr lang="en-US" dirty="0"/>
              <a:t>-oriented (6.02)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Team</a:t>
            </a:r>
            <a:r>
              <a:rPr lang="en-US" dirty="0"/>
              <a:t>-integrator (5.88)</a:t>
            </a:r>
            <a:br>
              <a:rPr lang="en-US" dirty="0"/>
            </a:br>
            <a:r>
              <a:rPr lang="en-US" dirty="0"/>
              <a:t>Decisive (5.80)</a:t>
            </a:r>
            <a:br>
              <a:rPr lang="en-US" dirty="0"/>
            </a:br>
            <a:r>
              <a:rPr lang="en-US" dirty="0"/>
              <a:t>Administratively competent (5.76)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Diplomatic </a:t>
            </a:r>
            <a:r>
              <a:rPr lang="en-US" dirty="0"/>
              <a:t>(5.49)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Collaborative team orientation (5.46)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Self-sacrificial (5.0)</a:t>
            </a:r>
            <a:br>
              <a:rPr lang="en-US" dirty="0"/>
            </a:br>
            <a:endParaRPr lang="en-US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05724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Culture and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Organisational</a:t>
            </a:r>
            <a:r>
              <a:rPr lang="en-US" dirty="0" smtClean="0"/>
              <a:t> culture and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to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characteristics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Modesty </a:t>
            </a:r>
            <a:r>
              <a:rPr lang="en-US" dirty="0"/>
              <a:t>(4.98)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Humane (4.78)</a:t>
            </a:r>
            <a:br>
              <a:rPr lang="en-US" dirty="0"/>
            </a:br>
            <a:r>
              <a:rPr lang="en-US" dirty="0"/>
              <a:t>Status conscious (4.34)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Conflict inducer (3.97)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Procedural </a:t>
            </a:r>
            <a:r>
              <a:rPr lang="en-US" dirty="0"/>
              <a:t>(3.87)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Autonomous </a:t>
            </a:r>
            <a:r>
              <a:rPr lang="en-US" dirty="0"/>
              <a:t>(3.85)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Face </a:t>
            </a:r>
            <a:r>
              <a:rPr lang="en-US" dirty="0"/>
              <a:t>saver (2.92)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Non</a:t>
            </a:r>
            <a:r>
              <a:rPr lang="en-US" dirty="0"/>
              <a:t>-participative (2.66)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Autocratic </a:t>
            </a:r>
            <a:r>
              <a:rPr lang="en-US" dirty="0"/>
              <a:t>(2.65)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Self</a:t>
            </a:r>
            <a:r>
              <a:rPr lang="en-US" dirty="0"/>
              <a:t>-centered (2.17)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Malevolent </a:t>
            </a:r>
            <a:r>
              <a:rPr lang="en-US" dirty="0"/>
              <a:t>(1.80).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leadership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i="1" dirty="0"/>
              <a:t>charismatic/value based style </a:t>
            </a:r>
            <a:r>
              <a:rPr lang="en-US" dirty="0"/>
              <a:t>(4.5 – 6.5)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i="1" dirty="0"/>
              <a:t>team-oriented style </a:t>
            </a:r>
            <a:r>
              <a:rPr lang="en-US" dirty="0"/>
              <a:t>(4.7 – 6.2)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i="1" dirty="0"/>
              <a:t>participative style </a:t>
            </a:r>
            <a:r>
              <a:rPr lang="en-US" dirty="0"/>
              <a:t>(4.5 – 6.1)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i="1" dirty="0"/>
              <a:t>humane style </a:t>
            </a:r>
            <a:r>
              <a:rPr lang="en-US" dirty="0"/>
              <a:t>(3.8 – 5.6)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i="1" dirty="0"/>
              <a:t>self-protective </a:t>
            </a:r>
            <a:r>
              <a:rPr lang="en-US" dirty="0"/>
              <a:t>(2.5 – 4.6)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i="1" dirty="0"/>
              <a:t>autonomous style </a:t>
            </a:r>
            <a:r>
              <a:rPr lang="en-US" dirty="0"/>
              <a:t>(2.3 – 4.7)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88576"/>
            <a:ext cx="8042276" cy="1336956"/>
          </a:xfrm>
        </p:spPr>
        <p:txBody>
          <a:bodyPr/>
          <a:lstStyle/>
          <a:p>
            <a:r>
              <a:rPr lang="en-US" dirty="0" smtClean="0"/>
              <a:t>Culturally contingent leadership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09799"/>
            <a:ext cx="8042276" cy="3733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more detailed analysis identified that leader characteristics such </a:t>
            </a:r>
            <a:r>
              <a:rPr lang="en-US" dirty="0" smtClean="0"/>
              <a:t>as [being] </a:t>
            </a:r>
            <a:r>
              <a:rPr lang="en-US" dirty="0"/>
              <a:t>ambitious, enthusiastic, formal, logical, or risk taker are valued very differently around the world.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on GLOBE's 7-point scale to measure a society's view of these leader traits, the culture means for “risk taker” range from 2 to 6. This is in line with the extent to which countries tolerate uncertainty 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Leadership…?</a:t>
            </a:r>
            <a:endParaRPr lang="en-US" dirty="0"/>
          </a:p>
        </p:txBody>
      </p:sp>
      <p:pic>
        <p:nvPicPr>
          <p:cNvPr id="4" name="Content Placeholder 3" descr="leadership-colla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0" b="-4370"/>
          <a:stretch>
            <a:fillRect/>
          </a:stretch>
        </p:blipFill>
        <p:spPr>
          <a:xfrm>
            <a:off x="422276" y="3016251"/>
            <a:ext cx="3943350" cy="3594100"/>
          </a:xfrm>
        </p:spPr>
      </p:pic>
      <p:pic>
        <p:nvPicPr>
          <p:cNvPr id="6" name="Picture 5" descr="successful-leadership-in-busines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4" y="3270249"/>
            <a:ext cx="4111625" cy="3162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275" y="1947605"/>
            <a:ext cx="830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  What might be recommended and what might ‘depend on the context’?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60" b="50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675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Organisational</a:t>
            </a:r>
            <a:r>
              <a:rPr lang="en-US" dirty="0" smtClean="0"/>
              <a:t> culture</a:t>
            </a:r>
            <a:endParaRPr lang="en-US" dirty="0"/>
          </a:p>
        </p:txBody>
      </p:sp>
      <p:pic>
        <p:nvPicPr>
          <p:cNvPr id="4" name="Content Placeholder 3" descr="orgc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47" r="-3594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75609" y="6259909"/>
            <a:ext cx="643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www.managementparadise.com</a:t>
            </a:r>
            <a:r>
              <a:rPr lang="en-US" sz="1400" dirty="0"/>
              <a:t>/</a:t>
            </a:r>
            <a:r>
              <a:rPr lang="en-US" sz="1400" dirty="0" err="1"/>
              <a:t>article_print.php?article_id</a:t>
            </a:r>
            <a:r>
              <a:rPr lang="en-US" sz="1400" dirty="0"/>
              <a:t>=1061</a:t>
            </a:r>
          </a:p>
        </p:txBody>
      </p:sp>
    </p:spTree>
    <p:extLst>
      <p:ext uri="{BB962C8B-B14F-4D97-AF65-F5344CB8AC3E}">
        <p14:creationId xmlns:p14="http://schemas.microsoft.com/office/powerpoint/2010/main" val="287061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gc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47" r="-3594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081919" y="160547"/>
            <a:ext cx="711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does the leader lead the culture with </a:t>
            </a:r>
            <a:r>
              <a:rPr lang="en-US" dirty="0" smtClean="0"/>
              <a:t>his/her </a:t>
            </a:r>
            <a:r>
              <a:rPr lang="en-US" dirty="0" err="1"/>
              <a:t>behaviours</a:t>
            </a:r>
            <a:r>
              <a:rPr lang="en-US" dirty="0"/>
              <a:t>?</a:t>
            </a:r>
          </a:p>
          <a:p>
            <a:r>
              <a:rPr lang="en-US" dirty="0"/>
              <a:t>How does SLT lead the culture with their </a:t>
            </a:r>
            <a:r>
              <a:rPr lang="en-US" dirty="0" err="1"/>
              <a:t>behaviour</a:t>
            </a:r>
            <a:r>
              <a:rPr lang="en-US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7300" y="1083877"/>
            <a:ext cx="287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are the org. practices which</a:t>
            </a:r>
          </a:p>
          <a:p>
            <a:r>
              <a:rPr lang="en-US" dirty="0"/>
              <a:t> exemplify the culture?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1493" y="3939931"/>
            <a:ext cx="1952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are the assumptions </a:t>
            </a:r>
          </a:p>
          <a:p>
            <a:r>
              <a:rPr lang="en-US" dirty="0"/>
              <a:t>values and beliefs </a:t>
            </a:r>
          </a:p>
          <a:p>
            <a:r>
              <a:rPr lang="en-US" dirty="0"/>
              <a:t>that need to be </a:t>
            </a:r>
          </a:p>
          <a:p>
            <a:r>
              <a:rPr lang="en-US" dirty="0"/>
              <a:t>shared by the community?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747" y="6160611"/>
            <a:ext cx="9002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do we make sure our ‘culture’ reflects our mission and vision and is visible and clear to all who visit?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858771"/>
            <a:ext cx="2645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actions ‘show’ </a:t>
            </a:r>
          </a:p>
          <a:p>
            <a:r>
              <a:rPr lang="en-US" dirty="0"/>
              <a:t>‘the way we do things </a:t>
            </a:r>
          </a:p>
          <a:p>
            <a:r>
              <a:rPr lang="en-US" dirty="0"/>
              <a:t>here’ on a daily basis?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390" y="1095685"/>
            <a:ext cx="306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does the </a:t>
            </a:r>
            <a:r>
              <a:rPr lang="en-US" dirty="0" err="1"/>
              <a:t>behaviour</a:t>
            </a:r>
            <a:r>
              <a:rPr lang="en-US" dirty="0"/>
              <a:t> </a:t>
            </a:r>
          </a:p>
          <a:p>
            <a:r>
              <a:rPr lang="en-US" dirty="0"/>
              <a:t>of teachers, students </a:t>
            </a:r>
          </a:p>
          <a:p>
            <a:r>
              <a:rPr lang="en-US" dirty="0"/>
              <a:t>and all in the community</a:t>
            </a:r>
          </a:p>
          <a:p>
            <a:r>
              <a:rPr lang="en-US" dirty="0"/>
              <a:t>exemplify the culture?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>
            <a:off x="4639781" y="806878"/>
            <a:ext cx="0" cy="793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96666" y="2007207"/>
            <a:ext cx="1022643" cy="6485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15229" y="4858771"/>
            <a:ext cx="676264" cy="2383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8" idx="0"/>
          </p:cNvCxnSpPr>
          <p:nvPr/>
        </p:nvCxnSpPr>
        <p:spPr>
          <a:xfrm>
            <a:off x="4639781" y="3760972"/>
            <a:ext cx="3093" cy="23996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04080" y="4519764"/>
            <a:ext cx="1253563" cy="3390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2"/>
          </p:cNvCxnSpPr>
          <p:nvPr/>
        </p:nvCxnSpPr>
        <p:spPr>
          <a:xfrm flipH="1" flipV="1">
            <a:off x="1847356" y="2296014"/>
            <a:ext cx="610287" cy="359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4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endParaRPr lang="en-US" dirty="0"/>
          </a:p>
        </p:txBody>
      </p:sp>
      <p:pic>
        <p:nvPicPr>
          <p:cNvPr id="4" name="Content Placeholder 3" descr="communic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5" r="-705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49275" y="6247910"/>
            <a:ext cx="828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phprimer.afmc.ca</a:t>
            </a:r>
            <a:r>
              <a:rPr lang="en-US" sz="1000" dirty="0"/>
              <a:t>/Part3-PracticeImprovingHealth/Chapter10IdentifyingHazardsAndCommunicatingRisks/</a:t>
            </a:r>
            <a:r>
              <a:rPr lang="en-US" sz="1000" dirty="0" err="1"/>
              <a:t>RiskCommunication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896476" y="4175755"/>
            <a:ext cx="8223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-through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Culture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163" y="4183449"/>
            <a:ext cx="822343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 -</a:t>
            </a:r>
            <a:r>
              <a:rPr lang="en-US" sz="1000" dirty="0" smtClean="0">
                <a:solidFill>
                  <a:schemeClr val="bg1"/>
                </a:solidFill>
              </a:rPr>
              <a:t>through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Culture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smtClean="0"/>
              <a:t>eflection</a:t>
            </a:r>
            <a:endParaRPr lang="en-US" dirty="0"/>
          </a:p>
        </p:txBody>
      </p:sp>
      <p:pic>
        <p:nvPicPr>
          <p:cNvPr id="4" name="Content Placeholder 3" descr="experiences-refle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73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49275" y="372003"/>
            <a:ext cx="8042276" cy="5571598"/>
          </a:xfrm>
        </p:spPr>
        <p:txBody>
          <a:bodyPr>
            <a:normAutofit fontScale="25000" lnSpcReduction="20000"/>
          </a:bodyPr>
          <a:lstStyle/>
          <a:p>
            <a:pPr>
              <a:buFont typeface="Monotype Sorts" charset="0"/>
              <a:buNone/>
            </a:pPr>
            <a:r>
              <a:rPr lang="en-GB" sz="6400" b="1" u="sng" dirty="0">
                <a:latin typeface="Calibri" charset="0"/>
              </a:rPr>
              <a:t>Bibliography</a:t>
            </a:r>
            <a:endParaRPr lang="tr-TR" sz="6400" b="1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>
                <a:latin typeface="Calibri" charset="0"/>
              </a:rPr>
              <a:t> </a:t>
            </a:r>
            <a:r>
              <a:rPr lang="tr-TR" sz="6400" dirty="0" smtClean="0">
                <a:latin typeface="Calibri" charset="0"/>
              </a:rPr>
              <a:t>Aslan</a:t>
            </a:r>
            <a:r>
              <a:rPr lang="en-US" sz="6400" dirty="0">
                <a:latin typeface="Calibri" charset="0"/>
              </a:rPr>
              <a:t>, M.,</a:t>
            </a:r>
            <a:r>
              <a:rPr lang="tr-TR" sz="6400" dirty="0">
                <a:latin typeface="Calibri" charset="0"/>
              </a:rPr>
              <a:t> </a:t>
            </a:r>
            <a:r>
              <a:rPr lang="tr-TR" sz="6400" dirty="0" err="1">
                <a:latin typeface="Calibri" charset="0"/>
              </a:rPr>
              <a:t>Beycioglu</a:t>
            </a:r>
            <a:r>
              <a:rPr lang="tr-TR" sz="6400" dirty="0">
                <a:latin typeface="Calibri" charset="0"/>
              </a:rPr>
              <a:t>, K.,  </a:t>
            </a:r>
            <a:r>
              <a:rPr lang="en-US" sz="6400" dirty="0">
                <a:latin typeface="Calibri" charset="0"/>
              </a:rPr>
              <a:t>&amp; </a:t>
            </a:r>
            <a:r>
              <a:rPr lang="tr-TR" sz="6400" dirty="0">
                <a:latin typeface="Calibri" charset="0"/>
              </a:rPr>
              <a:t>Konan, N., (2008) </a:t>
            </a:r>
            <a:r>
              <a:rPr lang="en-US" sz="6400" dirty="0">
                <a:latin typeface="Calibri" charset="0"/>
              </a:rPr>
              <a:t>Principals’ Openness to Change </a:t>
            </a:r>
            <a:r>
              <a:rPr lang="en-US" sz="6400" dirty="0" smtClean="0">
                <a:latin typeface="Calibri" charset="0"/>
              </a:rPr>
              <a:t>in</a:t>
            </a:r>
            <a:r>
              <a:rPr lang="tr-TR" sz="6400" dirty="0" smtClean="0">
                <a:latin typeface="Calibri" charset="0"/>
              </a:rPr>
              <a:t> </a:t>
            </a:r>
            <a:r>
              <a:rPr lang="en-US" sz="6400" dirty="0" smtClean="0">
                <a:latin typeface="Calibri" charset="0"/>
              </a:rPr>
              <a:t>Malatya</a:t>
            </a:r>
            <a:r>
              <a:rPr lang="en-US" sz="6400" dirty="0">
                <a:latin typeface="Calibri" charset="0"/>
              </a:rPr>
              <a:t>, Turkey. </a:t>
            </a:r>
            <a:r>
              <a:rPr lang="en-US" sz="6400" i="1" dirty="0">
                <a:latin typeface="Calibri" charset="0"/>
              </a:rPr>
              <a:t>International Electronic Journal For Leadership in Learning. 12</a:t>
            </a:r>
            <a:r>
              <a:rPr lang="en-US" sz="6400" dirty="0">
                <a:latin typeface="Calibri" charset="0"/>
              </a:rPr>
              <a:t>, Number </a:t>
            </a:r>
            <a:r>
              <a:rPr lang="en-US" sz="6400" dirty="0" smtClean="0">
                <a:latin typeface="Calibri" charset="0"/>
              </a:rPr>
              <a:t>8</a:t>
            </a:r>
          </a:p>
          <a:p>
            <a:pPr>
              <a:buFont typeface="Monotype Sorts" charset="0"/>
              <a:buNone/>
            </a:pPr>
            <a:r>
              <a:rPr lang="en-US" sz="6400" dirty="0" smtClean="0">
                <a:latin typeface="Calibri" charset="0"/>
              </a:rPr>
              <a:t>Chen</a:t>
            </a:r>
            <a:r>
              <a:rPr lang="en-US" sz="6400" dirty="0">
                <a:latin typeface="Calibri" charset="0"/>
              </a:rPr>
              <a:t>, C., Chen, X., &amp; </a:t>
            </a:r>
            <a:r>
              <a:rPr lang="en-US" sz="6400" dirty="0" err="1">
                <a:latin typeface="Calibri" charset="0"/>
              </a:rPr>
              <a:t>Meindl</a:t>
            </a:r>
            <a:r>
              <a:rPr lang="en-US" sz="6400" dirty="0">
                <a:latin typeface="Calibri" charset="0"/>
              </a:rPr>
              <a:t>, J., (1998) How can Cooperation be Fostered? The cultural effects </a:t>
            </a:r>
            <a:r>
              <a:rPr lang="en-US" sz="6400" dirty="0" smtClean="0">
                <a:latin typeface="Calibri" charset="0"/>
              </a:rPr>
              <a:t>of </a:t>
            </a:r>
            <a:r>
              <a:rPr lang="en-US" sz="6400" dirty="0">
                <a:latin typeface="Calibri" charset="0"/>
              </a:rPr>
              <a:t>individuals and Collectivism. </a:t>
            </a:r>
            <a:r>
              <a:rPr lang="en-US" sz="6400" i="1" dirty="0">
                <a:latin typeface="Calibri" charset="0"/>
              </a:rPr>
              <a:t>Academy of Management Review. Vol. 23</a:t>
            </a:r>
            <a:r>
              <a:rPr lang="en-US" sz="6400" dirty="0">
                <a:latin typeface="Calibri" charset="0"/>
              </a:rPr>
              <a:t>, No. 2, 285-304. </a:t>
            </a:r>
            <a:endParaRPr lang="tr-TR" sz="6400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>
                <a:latin typeface="Calibri" charset="0"/>
              </a:rPr>
              <a:t> </a:t>
            </a:r>
            <a:r>
              <a:rPr lang="en-US" sz="6400" dirty="0" smtClean="0">
                <a:latin typeface="Calibri" charset="0"/>
              </a:rPr>
              <a:t>Cheng</a:t>
            </a:r>
            <a:r>
              <a:rPr lang="en-US" sz="6400" dirty="0">
                <a:latin typeface="Calibri" charset="0"/>
              </a:rPr>
              <a:t>, Kai-</a:t>
            </a:r>
            <a:r>
              <a:rPr lang="en-US" sz="6400" dirty="0" err="1">
                <a:latin typeface="Calibri" charset="0"/>
              </a:rPr>
              <a:t>ming</a:t>
            </a:r>
            <a:r>
              <a:rPr lang="en-US" sz="6400" dirty="0">
                <a:latin typeface="Calibri" charset="0"/>
              </a:rPr>
              <a:t>(1998) Can education values be borrowed? Looking into cultural differences', </a:t>
            </a:r>
            <a:r>
              <a:rPr lang="en-US" sz="6400" i="1" dirty="0" smtClean="0">
                <a:latin typeface="Calibri" charset="0"/>
              </a:rPr>
              <a:t>Peabody </a:t>
            </a:r>
            <a:r>
              <a:rPr lang="en-US" sz="6400" i="1" dirty="0">
                <a:latin typeface="Calibri" charset="0"/>
              </a:rPr>
              <a:t>Journal of Education, 73: </a:t>
            </a:r>
            <a:r>
              <a:rPr lang="en-US" sz="6400" dirty="0">
                <a:latin typeface="Calibri" charset="0"/>
              </a:rPr>
              <a:t>2, 11 — 30</a:t>
            </a:r>
            <a:r>
              <a:rPr lang="en-US" sz="6400" b="1" i="1" dirty="0">
                <a:latin typeface="Calibri" charset="0"/>
              </a:rPr>
              <a:t> </a:t>
            </a:r>
            <a:endParaRPr lang="tr-TR" sz="6400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 err="1" smtClean="0">
                <a:latin typeface="Calibri" charset="0"/>
              </a:rPr>
              <a:t>Hofstede</a:t>
            </a:r>
            <a:r>
              <a:rPr lang="en-US" sz="6400" dirty="0">
                <a:latin typeface="Calibri" charset="0"/>
              </a:rPr>
              <a:t>, G., ‘Cultural Dimensions’ accessed June to December 2009 from </a:t>
            </a:r>
            <a:r>
              <a:rPr lang="en-US" sz="6400" dirty="0">
                <a:latin typeface="Calibri" charset="0"/>
                <a:hlinkClick r:id="rId2"/>
              </a:rPr>
              <a:t>http://www.geert-hofstede.com</a:t>
            </a:r>
            <a:endParaRPr lang="tr-TR" sz="6400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>
                <a:latin typeface="Calibri" charset="0"/>
              </a:rPr>
              <a:t> </a:t>
            </a:r>
            <a:r>
              <a:rPr lang="en-US" sz="6400" dirty="0" err="1" smtClean="0">
                <a:latin typeface="Calibri" charset="0"/>
              </a:rPr>
              <a:t>Hofstede</a:t>
            </a:r>
            <a:r>
              <a:rPr lang="en-US" sz="6400" dirty="0">
                <a:latin typeface="Calibri" charset="0"/>
              </a:rPr>
              <a:t>, G., and </a:t>
            </a:r>
            <a:r>
              <a:rPr lang="en-US" sz="6400" dirty="0" err="1">
                <a:latin typeface="Calibri" charset="0"/>
              </a:rPr>
              <a:t>Hofstede</a:t>
            </a:r>
            <a:r>
              <a:rPr lang="en-US" sz="6400" dirty="0">
                <a:latin typeface="Calibri" charset="0"/>
              </a:rPr>
              <a:t>, G.J., (2005), Cultures and Organizations - Software of the Mind.</a:t>
            </a:r>
            <a:endParaRPr lang="tr-TR" sz="6400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>
                <a:latin typeface="Calibri" charset="0"/>
              </a:rPr>
              <a:t> London: </a:t>
            </a:r>
            <a:r>
              <a:rPr lang="en-US" sz="6400" dirty="0" err="1">
                <a:latin typeface="Calibri" charset="0"/>
              </a:rPr>
              <a:t>Mc</a:t>
            </a:r>
            <a:r>
              <a:rPr lang="en-US" sz="6400" dirty="0">
                <a:latin typeface="Calibri" charset="0"/>
              </a:rPr>
              <a:t> </a:t>
            </a:r>
            <a:r>
              <a:rPr lang="en-US" sz="6400" dirty="0" err="1">
                <a:latin typeface="Calibri" charset="0"/>
              </a:rPr>
              <a:t>Graw</a:t>
            </a:r>
            <a:r>
              <a:rPr lang="en-US" sz="6400" dirty="0">
                <a:latin typeface="Calibri" charset="0"/>
              </a:rPr>
              <a:t> Hill, UK. </a:t>
            </a:r>
            <a:endParaRPr lang="tr-TR" sz="6400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>
                <a:latin typeface="Calibri" charset="0"/>
              </a:rPr>
              <a:t> </a:t>
            </a:r>
            <a:r>
              <a:rPr lang="en-US" sz="6400" dirty="0" smtClean="0">
                <a:latin typeface="Calibri" charset="0"/>
              </a:rPr>
              <a:t>James</a:t>
            </a:r>
            <a:r>
              <a:rPr lang="en-US" sz="6400" dirty="0">
                <a:latin typeface="Calibri" charset="0"/>
              </a:rPr>
              <a:t>, C &amp; Connolly, M., (2009) An analysis of the relationship between the organizational</a:t>
            </a:r>
            <a:r>
              <a:rPr lang="en-AU" sz="6400" dirty="0">
                <a:latin typeface="Calibri" charset="0"/>
              </a:rPr>
              <a:t> </a:t>
            </a:r>
            <a:r>
              <a:rPr lang="en-US" sz="6400" dirty="0">
                <a:latin typeface="Calibri" charset="0"/>
              </a:rPr>
              <a:t>culture and the performance of staff work groups in schools and the development of an explanatory model. </a:t>
            </a:r>
            <a:r>
              <a:rPr lang="en-US" sz="6400" i="1" dirty="0">
                <a:latin typeface="Calibri" charset="0"/>
              </a:rPr>
              <a:t>International Journal of Leadership in Education, 12: 4</a:t>
            </a:r>
            <a:r>
              <a:rPr lang="en-US" sz="6400" dirty="0">
                <a:latin typeface="Calibri" charset="0"/>
              </a:rPr>
              <a:t>, 389 — 407.</a:t>
            </a:r>
            <a:endParaRPr lang="tr-TR" sz="6400" dirty="0">
              <a:latin typeface="Calibri" charset="0"/>
            </a:endParaRPr>
          </a:p>
          <a:p>
            <a:pPr>
              <a:buFont typeface="Monotype Sorts" charset="0"/>
              <a:buNone/>
            </a:pPr>
            <a:r>
              <a:rPr lang="en-US" sz="6400" dirty="0">
                <a:latin typeface="Calibri" charset="0"/>
              </a:rPr>
              <a:t> </a:t>
            </a:r>
            <a:r>
              <a:rPr lang="en-US" sz="6400" dirty="0" smtClean="0">
                <a:latin typeface="Calibri" charset="0"/>
              </a:rPr>
              <a:t>Joy</a:t>
            </a:r>
            <a:r>
              <a:rPr lang="en-US" sz="6400" dirty="0">
                <a:latin typeface="Calibri" charset="0"/>
              </a:rPr>
              <a:t>, S., &amp; Kolb, D.A., (2009), Are there cultural differences in learning style?  </a:t>
            </a:r>
            <a:r>
              <a:rPr lang="en-US" sz="6400" i="1" dirty="0">
                <a:latin typeface="Calibri" charset="0"/>
              </a:rPr>
              <a:t>International Journal of Intercultural Relations ,</a:t>
            </a:r>
            <a:r>
              <a:rPr lang="en-US" sz="6400" dirty="0">
                <a:latin typeface="Calibri" charset="0"/>
              </a:rPr>
              <a:t> 33, 69–85. </a:t>
            </a:r>
          </a:p>
          <a:p>
            <a:pPr>
              <a:buFont typeface="Monotype Sorts" charset="0"/>
              <a:buNone/>
            </a:pPr>
            <a:r>
              <a:rPr lang="en-US" sz="4800" dirty="0">
                <a:latin typeface="Calibri" charset="0"/>
              </a:rPr>
              <a:t> </a:t>
            </a:r>
            <a:endParaRPr lang="tr-TR" sz="4800" dirty="0">
              <a:latin typeface="Calibri" charset="0"/>
            </a:endParaRPr>
          </a:p>
          <a:p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2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… leadership</a:t>
            </a:r>
            <a:endParaRPr lang="en-US" dirty="0"/>
          </a:p>
        </p:txBody>
      </p:sp>
      <p:pic>
        <p:nvPicPr>
          <p:cNvPr id="9" name="Picture 8" descr="imagesl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" y="1752517"/>
            <a:ext cx="7881276" cy="4210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4657" y="1752517"/>
            <a:ext cx="663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7986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7 – 10 characteristics do you associate with effective leadership?</a:t>
            </a:r>
          </a:p>
        </p:txBody>
      </p:sp>
    </p:spTree>
    <p:extLst>
      <p:ext uri="{BB962C8B-B14F-4D97-AF65-F5344CB8AC3E}">
        <p14:creationId xmlns:p14="http://schemas.microsoft.com/office/powerpoint/2010/main" val="3749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7864"/>
            <a:ext cx="8042276" cy="5635737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dirty="0" err="1" smtClean="0">
                <a:latin typeface="Calibri" charset="0"/>
              </a:rPr>
              <a:t>Leithwood</a:t>
            </a:r>
            <a:r>
              <a:rPr lang="en-US" dirty="0">
                <a:latin typeface="Calibri" charset="0"/>
              </a:rPr>
              <a:t>, K., (1994) Leadership for School Restructuring. </a:t>
            </a:r>
            <a:r>
              <a:rPr lang="en-US" i="1" dirty="0">
                <a:latin typeface="Calibri" charset="0"/>
              </a:rPr>
              <a:t>Educational Administration</a:t>
            </a:r>
            <a:r>
              <a:rPr lang="tr-TR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Quarterly 30;</a:t>
            </a:r>
            <a:r>
              <a:rPr lang="en-US" dirty="0">
                <a:latin typeface="Calibri" charset="0"/>
              </a:rPr>
              <a:t> 498. 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Leithwood</a:t>
            </a:r>
            <a:r>
              <a:rPr lang="en-US" dirty="0">
                <a:latin typeface="Calibri" charset="0"/>
              </a:rPr>
              <a:t>, K., &amp; Duke, D. L. (1998) Mapping the conceptual terrain of leadership: A critical point of departure for cross-cultural studies, </a:t>
            </a:r>
            <a:r>
              <a:rPr lang="en-US" i="1" dirty="0">
                <a:latin typeface="Calibri" charset="0"/>
              </a:rPr>
              <a:t>Peabody Journal of Education</a:t>
            </a:r>
            <a:r>
              <a:rPr lang="en-US" dirty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73:</a:t>
            </a:r>
            <a:r>
              <a:rPr lang="en-US" dirty="0">
                <a:latin typeface="Calibri" charset="0"/>
              </a:rPr>
              <a:t> 2, 31- 50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Lorwatanapongsa</a:t>
            </a:r>
            <a:r>
              <a:rPr lang="en-US" b="1" i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P., (2003) Cross-cultural communication in international schools. (Unpublished Doctoral dissertation) </a:t>
            </a:r>
            <a:r>
              <a:rPr lang="en-US" dirty="0" err="1">
                <a:latin typeface="Calibri" charset="0"/>
              </a:rPr>
              <a:t>Katholieke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Universiteit</a:t>
            </a:r>
            <a:r>
              <a:rPr lang="en-US" dirty="0">
                <a:latin typeface="Calibri" charset="0"/>
              </a:rPr>
              <a:t> Leuven (Belgium);. Publication Number: AAT C818941 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Nemetz</a:t>
            </a:r>
            <a:r>
              <a:rPr lang="en-US" dirty="0">
                <a:latin typeface="Calibri" charset="0"/>
              </a:rPr>
              <a:t>, P., &amp; Christensen, S., (1996),The Challenge of Cultural Diversity; A Harnessing a</a:t>
            </a:r>
            <a:r>
              <a:rPr lang="tr-TR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Diversity of Views to Understand Multiculturalism. </a:t>
            </a:r>
            <a:r>
              <a:rPr lang="en-US" i="1" dirty="0">
                <a:latin typeface="Calibri" charset="0"/>
              </a:rPr>
              <a:t>Academy of Management Review21, No. 2</a:t>
            </a:r>
            <a:r>
              <a:rPr lang="en-US" dirty="0">
                <a:latin typeface="Calibri" charset="0"/>
              </a:rPr>
              <a:t>. 434-462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Portin</a:t>
            </a:r>
            <a:r>
              <a:rPr lang="en-US" dirty="0">
                <a:latin typeface="Calibri" charset="0"/>
              </a:rPr>
              <a:t>, Bradley S.(2009) 'Cross-national professional learning for school leaders', </a:t>
            </a:r>
            <a:r>
              <a:rPr lang="en-US" i="1" dirty="0">
                <a:latin typeface="Calibri" charset="0"/>
              </a:rPr>
              <a:t>International</a:t>
            </a:r>
            <a:r>
              <a:rPr lang="tr-TR" dirty="0">
                <a:latin typeface="Calibri" charset="0"/>
              </a:rPr>
              <a:t> </a:t>
            </a:r>
            <a:r>
              <a:rPr lang="en-US" i="1" dirty="0">
                <a:latin typeface="Calibri" charset="0"/>
              </a:rPr>
              <a:t>Journal of Leadership in Education, 12</a:t>
            </a:r>
            <a:r>
              <a:rPr lang="en-US" dirty="0">
                <a:latin typeface="Calibri" charset="0"/>
              </a:rPr>
              <a:t>: 3, 239 — 252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Schlichting-Artur</a:t>
            </a:r>
            <a:r>
              <a:rPr lang="en-US" dirty="0">
                <a:latin typeface="Calibri" charset="0"/>
              </a:rPr>
              <a:t>, S., (2009), Learning to Listen: Pursuing Leadership Strategies for Achieving</a:t>
            </a:r>
            <a:r>
              <a:rPr lang="tr-TR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Multiculturalism in Educational Administrative Work Environments. (Unpublished Dissertation for Doctorate) University of Pennsylvania.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Weigl</a:t>
            </a:r>
            <a:r>
              <a:rPr lang="en-US" dirty="0">
                <a:latin typeface="Calibri" charset="0"/>
              </a:rPr>
              <a:t>, R., (2009) Intercultural competence through cultural self-study: A strategy for adult learners. </a:t>
            </a:r>
            <a:r>
              <a:rPr lang="en-US" i="1" dirty="0">
                <a:latin typeface="Calibri" charset="0"/>
              </a:rPr>
              <a:t>International Journal of Intercultural Relations 33,  </a:t>
            </a:r>
            <a:r>
              <a:rPr lang="en-US" dirty="0">
                <a:latin typeface="Calibri" charset="0"/>
              </a:rPr>
              <a:t>346–360 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i="1" dirty="0">
                <a:latin typeface="Calibri" charset="0"/>
              </a:rPr>
              <a:t> </a:t>
            </a:r>
            <a:r>
              <a:rPr lang="en-US" dirty="0" err="1">
                <a:latin typeface="Calibri" charset="0"/>
              </a:rPr>
              <a:t>Xie</a:t>
            </a:r>
            <a:r>
              <a:rPr lang="en-US" dirty="0">
                <a:latin typeface="Calibri" charset="0"/>
              </a:rPr>
              <a:t>, Rau, Tseng, Su and Zhao (2009) Cross-cultural influence on communication effectiveness and user interface design</a:t>
            </a:r>
            <a:r>
              <a:rPr lang="en-US" i="1" dirty="0">
                <a:latin typeface="Calibri" charset="0"/>
              </a:rPr>
              <a:t>. International Journal of Intercultural Relations. 33</a:t>
            </a:r>
            <a:r>
              <a:rPr lang="en-US" dirty="0">
                <a:latin typeface="Calibri" charset="0"/>
              </a:rPr>
              <a:t>. 11–20.</a:t>
            </a:r>
            <a:endParaRPr lang="tr-TR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57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5950" r="595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5605" y="2757952"/>
            <a:ext cx="3566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characteristics do you believe are required for effective school leadership in an </a:t>
            </a:r>
            <a:r>
              <a:rPr lang="en-US" dirty="0" smtClean="0"/>
              <a:t>international </a:t>
            </a:r>
            <a:r>
              <a:rPr lang="en-US" dirty="0"/>
              <a:t>school?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Cultures, geography and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Nisbett’s</a:t>
            </a:r>
            <a:r>
              <a:rPr lang="en-US" sz="4000" dirty="0" smtClean="0"/>
              <a:t> Geography of Thought</a:t>
            </a:r>
            <a:endParaRPr lang="en-US" sz="4000" dirty="0"/>
          </a:p>
        </p:txBody>
      </p:sp>
      <p:pic>
        <p:nvPicPr>
          <p:cNvPr id="4" name="Content Placeholder 3" descr="face of ge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b="9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5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thought</a:t>
            </a:r>
            <a:endParaRPr lang="en-US" dirty="0"/>
          </a:p>
        </p:txBody>
      </p:sp>
      <p:pic>
        <p:nvPicPr>
          <p:cNvPr id="4" name="Content Placeholder 3" descr="EastWes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1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6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1466"/>
          </a:xfrm>
        </p:spPr>
        <p:txBody>
          <a:bodyPr/>
          <a:lstStyle/>
          <a:p>
            <a:pPr eaLnBrk="1" hangingPunct="1"/>
            <a:r>
              <a:rPr lang="en-GB" dirty="0" err="1">
                <a:latin typeface="Calibri" charset="0"/>
              </a:rPr>
              <a:t>Hofstede’s</a:t>
            </a:r>
            <a:r>
              <a:rPr lang="en-GB" dirty="0">
                <a:latin typeface="Calibri" charset="0"/>
              </a:rPr>
              <a:t> cultural dimensions</a:t>
            </a:r>
            <a:endParaRPr lang="tr-TR" dirty="0">
              <a:latin typeface="Calibri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979613" y="1600200"/>
            <a:ext cx="6707187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3000">
                <a:latin typeface="Calibri" charset="0"/>
              </a:rPr>
              <a:t>Power distance « PDI »</a:t>
            </a:r>
            <a:endParaRPr lang="en-GB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tr-TR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3000">
                <a:latin typeface="Calibri" charset="0"/>
              </a:rPr>
              <a:t>Individualism/ Collectivism « IDV »</a:t>
            </a:r>
            <a:endParaRPr lang="en-GB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tr-TR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3000">
                <a:latin typeface="Calibri" charset="0"/>
              </a:rPr>
              <a:t>Masculinity / Femininity « MAS »</a:t>
            </a:r>
            <a:endParaRPr lang="en-GB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tr-TR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3000">
                <a:latin typeface="Calibri" charset="0"/>
              </a:rPr>
              <a:t>Uncertainty avoidance « UAI »</a:t>
            </a:r>
            <a:endParaRPr lang="en-GB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tr-TR" sz="3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3000">
                <a:latin typeface="Calibri" charset="0"/>
              </a:rPr>
              <a:t>Long term</a:t>
            </a:r>
            <a:r>
              <a:rPr lang="en-GB" sz="3000">
                <a:latin typeface="Calibri" charset="0"/>
              </a:rPr>
              <a:t> </a:t>
            </a:r>
            <a:r>
              <a:rPr lang="tr-TR" sz="3000">
                <a:latin typeface="Calibri" charset="0"/>
              </a:rPr>
              <a:t>orientation « LTO »</a:t>
            </a:r>
            <a:endParaRPr lang="en-GB" sz="3000">
              <a:latin typeface="Calibri" charset="0"/>
            </a:endParaRPr>
          </a:p>
        </p:txBody>
      </p:sp>
      <p:pic>
        <p:nvPicPr>
          <p:cNvPr id="29699" name="Picture 6" descr="long term ori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12969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1295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9701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12954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9702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1081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9703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4049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867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leadership</a:t>
            </a:r>
            <a:endParaRPr lang="en-US" dirty="0"/>
          </a:p>
        </p:txBody>
      </p:sp>
      <p:pic>
        <p:nvPicPr>
          <p:cNvPr id="4" name="Content Placeholder 3" descr="confront-prob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259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79635" y="5943601"/>
            <a:ext cx="641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this image present as a difference in leadership styles in different cultures?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3230</TotalTime>
  <Words>782</Words>
  <Application>Microsoft Office PowerPoint</Application>
  <PresentationFormat>On-screen Show (4:3)</PresentationFormat>
  <Paragraphs>143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Organisational culture and leadership</vt:lpstr>
      <vt:lpstr>Outline</vt:lpstr>
      <vt:lpstr>Effective … leadership</vt:lpstr>
      <vt:lpstr>PowerPoint Presentation</vt:lpstr>
      <vt:lpstr>Cultures, geography and leadership</vt:lpstr>
      <vt:lpstr>Nisbett’s Geography of Thought</vt:lpstr>
      <vt:lpstr>Geography of thought</vt:lpstr>
      <vt:lpstr>Hofstede’s cultural dimensions</vt:lpstr>
      <vt:lpstr>Geography of leadership</vt:lpstr>
      <vt:lpstr>How do expectations of good leadership differ between cultures?</vt:lpstr>
      <vt:lpstr>Questions</vt:lpstr>
      <vt:lpstr>Challenges in international schools?</vt:lpstr>
      <vt:lpstr> Universal leadership attributes?  Is there such a thing?</vt:lpstr>
      <vt:lpstr>Day et al ‘10 strong claims’</vt:lpstr>
      <vt:lpstr>Day et al cont…</vt:lpstr>
      <vt:lpstr>GLOBE universals</vt:lpstr>
      <vt:lpstr>GLOBE’s 9 Dimensions</vt:lpstr>
      <vt:lpstr>What did they study?</vt:lpstr>
      <vt:lpstr>21 leadership scales </vt:lpstr>
      <vt:lpstr>21 characteristics cont…</vt:lpstr>
      <vt:lpstr>6 leadership styles</vt:lpstr>
      <vt:lpstr>Culturally contingent leadership characteristics</vt:lpstr>
      <vt:lpstr>Leadership…?</vt:lpstr>
      <vt:lpstr>Layers of culture</vt:lpstr>
      <vt:lpstr>Organisational culture</vt:lpstr>
      <vt:lpstr>PowerPoint Presentation</vt:lpstr>
      <vt:lpstr>Communication </vt:lpstr>
      <vt:lpstr>Reflection</vt:lpstr>
      <vt:lpstr>PowerPoint Presentation</vt:lpstr>
      <vt:lpstr>PowerPoint Presentation</vt:lpstr>
    </vt:vector>
  </TitlesOfParts>
  <Company>DJF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Fisher</dc:creator>
  <cp:lastModifiedBy>Carolina Salter</cp:lastModifiedBy>
  <cp:revision>48</cp:revision>
  <dcterms:created xsi:type="dcterms:W3CDTF">2014-08-05T20:54:04Z</dcterms:created>
  <dcterms:modified xsi:type="dcterms:W3CDTF">2014-11-10T19:47:20Z</dcterms:modified>
</cp:coreProperties>
</file>