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5" r:id="rId1"/>
  </p:sldMasterIdLst>
  <p:notesMasterIdLst>
    <p:notesMasterId r:id="rId15"/>
  </p:notesMasterIdLst>
  <p:sldIdLst>
    <p:sldId id="272" r:id="rId2"/>
    <p:sldId id="257" r:id="rId3"/>
    <p:sldId id="258" r:id="rId4"/>
    <p:sldId id="267" r:id="rId5"/>
    <p:sldId id="274" r:id="rId6"/>
    <p:sldId id="282" r:id="rId7"/>
    <p:sldId id="259" r:id="rId8"/>
    <p:sldId id="270" r:id="rId9"/>
    <p:sldId id="260" r:id="rId10"/>
    <p:sldId id="262" r:id="rId11"/>
    <p:sldId id="284" r:id="rId12"/>
    <p:sldId id="264" r:id="rId13"/>
    <p:sldId id="283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70" autoAdjust="0"/>
  </p:normalViewPr>
  <p:slideViewPr>
    <p:cSldViewPr snapToGrid="0" snapToObjects="1"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60B547-2AF5-1E46-ABE0-6C8CC80EE4E6}" type="doc">
      <dgm:prSet loTypeId="urn:microsoft.com/office/officeart/2005/8/layout/funnel1" loCatId="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20BA232-D94C-EB4D-985D-6FE84D333CC2}">
      <dgm:prSet phldrT="[Text]" custT="1"/>
      <dgm:spPr/>
      <dgm:t>
        <a:bodyPr/>
        <a:lstStyle/>
        <a:p>
          <a:r>
            <a:rPr lang="en-US" sz="2900" b="1" dirty="0" err="1" smtClean="0"/>
            <a:t>Ixil</a:t>
          </a:r>
          <a:r>
            <a:rPr lang="en-US" sz="2900" b="1" dirty="0" smtClean="0"/>
            <a:t> Population</a:t>
          </a:r>
          <a:endParaRPr lang="en-US" sz="2900" b="1" dirty="0"/>
        </a:p>
      </dgm:t>
    </dgm:pt>
    <dgm:pt modelId="{B937D59D-6105-B947-A771-C8FA5B1671F6}" type="parTrans" cxnId="{78993A96-4232-6A44-8969-5E36F506DCA7}">
      <dgm:prSet/>
      <dgm:spPr/>
      <dgm:t>
        <a:bodyPr/>
        <a:lstStyle/>
        <a:p>
          <a:endParaRPr lang="en-US"/>
        </a:p>
      </dgm:t>
    </dgm:pt>
    <dgm:pt modelId="{E1C9EEEF-A528-3848-9C6A-45AAF05FAC95}" type="sibTrans" cxnId="{78993A96-4232-6A44-8969-5E36F506DCA7}">
      <dgm:prSet/>
      <dgm:spPr/>
      <dgm:t>
        <a:bodyPr/>
        <a:lstStyle/>
        <a:p>
          <a:endParaRPr lang="en-US"/>
        </a:p>
      </dgm:t>
    </dgm:pt>
    <dgm:pt modelId="{0100FE90-D2C0-B042-B566-F891518E6287}">
      <dgm:prSet phldrT="[Text]" custT="1"/>
      <dgm:spPr/>
      <dgm:t>
        <a:bodyPr/>
        <a:lstStyle/>
        <a:p>
          <a:r>
            <a:rPr lang="en-US" sz="3000" b="1" dirty="0" smtClean="0"/>
            <a:t>Guatemala</a:t>
          </a:r>
          <a:endParaRPr lang="en-US" sz="3000" b="1" dirty="0"/>
        </a:p>
      </dgm:t>
    </dgm:pt>
    <dgm:pt modelId="{0C0F0384-141F-3E43-9FFF-DFDF9C7B1FBB}" type="parTrans" cxnId="{AC804B4B-0574-E54A-BF8B-A0B8C98BDB3A}">
      <dgm:prSet/>
      <dgm:spPr/>
      <dgm:t>
        <a:bodyPr/>
        <a:lstStyle/>
        <a:p>
          <a:endParaRPr lang="en-US"/>
        </a:p>
      </dgm:t>
    </dgm:pt>
    <dgm:pt modelId="{1CB0E8CD-19DC-724B-BB5D-FA81F7628659}" type="sibTrans" cxnId="{AC804B4B-0574-E54A-BF8B-A0B8C98BDB3A}">
      <dgm:prSet/>
      <dgm:spPr/>
      <dgm:t>
        <a:bodyPr/>
        <a:lstStyle/>
        <a:p>
          <a:endParaRPr lang="en-US"/>
        </a:p>
      </dgm:t>
    </dgm:pt>
    <dgm:pt modelId="{8F61E733-2A11-1F44-8F2F-0050A5BEC774}">
      <dgm:prSet phldrT="[Text]" custT="1"/>
      <dgm:spPr/>
      <dgm:t>
        <a:bodyPr/>
        <a:lstStyle/>
        <a:p>
          <a:r>
            <a:rPr lang="en-US" sz="3000" b="1" dirty="0" smtClean="0"/>
            <a:t>Mother Tongue Education</a:t>
          </a:r>
          <a:endParaRPr lang="en-US" sz="3000" b="1" dirty="0"/>
        </a:p>
      </dgm:t>
    </dgm:pt>
    <dgm:pt modelId="{77ED4C1A-2801-EC49-975B-0411804DD136}" type="parTrans" cxnId="{391B40A8-81B6-1640-A9F5-237D2D28EF2E}">
      <dgm:prSet/>
      <dgm:spPr/>
      <dgm:t>
        <a:bodyPr/>
        <a:lstStyle/>
        <a:p>
          <a:endParaRPr lang="en-US"/>
        </a:p>
      </dgm:t>
    </dgm:pt>
    <dgm:pt modelId="{51FE3796-CC96-EC46-85B0-EF39EF0F836C}" type="sibTrans" cxnId="{391B40A8-81B6-1640-A9F5-237D2D28EF2E}">
      <dgm:prSet/>
      <dgm:spPr/>
      <dgm:t>
        <a:bodyPr/>
        <a:lstStyle/>
        <a:p>
          <a:endParaRPr lang="en-US"/>
        </a:p>
      </dgm:t>
    </dgm:pt>
    <dgm:pt modelId="{7338FAD8-A870-B345-9FA4-7B78F4ED3995}">
      <dgm:prSet phldrT="[Text]"/>
      <dgm:spPr/>
      <dgm:t>
        <a:bodyPr/>
        <a:lstStyle/>
        <a:p>
          <a:endParaRPr lang="en-US" dirty="0"/>
        </a:p>
      </dgm:t>
    </dgm:pt>
    <dgm:pt modelId="{34127651-9E89-9D4C-8D71-30E19C29F7BC}" type="parTrans" cxnId="{6C4274AD-F122-9E4D-9F9E-B9ACE7BD77A3}">
      <dgm:prSet/>
      <dgm:spPr/>
      <dgm:t>
        <a:bodyPr/>
        <a:lstStyle/>
        <a:p>
          <a:endParaRPr lang="en-US"/>
        </a:p>
      </dgm:t>
    </dgm:pt>
    <dgm:pt modelId="{A130D4E0-EDFE-3941-BAD3-534F30EACBCA}" type="sibTrans" cxnId="{6C4274AD-F122-9E4D-9F9E-B9ACE7BD77A3}">
      <dgm:prSet/>
      <dgm:spPr/>
      <dgm:t>
        <a:bodyPr/>
        <a:lstStyle/>
        <a:p>
          <a:endParaRPr lang="en-US"/>
        </a:p>
      </dgm:t>
    </dgm:pt>
    <dgm:pt modelId="{245F25AF-116A-1440-910E-B1981DE70003}" type="pres">
      <dgm:prSet presAssocID="{4D60B547-2AF5-1E46-ABE0-6C8CC80EE4E6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9018B38-AE45-C146-B2C4-81A04DB5C241}" type="pres">
      <dgm:prSet presAssocID="{4D60B547-2AF5-1E46-ABE0-6C8CC80EE4E6}" presName="ellipse" presStyleLbl="trBgShp" presStyleIdx="0" presStyleCnt="1"/>
      <dgm:spPr/>
      <dgm:t>
        <a:bodyPr/>
        <a:lstStyle/>
        <a:p>
          <a:endParaRPr lang="en-US"/>
        </a:p>
      </dgm:t>
    </dgm:pt>
    <dgm:pt modelId="{3837A321-B075-A64E-ACD0-43A92315D007}" type="pres">
      <dgm:prSet presAssocID="{4D60B547-2AF5-1E46-ABE0-6C8CC80EE4E6}" presName="arrow1" presStyleLbl="fgShp" presStyleIdx="0" presStyleCnt="1"/>
      <dgm:spPr/>
      <dgm:t>
        <a:bodyPr/>
        <a:lstStyle/>
        <a:p>
          <a:endParaRPr lang="en-US"/>
        </a:p>
      </dgm:t>
    </dgm:pt>
    <dgm:pt modelId="{F74D813F-C1F1-0740-8711-DF8824D6415B}" type="pres">
      <dgm:prSet presAssocID="{4D60B547-2AF5-1E46-ABE0-6C8CC80EE4E6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241E95-79EF-F24E-B56E-D41E88A43EA5}" type="pres">
      <dgm:prSet presAssocID="{0100FE90-D2C0-B042-B566-F891518E6287}" presName="item1" presStyleLbl="node1" presStyleIdx="0" presStyleCnt="3" custScaleX="163588" custScaleY="165962" custLinFactNeighborX="-16077" custLinFactNeighborY="22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0E069D-1DD1-A745-8CD3-4229F08F1495}" type="pres">
      <dgm:prSet presAssocID="{8F61E733-2A11-1F44-8F2F-0050A5BEC774}" presName="item2" presStyleLbl="node1" presStyleIdx="1" presStyleCnt="3" custScaleX="162195" custScaleY="152564" custLinFactNeighborX="-32153" custLinFactNeighborY="-242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9D6636-2F7F-CF4D-9487-58C0FE87A8E7}" type="pres">
      <dgm:prSet presAssocID="{7338FAD8-A870-B345-9FA4-7B78F4ED3995}" presName="item3" presStyleLbl="node1" presStyleIdx="2" presStyleCnt="3" custScaleX="155842" custScaleY="152761" custLinFactNeighborX="61626" custLinFactNeighborY="-66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33F749-19AE-944B-A61D-15669F65D36E}" type="pres">
      <dgm:prSet presAssocID="{4D60B547-2AF5-1E46-ABE0-6C8CC80EE4E6}" presName="funnel" presStyleLbl="trAlignAcc1" presStyleIdx="0" presStyleCnt="1" custScaleX="158087" custScaleY="142857" custLinFactNeighborX="-1119" custLinFactNeighborY="9821"/>
      <dgm:spPr/>
      <dgm:t>
        <a:bodyPr/>
        <a:lstStyle/>
        <a:p>
          <a:endParaRPr lang="en-US"/>
        </a:p>
      </dgm:t>
    </dgm:pt>
  </dgm:ptLst>
  <dgm:cxnLst>
    <dgm:cxn modelId="{43446BFA-5F41-1E4C-8E57-5F041431F429}" type="presOf" srcId="{7338FAD8-A870-B345-9FA4-7B78F4ED3995}" destId="{F74D813F-C1F1-0740-8711-DF8824D6415B}" srcOrd="0" destOrd="0" presId="urn:microsoft.com/office/officeart/2005/8/layout/funnel1"/>
    <dgm:cxn modelId="{2894AE3A-2ED7-0A46-81A4-2166CD82221F}" type="presOf" srcId="{0100FE90-D2C0-B042-B566-F891518E6287}" destId="{1B0E069D-1DD1-A745-8CD3-4229F08F1495}" srcOrd="0" destOrd="0" presId="urn:microsoft.com/office/officeart/2005/8/layout/funnel1"/>
    <dgm:cxn modelId="{6C4274AD-F122-9E4D-9F9E-B9ACE7BD77A3}" srcId="{4D60B547-2AF5-1E46-ABE0-6C8CC80EE4E6}" destId="{7338FAD8-A870-B345-9FA4-7B78F4ED3995}" srcOrd="3" destOrd="0" parTransId="{34127651-9E89-9D4C-8D71-30E19C29F7BC}" sibTransId="{A130D4E0-EDFE-3941-BAD3-534F30EACBCA}"/>
    <dgm:cxn modelId="{391B40A8-81B6-1640-A9F5-237D2D28EF2E}" srcId="{4D60B547-2AF5-1E46-ABE0-6C8CC80EE4E6}" destId="{8F61E733-2A11-1F44-8F2F-0050A5BEC774}" srcOrd="2" destOrd="0" parTransId="{77ED4C1A-2801-EC49-975B-0411804DD136}" sibTransId="{51FE3796-CC96-EC46-85B0-EF39EF0F836C}"/>
    <dgm:cxn modelId="{49AECA37-D5E8-5542-BC84-A902D5441F03}" type="presOf" srcId="{8F61E733-2A11-1F44-8F2F-0050A5BEC774}" destId="{F2241E95-79EF-F24E-B56E-D41E88A43EA5}" srcOrd="0" destOrd="0" presId="urn:microsoft.com/office/officeart/2005/8/layout/funnel1"/>
    <dgm:cxn modelId="{AC804B4B-0574-E54A-BF8B-A0B8C98BDB3A}" srcId="{4D60B547-2AF5-1E46-ABE0-6C8CC80EE4E6}" destId="{0100FE90-D2C0-B042-B566-F891518E6287}" srcOrd="1" destOrd="0" parTransId="{0C0F0384-141F-3E43-9FFF-DFDF9C7B1FBB}" sibTransId="{1CB0E8CD-19DC-724B-BB5D-FA81F7628659}"/>
    <dgm:cxn modelId="{052ADC8F-377F-B04F-934F-4222900D15D8}" type="presOf" srcId="{4D60B547-2AF5-1E46-ABE0-6C8CC80EE4E6}" destId="{245F25AF-116A-1440-910E-B1981DE70003}" srcOrd="0" destOrd="0" presId="urn:microsoft.com/office/officeart/2005/8/layout/funnel1"/>
    <dgm:cxn modelId="{F5D068BB-EDF4-0440-A055-381ACF3578A2}" type="presOf" srcId="{420BA232-D94C-EB4D-985D-6FE84D333CC2}" destId="{799D6636-2F7F-CF4D-9487-58C0FE87A8E7}" srcOrd="0" destOrd="0" presId="urn:microsoft.com/office/officeart/2005/8/layout/funnel1"/>
    <dgm:cxn modelId="{78993A96-4232-6A44-8969-5E36F506DCA7}" srcId="{4D60B547-2AF5-1E46-ABE0-6C8CC80EE4E6}" destId="{420BA232-D94C-EB4D-985D-6FE84D333CC2}" srcOrd="0" destOrd="0" parTransId="{B937D59D-6105-B947-A771-C8FA5B1671F6}" sibTransId="{E1C9EEEF-A528-3848-9C6A-45AAF05FAC95}"/>
    <dgm:cxn modelId="{F4B75BEC-FE2A-B54A-98DA-AB9DBAD5588A}" type="presParOf" srcId="{245F25AF-116A-1440-910E-B1981DE70003}" destId="{99018B38-AE45-C146-B2C4-81A04DB5C241}" srcOrd="0" destOrd="0" presId="urn:microsoft.com/office/officeart/2005/8/layout/funnel1"/>
    <dgm:cxn modelId="{8B567EAE-E90C-D54E-89DB-3522CD018486}" type="presParOf" srcId="{245F25AF-116A-1440-910E-B1981DE70003}" destId="{3837A321-B075-A64E-ACD0-43A92315D007}" srcOrd="1" destOrd="0" presId="urn:microsoft.com/office/officeart/2005/8/layout/funnel1"/>
    <dgm:cxn modelId="{8DD4AEB1-8EB2-504E-BD1E-FE84E6A28A41}" type="presParOf" srcId="{245F25AF-116A-1440-910E-B1981DE70003}" destId="{F74D813F-C1F1-0740-8711-DF8824D6415B}" srcOrd="2" destOrd="0" presId="urn:microsoft.com/office/officeart/2005/8/layout/funnel1"/>
    <dgm:cxn modelId="{B9622EF1-FEA2-F549-AD76-4A80C71C6DF8}" type="presParOf" srcId="{245F25AF-116A-1440-910E-B1981DE70003}" destId="{F2241E95-79EF-F24E-B56E-D41E88A43EA5}" srcOrd="3" destOrd="0" presId="urn:microsoft.com/office/officeart/2005/8/layout/funnel1"/>
    <dgm:cxn modelId="{F11CD563-A5F4-0D4F-9B34-E62E908590BD}" type="presParOf" srcId="{245F25AF-116A-1440-910E-B1981DE70003}" destId="{1B0E069D-1DD1-A745-8CD3-4229F08F1495}" srcOrd="4" destOrd="0" presId="urn:microsoft.com/office/officeart/2005/8/layout/funnel1"/>
    <dgm:cxn modelId="{AEC4680A-7D9A-B14D-A1BD-27DC0E0E5D95}" type="presParOf" srcId="{245F25AF-116A-1440-910E-B1981DE70003}" destId="{799D6636-2F7F-CF4D-9487-58C0FE87A8E7}" srcOrd="5" destOrd="0" presId="urn:microsoft.com/office/officeart/2005/8/layout/funnel1"/>
    <dgm:cxn modelId="{47496F7B-AEFF-494C-AC39-4486B42EE529}" type="presParOf" srcId="{245F25AF-116A-1440-910E-B1981DE70003}" destId="{EA33F749-19AE-944B-A61D-15669F65D36E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18B38-AE45-C146-B2C4-81A04DB5C241}">
      <dsp:nvSpPr>
        <dsp:cNvPr id="0" name=""/>
        <dsp:cNvSpPr/>
      </dsp:nvSpPr>
      <dsp:spPr>
        <a:xfrm>
          <a:off x="1624681" y="695573"/>
          <a:ext cx="4850229" cy="1684420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37A321-B075-A64E-ACD0-43A92315D007}">
      <dsp:nvSpPr>
        <dsp:cNvPr id="0" name=""/>
        <dsp:cNvSpPr/>
      </dsp:nvSpPr>
      <dsp:spPr>
        <a:xfrm>
          <a:off x="3587332" y="4820148"/>
          <a:ext cx="939966" cy="601578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sx="101000" sy="101000" algn="ctr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4D813F-C1F1-0740-8711-DF8824D6415B}">
      <dsp:nvSpPr>
        <dsp:cNvPr id="0" name=""/>
        <dsp:cNvSpPr/>
      </dsp:nvSpPr>
      <dsp:spPr>
        <a:xfrm>
          <a:off x="1801395" y="5301411"/>
          <a:ext cx="4511841" cy="1127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100" kern="1200" dirty="0"/>
        </a:p>
      </dsp:txBody>
      <dsp:txXfrm>
        <a:off x="1801395" y="5301411"/>
        <a:ext cx="4511841" cy="1127960"/>
      </dsp:txXfrm>
    </dsp:sp>
    <dsp:sp modelId="{F2241E95-79EF-F24E-B56E-D41E88A43EA5}">
      <dsp:nvSpPr>
        <dsp:cNvPr id="0" name=""/>
        <dsp:cNvSpPr/>
      </dsp:nvSpPr>
      <dsp:spPr>
        <a:xfrm>
          <a:off x="2578110" y="1989848"/>
          <a:ext cx="2767811" cy="2807978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atMod val="135000"/>
                <a:lumMod val="80000"/>
              </a:schemeClr>
              <a:schemeClr val="accent2">
                <a:hueOff val="0"/>
                <a:satOff val="0"/>
                <a:lumOff val="0"/>
                <a:alphaOff val="0"/>
                <a:satMod val="250000"/>
                <a:lumMod val="150000"/>
              </a:schemeClr>
            </a:duotone>
          </a:blip>
          <a:stretch/>
        </a:blipFill>
        <a:ln>
          <a:noFill/>
        </a:ln>
        <a:effectLst>
          <a:outerShdw blurRad="63500" sx="101000" sy="101000" algn="ctr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Mother Tongue Education</a:t>
          </a:r>
          <a:endParaRPr lang="en-US" sz="3000" b="1" kern="1200" dirty="0"/>
        </a:p>
      </dsp:txBody>
      <dsp:txXfrm>
        <a:off x="2983447" y="2401067"/>
        <a:ext cx="1957137" cy="1985540"/>
      </dsp:txXfrm>
    </dsp:sp>
    <dsp:sp modelId="{1B0E069D-1DD1-A745-8CD3-4229F08F1495}">
      <dsp:nvSpPr>
        <dsp:cNvPr id="0" name=""/>
        <dsp:cNvSpPr/>
      </dsp:nvSpPr>
      <dsp:spPr>
        <a:xfrm>
          <a:off x="1107221" y="385343"/>
          <a:ext cx="2744242" cy="2581291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470944"/>
                <a:satOff val="-15191"/>
                <a:lumOff val="-7353"/>
                <a:alphaOff val="0"/>
                <a:satMod val="135000"/>
                <a:lumMod val="80000"/>
              </a:schemeClr>
              <a:schemeClr val="accent2">
                <a:hueOff val="470944"/>
                <a:satOff val="-15191"/>
                <a:lumOff val="-7353"/>
                <a:alphaOff val="0"/>
                <a:satMod val="250000"/>
                <a:lumMod val="150000"/>
              </a:schemeClr>
            </a:duotone>
          </a:blip>
          <a:stretch/>
        </a:blipFill>
        <a:ln>
          <a:noFill/>
        </a:ln>
        <a:effectLst>
          <a:outerShdw blurRad="63500" sx="101000" sy="101000" algn="ctr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Guatemala</a:t>
          </a:r>
          <a:endParaRPr lang="en-US" sz="3000" b="1" kern="1200" dirty="0"/>
        </a:p>
      </dsp:txBody>
      <dsp:txXfrm>
        <a:off x="1509106" y="763364"/>
        <a:ext cx="1940472" cy="1825249"/>
      </dsp:txXfrm>
    </dsp:sp>
    <dsp:sp modelId="{799D6636-2F7F-CF4D-9487-58C0FE87A8E7}">
      <dsp:nvSpPr>
        <dsp:cNvPr id="0" name=""/>
        <dsp:cNvSpPr/>
      </dsp:nvSpPr>
      <dsp:spPr>
        <a:xfrm>
          <a:off x="4477189" y="272012"/>
          <a:ext cx="2636753" cy="2584625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941887"/>
                <a:satOff val="-30383"/>
                <a:lumOff val="-14706"/>
                <a:alphaOff val="0"/>
                <a:satMod val="135000"/>
                <a:lumMod val="80000"/>
              </a:schemeClr>
              <a:schemeClr val="accent2">
                <a:hueOff val="941887"/>
                <a:satOff val="-30383"/>
                <a:lumOff val="-14706"/>
                <a:alphaOff val="0"/>
                <a:satMod val="250000"/>
                <a:lumMod val="150000"/>
              </a:schemeClr>
            </a:duotone>
          </a:blip>
          <a:stretch/>
        </a:blipFill>
        <a:ln>
          <a:noFill/>
        </a:ln>
        <a:effectLst>
          <a:outerShdw blurRad="63500" sx="101000" sy="101000" algn="ctr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err="1" smtClean="0"/>
            <a:t>Ixil</a:t>
          </a:r>
          <a:r>
            <a:rPr lang="en-US" sz="2900" b="1" kern="1200" dirty="0" smtClean="0"/>
            <a:t> Population</a:t>
          </a:r>
          <a:endParaRPr lang="en-US" sz="2900" b="1" kern="1200" dirty="0"/>
        </a:p>
      </dsp:txBody>
      <dsp:txXfrm>
        <a:off x="4863333" y="650522"/>
        <a:ext cx="1864465" cy="1827605"/>
      </dsp:txXfrm>
    </dsp:sp>
    <dsp:sp modelId="{EA33F749-19AE-944B-A61D-15669F65D36E}">
      <dsp:nvSpPr>
        <dsp:cNvPr id="0" name=""/>
        <dsp:cNvSpPr/>
      </dsp:nvSpPr>
      <dsp:spPr>
        <a:xfrm>
          <a:off x="-103387" y="-16"/>
          <a:ext cx="8321406" cy="6015781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sx="101000" sy="101000" algn="ctr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5948C-33DB-8940-8A79-52EA668E6EE6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3039A-BE5F-5D46-A6D4-36B5A8D34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6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3039A-BE5F-5D46-A6D4-36B5A8D346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37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3039A-BE5F-5D46-A6D4-36B5A8D346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55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3039A-BE5F-5D46-A6D4-36B5A8D346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82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3039A-BE5F-5D46-A6D4-36B5A8D346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08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3039A-BE5F-5D46-A6D4-36B5A8D346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23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3039A-BE5F-5D46-A6D4-36B5A8D346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46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4C98888A-E4F9-9E4B-8B19-B0361CD42C1A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30B0005D-0921-D24E-9ACC-CAA6BB1EF7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888A-E4F9-9E4B-8B19-B0361CD42C1A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005D-0921-D24E-9ACC-CAA6BB1EF7E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888A-E4F9-9E4B-8B19-B0361CD42C1A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005D-0921-D24E-9ACC-CAA6BB1EF7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888A-E4F9-9E4B-8B19-B0361CD42C1A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005D-0921-D24E-9ACC-CAA6BB1EF7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888A-E4F9-9E4B-8B19-B0361CD42C1A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005D-0921-D24E-9ACC-CAA6BB1EF7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888A-E4F9-9E4B-8B19-B0361CD42C1A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005D-0921-D24E-9ACC-CAA6BB1EF7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888A-E4F9-9E4B-8B19-B0361CD42C1A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005D-0921-D24E-9ACC-CAA6BB1EF7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4C98888A-E4F9-9E4B-8B19-B0361CD42C1A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888A-E4F9-9E4B-8B19-B0361CD42C1A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005D-0921-D24E-9ACC-CAA6BB1EF7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888A-E4F9-9E4B-8B19-B0361CD42C1A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005D-0921-D24E-9ACC-CAA6BB1EF7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888A-E4F9-9E4B-8B19-B0361CD42C1A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005D-0921-D24E-9ACC-CAA6BB1EF7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888A-E4F9-9E4B-8B19-B0361CD42C1A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005D-0921-D24E-9ACC-CAA6BB1EF7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888A-E4F9-9E4B-8B19-B0361CD42C1A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005D-0921-D24E-9ACC-CAA6BB1EF7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888A-E4F9-9E4B-8B19-B0361CD42C1A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005D-0921-D24E-9ACC-CAA6BB1EF7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4C98888A-E4F9-9E4B-8B19-B0361CD42C1A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30B0005D-0921-D24E-9ACC-CAA6BB1EF7E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tqqEGOgWa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issuu.com/pulcps/docs/music?e=2187234/8210469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Teachers Perceptions’ of Mother Tongue &amp; Bilingual Education in a Rural Guatemalan School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4400" y="3348792"/>
            <a:ext cx="7342188" cy="1752600"/>
          </a:xfrm>
        </p:spPr>
        <p:txBody>
          <a:bodyPr/>
          <a:lstStyle/>
          <a:p>
            <a:r>
              <a:rPr lang="en-US" dirty="0" smtClean="0"/>
              <a:t>Presenter: Kelly Dalton</a:t>
            </a:r>
          </a:p>
          <a:p>
            <a:r>
              <a:rPr lang="en-US" dirty="0" smtClean="0"/>
              <a:t>Co-Researchers: Sarah </a:t>
            </a:r>
            <a:r>
              <a:rPr lang="en-US" dirty="0" err="1" smtClean="0"/>
              <a:t>Hinshaw</a:t>
            </a:r>
            <a:r>
              <a:rPr lang="en-US" dirty="0" smtClean="0"/>
              <a:t> &amp; Jack </a:t>
            </a:r>
            <a:r>
              <a:rPr lang="en-US" dirty="0" err="1" smtClean="0"/>
              <a:t>Knipe</a:t>
            </a:r>
            <a:endParaRPr lang="en-US" dirty="0" smtClean="0"/>
          </a:p>
          <a:p>
            <a:r>
              <a:rPr lang="en-US" dirty="0" smtClean="0"/>
              <a:t>George Mason University</a:t>
            </a:r>
            <a:r>
              <a:rPr lang="en-US" dirty="0"/>
              <a:t> </a:t>
            </a:r>
            <a:r>
              <a:rPr lang="en-US" dirty="0" smtClean="0"/>
              <a:t>~ Fairfax, VA, USA</a:t>
            </a:r>
            <a:endParaRPr lang="en-US" dirty="0"/>
          </a:p>
        </p:txBody>
      </p:sp>
      <p:pic>
        <p:nvPicPr>
          <p:cNvPr id="6" name="Picture 5" descr="IMG_08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3" y="4665742"/>
            <a:ext cx="8194842" cy="179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7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Case Study</a:t>
            </a:r>
          </a:p>
          <a:p>
            <a:r>
              <a:rPr lang="en-US" dirty="0" smtClean="0"/>
              <a:t>Summer 2014</a:t>
            </a:r>
            <a:endParaRPr lang="en-US" dirty="0"/>
          </a:p>
          <a:p>
            <a:r>
              <a:rPr lang="en-US" dirty="0" smtClean="0"/>
              <a:t>Data collection: Interviews, Observations, Survey, Essays</a:t>
            </a:r>
          </a:p>
          <a:p>
            <a:r>
              <a:rPr lang="en-US" dirty="0" smtClean="0"/>
              <a:t>Data Analysis</a:t>
            </a:r>
          </a:p>
        </p:txBody>
      </p:sp>
    </p:spTree>
    <p:extLst>
      <p:ext uri="{BB962C8B-B14F-4D97-AF65-F5344CB8AC3E}">
        <p14:creationId xmlns:p14="http://schemas.microsoft.com/office/powerpoint/2010/main" val="39809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Teachers’ Idiomatic Biography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87500" y="1670415"/>
            <a:ext cx="5547477" cy="46287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9400" y="6375399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With permission from Lois </a:t>
            </a:r>
            <a:r>
              <a:rPr lang="en-US" sz="1000" dirty="0"/>
              <a:t>M Meyer, University of New Mexico</a:t>
            </a:r>
            <a:r>
              <a:rPr lang="en-US" sz="1000" dirty="0" smtClean="0"/>
              <a:t>, 2013 </a:t>
            </a:r>
            <a:endParaRPr lang="en-US" sz="1000" dirty="0"/>
          </a:p>
          <a:p>
            <a:pPr algn="ctr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0360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Excerpts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3700" y="1866900"/>
            <a:ext cx="4072571" cy="4762500"/>
          </a:xfr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“The schools I attended were bilingual and the attitudes that they expressed was that they didn’t discriminate against the cultures of any town”</a:t>
            </a:r>
          </a:p>
          <a:p>
            <a:r>
              <a:rPr lang="en-US" dirty="0" smtClean="0"/>
              <a:t>“My </a:t>
            </a:r>
            <a:r>
              <a:rPr lang="en-US" dirty="0"/>
              <a:t>teachers were friendly and were indigenous.  They spoke to me in the indigenous language and in Spanish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“I met made many friends as they came from other communities.  I was very close and unified with my classmates”</a:t>
            </a:r>
          </a:p>
          <a:p>
            <a:r>
              <a:rPr lang="en-US" dirty="0" smtClean="0"/>
              <a:t>“I also met other friends from different cultures and different costumes [traditional suites worm by women].  There where I learned to share with them, we talked about our different typical dresses, foods, and other things”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8" y="1968500"/>
            <a:ext cx="3987801" cy="4546600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en-US" dirty="0" smtClean="0"/>
              <a:t>“When I started to study, I wasn’t motivated.  Quite the opposite – I was in despair, worried, and sad.  Why?  Because at that age, the class was too advanced…”</a:t>
            </a:r>
          </a:p>
          <a:p>
            <a:r>
              <a:rPr lang="en-US" dirty="0" smtClean="0"/>
              <a:t>“It was hard enough as it was and on top of that, the classes were completely in Spanish.  There wasn’t bilingual schooling.”</a:t>
            </a:r>
          </a:p>
          <a:p>
            <a:r>
              <a:rPr lang="en-US" dirty="0" smtClean="0"/>
              <a:t>“There was no solidarity between us </a:t>
            </a:r>
            <a:r>
              <a:rPr lang="en-US" dirty="0"/>
              <a:t>[in primary </a:t>
            </a:r>
            <a:r>
              <a:rPr lang="en-US" dirty="0" smtClean="0"/>
              <a:t>school</a:t>
            </a:r>
            <a:r>
              <a:rPr lang="en-US" dirty="0"/>
              <a:t>]</a:t>
            </a:r>
            <a:r>
              <a:rPr lang="en-US" dirty="0" smtClean="0"/>
              <a:t>”</a:t>
            </a:r>
          </a:p>
          <a:p>
            <a:r>
              <a:rPr lang="en-US" dirty="0"/>
              <a:t>“Indigenous children need to see good attitudes in order to want to be in the classroom”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maya teacher in classr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0" y="244159"/>
            <a:ext cx="2743200" cy="13958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2500" y="1584008"/>
            <a:ext cx="299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[Untitled illustration of Mayan teacher]. Retrieved September 30, 2014 </a:t>
            </a:r>
            <a:r>
              <a:rPr lang="en-US" sz="800" dirty="0"/>
              <a:t>from http://</a:t>
            </a:r>
            <a:r>
              <a:rPr lang="en-US" sz="800" dirty="0" err="1"/>
              <a:t>www.proartemaya.org</a:t>
            </a:r>
            <a:r>
              <a:rPr lang="en-US" sz="800" dirty="0"/>
              <a:t>/pro-arte-</a:t>
            </a:r>
            <a:r>
              <a:rPr lang="en-US" sz="800" dirty="0" err="1"/>
              <a:t>maya</a:t>
            </a:r>
            <a:r>
              <a:rPr lang="en-US" sz="800" dirty="0"/>
              <a:t>-project/</a:t>
            </a:r>
          </a:p>
        </p:txBody>
      </p:sp>
    </p:spTree>
    <p:extLst>
      <p:ext uri="{BB962C8B-B14F-4D97-AF65-F5344CB8AC3E}">
        <p14:creationId xmlns:p14="http://schemas.microsoft.com/office/powerpoint/2010/main" val="411638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Implications?</a:t>
            </a:r>
            <a:endParaRPr lang="en-US" dirty="0"/>
          </a:p>
        </p:txBody>
      </p:sp>
      <p:pic>
        <p:nvPicPr>
          <p:cNvPr id="4" name="Picture 3" descr="DSC013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1702673"/>
            <a:ext cx="6197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37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2124708"/>
              </p:ext>
            </p:extLst>
          </p:nvPr>
        </p:nvGraphicFramePr>
        <p:xfrm>
          <a:off x="521368" y="374317"/>
          <a:ext cx="8114632" cy="6015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9890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Guatemala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Civil War</a:t>
            </a:r>
          </a:p>
          <a:p>
            <a:r>
              <a:rPr lang="en-US" dirty="0" smtClean="0"/>
              <a:t>Current State of Education</a:t>
            </a:r>
          </a:p>
          <a:p>
            <a:r>
              <a:rPr lang="en-US" dirty="0" smtClean="0"/>
              <a:t>Indigenous Peoples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003" y="3429000"/>
            <a:ext cx="3770739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4" descr="guat-map2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r="19645"/>
          <a:stretch/>
        </p:blipFill>
        <p:spPr>
          <a:xfrm>
            <a:off x="1639769" y="628316"/>
            <a:ext cx="6280524" cy="55022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MayanMassacreMap.jpg"/>
          <p:cNvPicPr>
            <a:picLocks noChangeAspect="1"/>
          </p:cNvPicPr>
          <p:nvPr/>
        </p:nvPicPr>
        <p:blipFill>
          <a:blip r:embed="rId4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10" y="53474"/>
            <a:ext cx="4835446" cy="632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0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Guatemala </a:t>
            </a:r>
            <a:endParaRPr lang="en-US" dirty="0"/>
          </a:p>
        </p:txBody>
      </p:sp>
      <p:pic>
        <p:nvPicPr>
          <p:cNvPr id="4" name="Content Placeholder 3" descr="LiteracyRate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 r="-21" b="8679"/>
          <a:stretch/>
        </p:blipFill>
        <p:spPr>
          <a:xfrm>
            <a:off x="881986" y="1600201"/>
            <a:ext cx="7302853" cy="5017992"/>
          </a:xfrm>
        </p:spPr>
      </p:pic>
    </p:spTree>
    <p:extLst>
      <p:ext uri="{BB962C8B-B14F-4D97-AF65-F5344CB8AC3E}">
        <p14:creationId xmlns:p14="http://schemas.microsoft.com/office/powerpoint/2010/main" val="222243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cha_GRAD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8" b="44016"/>
          <a:stretch/>
        </p:blipFill>
        <p:spPr>
          <a:xfrm>
            <a:off x="5090103" y="282258"/>
            <a:ext cx="3764469" cy="6384006"/>
          </a:xfrm>
          <a:prstGeom prst="rect">
            <a:avLst/>
          </a:prstGeom>
        </p:spPr>
      </p:pic>
      <p:pic>
        <p:nvPicPr>
          <p:cNvPr id="4" name="Picture 3" descr="Ficha_GRAD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7411"/>
          <a:stretch/>
        </p:blipFill>
        <p:spPr>
          <a:xfrm>
            <a:off x="711200" y="1660208"/>
            <a:ext cx="4389108" cy="50345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Guatemala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54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Ixil</a:t>
            </a:r>
            <a:r>
              <a:rPr lang="en-US" dirty="0" smtClean="0"/>
              <a:t> Population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2147888"/>
            <a:ext cx="3701957" cy="3927475"/>
          </a:xfrm>
        </p:spPr>
        <p:txBody>
          <a:bodyPr/>
          <a:lstStyle/>
          <a:p>
            <a:r>
              <a:rPr lang="en-US" dirty="0" smtClean="0"/>
              <a:t>70,000 </a:t>
            </a:r>
            <a:endParaRPr lang="en-US" sz="1000" dirty="0"/>
          </a:p>
          <a:p>
            <a:r>
              <a:rPr lang="en-US" dirty="0" smtClean="0"/>
              <a:t>Mayan Language (3 dialects)</a:t>
            </a:r>
          </a:p>
          <a:p>
            <a:r>
              <a:rPr lang="en-US" dirty="0" smtClean="0">
                <a:hlinkClick r:id="rId3"/>
              </a:rPr>
              <a:t>Ixil Language</a:t>
            </a:r>
            <a:endParaRPr lang="en-US" dirty="0" smtClean="0"/>
          </a:p>
          <a:p>
            <a:r>
              <a:rPr lang="en-US" dirty="0" smtClean="0"/>
              <a:t>Literacy rate L1: 10-30%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L2: 15-25%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xil-mayan-women-at-center-inauguration-photo-from-pro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57" y="2147888"/>
            <a:ext cx="4764710" cy="3573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3757" y="5721420"/>
            <a:ext cx="4764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Lieberman, A. (2008).  </a:t>
            </a:r>
            <a:r>
              <a:rPr lang="en-US" sz="800" dirty="0" err="1"/>
              <a:t>Ixil</a:t>
            </a:r>
            <a:r>
              <a:rPr lang="en-US" sz="800" dirty="0"/>
              <a:t> Mayan Women at Center Inauguration [Online image].  Retrieved September 29, 2014 from https://</a:t>
            </a:r>
            <a:r>
              <a:rPr lang="en-US" sz="800" dirty="0" err="1"/>
              <a:t>www.globalgiving.org</a:t>
            </a:r>
            <a:r>
              <a:rPr lang="en-US" sz="800" dirty="0"/>
              <a:t>/projects/support-technology-centers-</a:t>
            </a:r>
            <a:r>
              <a:rPr lang="en-US" sz="800" dirty="0" err="1"/>
              <a:t>guatemala</a:t>
            </a:r>
            <a:r>
              <a:rPr lang="en-US" sz="800" dirty="0"/>
              <a:t>/updates/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9401" y="6324600"/>
            <a:ext cx="8619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Lewis, M. Paul, Gary F. Simons, and Charles D. </a:t>
            </a:r>
            <a:r>
              <a:rPr lang="en-US" sz="800" dirty="0" err="1"/>
              <a:t>Fennig</a:t>
            </a:r>
            <a:r>
              <a:rPr lang="en-US" sz="800" dirty="0"/>
              <a:t> (eds.). 2014. </a:t>
            </a:r>
            <a:r>
              <a:rPr lang="en-US" sz="800" i="1" dirty="0" err="1"/>
              <a:t>Ethnologue</a:t>
            </a:r>
            <a:r>
              <a:rPr lang="en-US" sz="800" i="1" dirty="0"/>
              <a:t>: Languages of the World, Seventeenth edition.</a:t>
            </a:r>
            <a:r>
              <a:rPr lang="en-US" sz="800" dirty="0"/>
              <a:t> Dallas, Texas: SIL International. Retrieved from http://</a:t>
            </a:r>
            <a:r>
              <a:rPr lang="en-US" sz="800" dirty="0" err="1"/>
              <a:t>www.ethnologue.com</a:t>
            </a:r>
            <a:r>
              <a:rPr lang="en-US" sz="800" dirty="0"/>
              <a:t>/language/</a:t>
            </a:r>
            <a:r>
              <a:rPr lang="en-US" sz="800" dirty="0" err="1"/>
              <a:t>ixl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935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150"/>
            <a:ext cx="8229600" cy="1143000"/>
          </a:xfrm>
        </p:spPr>
        <p:txBody>
          <a:bodyPr/>
          <a:lstStyle/>
          <a:p>
            <a:r>
              <a:rPr lang="en-US" dirty="0" smtClean="0"/>
              <a:t>Language Map</a:t>
            </a:r>
            <a:endParaRPr lang="en-US" dirty="0"/>
          </a:p>
        </p:txBody>
      </p:sp>
      <p:pic>
        <p:nvPicPr>
          <p:cNvPr id="4" name="Content Placeholder 3" descr="languagemap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266700" y="1681146"/>
            <a:ext cx="8572500" cy="4714545"/>
          </a:xfrm>
        </p:spPr>
      </p:pic>
      <p:sp>
        <p:nvSpPr>
          <p:cNvPr id="5" name="Rectangle 4"/>
          <p:cNvSpPr/>
          <p:nvPr/>
        </p:nvSpPr>
        <p:spPr>
          <a:xfrm>
            <a:off x="266700" y="6325969"/>
            <a:ext cx="85724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by the </a:t>
            </a:r>
            <a:r>
              <a:rPr lang="en-US" sz="1200" i="1" dirty="0" err="1"/>
              <a:t>Comisión</a:t>
            </a:r>
            <a:r>
              <a:rPr lang="en-US" sz="1200" i="1" dirty="0"/>
              <a:t> de </a:t>
            </a:r>
            <a:r>
              <a:rPr lang="en-US" sz="1200" i="1" dirty="0" err="1"/>
              <a:t>Oficialización</a:t>
            </a:r>
            <a:r>
              <a:rPr lang="en-US" sz="1200" i="1" dirty="0"/>
              <a:t> de los </a:t>
            </a:r>
            <a:r>
              <a:rPr lang="en-US" sz="1200" i="1" dirty="0" err="1"/>
              <a:t>Idiomas</a:t>
            </a:r>
            <a:r>
              <a:rPr lang="en-US" sz="1200" i="1" dirty="0"/>
              <a:t> </a:t>
            </a:r>
            <a:r>
              <a:rPr lang="en-US" sz="1200" i="1" dirty="0" err="1"/>
              <a:t>Indígenas</a:t>
            </a:r>
            <a:r>
              <a:rPr lang="en-US" sz="1200" i="1" dirty="0"/>
              <a:t> de Guatemala	</a:t>
            </a:r>
          </a:p>
        </p:txBody>
      </p:sp>
    </p:spTree>
    <p:extLst>
      <p:ext uri="{BB962C8B-B14F-4D97-AF65-F5344CB8AC3E}">
        <p14:creationId xmlns:p14="http://schemas.microsoft.com/office/powerpoint/2010/main" val="109684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Mother Tongue Education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Additive Bilingualism</a:t>
            </a:r>
            <a:endParaRPr lang="en-US" dirty="0"/>
          </a:p>
          <a:p>
            <a:r>
              <a:rPr lang="en-US" dirty="0" smtClean="0"/>
              <a:t>“Funds of Knowledge”</a:t>
            </a:r>
          </a:p>
          <a:p>
            <a:r>
              <a:rPr lang="en-US" dirty="0" smtClean="0"/>
              <a:t>Why it matters . . .</a:t>
            </a:r>
          </a:p>
          <a:p>
            <a:r>
              <a:rPr lang="en-US" dirty="0" smtClean="0">
                <a:hlinkClick r:id="rId2"/>
              </a:rPr>
              <a:t>Ixil Books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36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803</TotalTime>
  <Words>440</Words>
  <Application>Microsoft Office PowerPoint</Application>
  <PresentationFormat>On-screen Show (4:3)</PresentationFormat>
  <Paragraphs>53</Paragraphs>
  <Slides>13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Capital</vt:lpstr>
      <vt:lpstr>Teachers Perceptions’ of Mother Tongue &amp; Bilingual Education in a Rural Guatemalan School</vt:lpstr>
      <vt:lpstr>PowerPoint Presentation</vt:lpstr>
      <vt:lpstr>Guatemala </vt:lpstr>
      <vt:lpstr>PowerPoint Presentation</vt:lpstr>
      <vt:lpstr>Guatemala </vt:lpstr>
      <vt:lpstr>Guatemala</vt:lpstr>
      <vt:lpstr>Ixil Population</vt:lpstr>
      <vt:lpstr>Language Map</vt:lpstr>
      <vt:lpstr>Mother Tongue Education </vt:lpstr>
      <vt:lpstr>Research Project</vt:lpstr>
      <vt:lpstr>Teachers’ Idiomatic Biography</vt:lpstr>
      <vt:lpstr>Excerpts</vt:lpstr>
      <vt:lpstr>Implications?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Guatemalan Ixil Community Teacher Perspectives of Language Revitalization and Mother Tongue Literacy</dc:title>
  <dc:creator>Sarah  Hinshaw</dc:creator>
  <cp:lastModifiedBy>Carolina Salter</cp:lastModifiedBy>
  <cp:revision>89</cp:revision>
  <dcterms:created xsi:type="dcterms:W3CDTF">2014-03-11T12:21:27Z</dcterms:created>
  <dcterms:modified xsi:type="dcterms:W3CDTF">2014-11-10T18:12:38Z</dcterms:modified>
</cp:coreProperties>
</file>