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71" r:id="rId3"/>
    <p:sldId id="274" r:id="rId4"/>
    <p:sldId id="290" r:id="rId5"/>
    <p:sldId id="263" r:id="rId6"/>
    <p:sldId id="291" r:id="rId7"/>
    <p:sldId id="296" r:id="rId8"/>
    <p:sldId id="25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2832" autoAdjust="0"/>
  </p:normalViewPr>
  <p:slideViewPr>
    <p:cSldViewPr snapToGrid="0" snapToObjects="1">
      <p:cViewPr varScale="1">
        <p:scale>
          <a:sx n="41" d="100"/>
          <a:sy n="41" d="100"/>
        </p:scale>
        <p:origin x="-27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23FB2D-E981-804F-92D1-40F11DDEB871}" type="datetimeFigureOut">
              <a:rPr lang="en-US" smtClean="0"/>
              <a:t>10/5/17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05B7FF-BC65-FA4B-95FF-6526F356D0B4}" type="slidenum">
              <a:rPr lang="en-US" smtClean="0"/>
              <a:t>‹#›</a:t>
            </a:fld>
            <a:endParaRPr lang="en-US"/>
          </a:p>
        </p:txBody>
      </p:sp>
    </p:spTree>
    <p:extLst>
      <p:ext uri="{BB962C8B-B14F-4D97-AF65-F5344CB8AC3E}">
        <p14:creationId xmlns:p14="http://schemas.microsoft.com/office/powerpoint/2010/main" val="41252993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905B7FF-BC65-FA4B-95FF-6526F356D0B4}" type="slidenum">
              <a:rPr lang="en-US" smtClean="0"/>
              <a:t>1</a:t>
            </a:fld>
            <a:endParaRPr lang="en-US"/>
          </a:p>
        </p:txBody>
      </p:sp>
    </p:spTree>
    <p:extLst>
      <p:ext uri="{BB962C8B-B14F-4D97-AF65-F5344CB8AC3E}">
        <p14:creationId xmlns:p14="http://schemas.microsoft.com/office/powerpoint/2010/main" val="351558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0" baseline="0" dirty="0" smtClean="0"/>
          </a:p>
        </p:txBody>
      </p:sp>
      <p:sp>
        <p:nvSpPr>
          <p:cNvPr id="4" name="Slide Number Placeholder 3"/>
          <p:cNvSpPr>
            <a:spLocks noGrp="1"/>
          </p:cNvSpPr>
          <p:nvPr>
            <p:ph type="sldNum" sz="quarter" idx="10"/>
          </p:nvPr>
        </p:nvSpPr>
        <p:spPr/>
        <p:txBody>
          <a:bodyPr/>
          <a:lstStyle/>
          <a:p>
            <a:fld id="{7905B7FF-BC65-FA4B-95FF-6526F356D0B4}" type="slidenum">
              <a:rPr lang="en-US" smtClean="0"/>
              <a:t>2</a:t>
            </a:fld>
            <a:endParaRPr lang="en-US"/>
          </a:p>
        </p:txBody>
      </p:sp>
    </p:spTree>
    <p:extLst>
      <p:ext uri="{BB962C8B-B14F-4D97-AF65-F5344CB8AC3E}">
        <p14:creationId xmlns:p14="http://schemas.microsoft.com/office/powerpoint/2010/main" val="95660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80AE75F-2282-834F-A494-DB8B79798A2A}" type="slidenum">
              <a:rPr lang="en-US" smtClean="0"/>
              <a:t>3</a:t>
            </a:fld>
            <a:endParaRPr lang="en-US"/>
          </a:p>
        </p:txBody>
      </p:sp>
    </p:spTree>
    <p:extLst>
      <p:ext uri="{BB962C8B-B14F-4D97-AF65-F5344CB8AC3E}">
        <p14:creationId xmlns:p14="http://schemas.microsoft.com/office/powerpoint/2010/main" val="302191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5B7FF-BC65-FA4B-95FF-6526F356D0B4}" type="slidenum">
              <a:rPr lang="en-US" smtClean="0"/>
              <a:t>4</a:t>
            </a:fld>
            <a:endParaRPr lang="en-US"/>
          </a:p>
        </p:txBody>
      </p:sp>
    </p:spTree>
    <p:extLst>
      <p:ext uri="{BB962C8B-B14F-4D97-AF65-F5344CB8AC3E}">
        <p14:creationId xmlns:p14="http://schemas.microsoft.com/office/powerpoint/2010/main" val="2890475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5B7FF-BC65-FA4B-95FF-6526F356D0B4}" type="slidenum">
              <a:rPr lang="en-US" smtClean="0"/>
              <a:t>5</a:t>
            </a:fld>
            <a:endParaRPr lang="en-US"/>
          </a:p>
        </p:txBody>
      </p:sp>
    </p:spTree>
    <p:extLst>
      <p:ext uri="{BB962C8B-B14F-4D97-AF65-F5344CB8AC3E}">
        <p14:creationId xmlns:p14="http://schemas.microsoft.com/office/powerpoint/2010/main" val="84114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05B7FF-BC65-FA4B-95FF-6526F356D0B4}" type="slidenum">
              <a:rPr lang="en-US" smtClean="0"/>
              <a:t>6</a:t>
            </a:fld>
            <a:endParaRPr lang="en-US"/>
          </a:p>
        </p:txBody>
      </p:sp>
    </p:spTree>
    <p:extLst>
      <p:ext uri="{BB962C8B-B14F-4D97-AF65-F5344CB8AC3E}">
        <p14:creationId xmlns:p14="http://schemas.microsoft.com/office/powerpoint/2010/main" val="415007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5B7FF-BC65-FA4B-95FF-6526F356D0B4}" type="slidenum">
              <a:rPr lang="en-US" smtClean="0"/>
              <a:t>7</a:t>
            </a:fld>
            <a:endParaRPr lang="en-US"/>
          </a:p>
        </p:txBody>
      </p:sp>
    </p:spTree>
    <p:extLst>
      <p:ext uri="{BB962C8B-B14F-4D97-AF65-F5344CB8AC3E}">
        <p14:creationId xmlns:p14="http://schemas.microsoft.com/office/powerpoint/2010/main" val="401979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5B7FF-BC65-FA4B-95FF-6526F356D0B4}" type="slidenum">
              <a:rPr lang="en-US" smtClean="0"/>
              <a:t>8</a:t>
            </a:fld>
            <a:endParaRPr lang="en-US"/>
          </a:p>
        </p:txBody>
      </p:sp>
    </p:spTree>
    <p:extLst>
      <p:ext uri="{BB962C8B-B14F-4D97-AF65-F5344CB8AC3E}">
        <p14:creationId xmlns:p14="http://schemas.microsoft.com/office/powerpoint/2010/main" val="344725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10/5/17</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10/5/17</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10/5/17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10/5/17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10/5/17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10/5/17</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mailto:kmcgrat7@gmu.edu"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package" Target="../embeddings/Microsoft_Word_Document1.docx"/><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10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68" y="3248351"/>
            <a:ext cx="4271253" cy="3203440"/>
          </a:xfrm>
          <a:prstGeom prst="rect">
            <a:avLst/>
          </a:prstGeom>
        </p:spPr>
      </p:pic>
      <p:sp>
        <p:nvSpPr>
          <p:cNvPr id="2" name="Title 1"/>
          <p:cNvSpPr>
            <a:spLocks noGrp="1"/>
          </p:cNvSpPr>
          <p:nvPr>
            <p:ph type="ctrTitle"/>
          </p:nvPr>
        </p:nvSpPr>
        <p:spPr>
          <a:xfrm>
            <a:off x="646180" y="1093218"/>
            <a:ext cx="7610408" cy="1550532"/>
          </a:xfrm>
        </p:spPr>
        <p:txBody>
          <a:bodyPr/>
          <a:lstStyle/>
          <a:p>
            <a:r>
              <a:rPr lang="en-US" sz="2800" b="1" dirty="0">
                <a:solidFill>
                  <a:srgbClr val="FF6600"/>
                </a:solidFill>
              </a:rPr>
              <a:t>Immersion as a </a:t>
            </a:r>
            <a:r>
              <a:rPr lang="en-US" sz="2800" b="1" dirty="0" smtClean="0">
                <a:solidFill>
                  <a:srgbClr val="FF6600"/>
                </a:solidFill>
              </a:rPr>
              <a:t>Vehicle </a:t>
            </a:r>
            <a:r>
              <a:rPr lang="en-US" sz="2800" b="1" dirty="0">
                <a:solidFill>
                  <a:srgbClr val="FF6600"/>
                </a:solidFill>
              </a:rPr>
              <a:t>for </a:t>
            </a:r>
            <a:r>
              <a:rPr lang="en-US" sz="2800" b="1" dirty="0" smtClean="0">
                <a:solidFill>
                  <a:srgbClr val="FF6600"/>
                </a:solidFill>
              </a:rPr>
              <a:t>Meaning Making:</a:t>
            </a:r>
            <a:r>
              <a:rPr lang="en-US" sz="2800" dirty="0">
                <a:solidFill>
                  <a:srgbClr val="FF6600"/>
                </a:solidFill>
              </a:rPr>
              <a:t/>
            </a:r>
            <a:br>
              <a:rPr lang="en-US" sz="2800" dirty="0">
                <a:solidFill>
                  <a:srgbClr val="FF6600"/>
                </a:solidFill>
              </a:rPr>
            </a:br>
            <a:r>
              <a:rPr lang="en-US" sz="2800" dirty="0" smtClean="0">
                <a:solidFill>
                  <a:srgbClr val="FF6600"/>
                </a:solidFill>
              </a:rPr>
              <a:t/>
            </a:r>
            <a:br>
              <a:rPr lang="en-US" sz="2800" dirty="0" smtClean="0">
                <a:solidFill>
                  <a:srgbClr val="FF6600"/>
                </a:solidFill>
              </a:rPr>
            </a:br>
            <a:r>
              <a:rPr lang="en-US" sz="2800" i="1" dirty="0" smtClean="0">
                <a:solidFill>
                  <a:srgbClr val="FF6600"/>
                </a:solidFill>
              </a:rPr>
              <a:t>Examining the role of community-engaged learning and teacher professional development </a:t>
            </a:r>
            <a:endParaRPr lang="en-US" sz="2800" b="1" dirty="0">
              <a:solidFill>
                <a:srgbClr val="FF6600"/>
              </a:solidFill>
            </a:endParaRPr>
          </a:p>
        </p:txBody>
      </p:sp>
      <p:sp>
        <p:nvSpPr>
          <p:cNvPr id="3" name="Subtitle 2"/>
          <p:cNvSpPr>
            <a:spLocks noGrp="1"/>
          </p:cNvSpPr>
          <p:nvPr>
            <p:ph type="subTitle" idx="1"/>
          </p:nvPr>
        </p:nvSpPr>
        <p:spPr>
          <a:xfrm>
            <a:off x="4729121" y="3600048"/>
            <a:ext cx="3738061" cy="1752600"/>
          </a:xfrm>
        </p:spPr>
        <p:txBody>
          <a:bodyPr>
            <a:normAutofit/>
          </a:bodyPr>
          <a:lstStyle/>
          <a:p>
            <a:r>
              <a:rPr lang="en-US" sz="2400" b="1" dirty="0" smtClean="0"/>
              <a:t>Kelly Dalton, PhD, RDN</a:t>
            </a:r>
          </a:p>
          <a:p>
            <a:r>
              <a:rPr lang="en-US" sz="2400" dirty="0" smtClean="0"/>
              <a:t>George Mason University</a:t>
            </a:r>
          </a:p>
          <a:p>
            <a:r>
              <a:rPr lang="en-US" sz="2400" dirty="0" smtClean="0"/>
              <a:t>Fairfax, VA, USA</a:t>
            </a:r>
          </a:p>
          <a:p>
            <a:r>
              <a:rPr lang="en-US" sz="2400" dirty="0" smtClean="0">
                <a:hlinkClick r:id="rId4"/>
              </a:rPr>
              <a:t>kmcgrat7@gmu.edu</a:t>
            </a:r>
            <a:r>
              <a:rPr lang="en-US" sz="2400" dirty="0" smtClean="0"/>
              <a:t> </a:t>
            </a:r>
            <a:endParaRPr lang="en-US" sz="2400" dirty="0"/>
          </a:p>
        </p:txBody>
      </p:sp>
      <p:sp>
        <p:nvSpPr>
          <p:cNvPr id="4" name="Rectangle 3"/>
          <p:cNvSpPr/>
          <p:nvPr/>
        </p:nvSpPr>
        <p:spPr>
          <a:xfrm>
            <a:off x="914400" y="1897689"/>
            <a:ext cx="7552782" cy="523220"/>
          </a:xfrm>
          <a:prstGeom prst="rect">
            <a:avLst/>
          </a:prstGeom>
        </p:spPr>
        <p:txBody>
          <a:bodyPr wrap="square">
            <a:spAutoFit/>
          </a:bodyPr>
          <a:lstStyle/>
          <a:p>
            <a:endParaRPr lang="en-US" sz="2800" dirty="0">
              <a:solidFill>
                <a:srgbClr val="FF6600"/>
              </a:solidFill>
            </a:endParaRPr>
          </a:p>
        </p:txBody>
      </p:sp>
    </p:spTree>
    <p:extLst>
      <p:ext uri="{BB962C8B-B14F-4D97-AF65-F5344CB8AC3E}">
        <p14:creationId xmlns:p14="http://schemas.microsoft.com/office/powerpoint/2010/main" val="3271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800291351"/>
              </p:ext>
            </p:extLst>
          </p:nvPr>
        </p:nvGraphicFramePr>
        <p:xfrm>
          <a:off x="235166" y="161348"/>
          <a:ext cx="8685428" cy="6567906"/>
        </p:xfrm>
        <a:graphic>
          <a:graphicData uri="http://schemas.openxmlformats.org/presentationml/2006/ole">
            <mc:AlternateContent xmlns:mc="http://schemas.openxmlformats.org/markup-compatibility/2006">
              <mc:Choice xmlns:v="urn:schemas-microsoft-com:vml" Requires="v">
                <p:oleObj spid="_x0000_s1120" name="Document" r:id="rId4" imgW="6146800" imgH="4648200" progId="Word.Document.12">
                  <p:embed/>
                </p:oleObj>
              </mc:Choice>
              <mc:Fallback>
                <p:oleObj name="Document" r:id="rId4" imgW="6146800" imgH="4648200" progId="Word.Document.12">
                  <p:embed/>
                  <p:pic>
                    <p:nvPicPr>
                      <p:cNvPr id="0" name=""/>
                      <p:cNvPicPr/>
                      <p:nvPr/>
                    </p:nvPicPr>
                    <p:blipFill>
                      <a:blip r:embed="rId5"/>
                      <a:stretch>
                        <a:fillRect/>
                      </a:stretch>
                    </p:blipFill>
                    <p:spPr>
                      <a:xfrm>
                        <a:off x="235166" y="161348"/>
                        <a:ext cx="8685428" cy="6567906"/>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651FC063-5EA9-49AF-AFAF-D68C9E82B23B}" type="slidenum">
              <a:rPr lang="en-US" smtClean="0"/>
              <a:pPr/>
              <a:t>2</a:t>
            </a:fld>
            <a:endParaRPr lang="en-US"/>
          </a:p>
        </p:txBody>
      </p:sp>
    </p:spTree>
    <p:extLst>
      <p:ext uri="{BB962C8B-B14F-4D97-AF65-F5344CB8AC3E}">
        <p14:creationId xmlns:p14="http://schemas.microsoft.com/office/powerpoint/2010/main" val="3576759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1329.JPG"/>
          <p:cNvPicPr>
            <a:picLocks noGrp="1" noChangeAspect="1"/>
          </p:cNvPicPr>
          <p:nvPr>
            <p:ph idx="1"/>
          </p:nvPr>
        </p:nvPicPr>
        <p:blipFill>
          <a:blip r:embed="rId3" cstate="print">
            <a:extLst>
              <a:ext uri="{28A0092B-C50C-407E-A947-70E740481C1C}">
                <a14:useLocalDpi xmlns:a14="http://schemas.microsoft.com/office/drawing/2010/main" val="0"/>
              </a:ext>
            </a:extLst>
          </a:blip>
          <a:srcRect t="11226" b="11226"/>
          <a:stretch>
            <a:fillRect/>
          </a:stretch>
        </p:blipFill>
        <p:spPr>
          <a:xfrm>
            <a:off x="415850" y="3518797"/>
            <a:ext cx="4591225" cy="2670243"/>
          </a:xfrm>
        </p:spPr>
      </p:pic>
      <p:pic>
        <p:nvPicPr>
          <p:cNvPr id="6" name="Picture 5" descr="DSC0134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850" y="373907"/>
            <a:ext cx="3775149" cy="2831361"/>
          </a:xfrm>
          <a:prstGeom prst="rect">
            <a:avLst/>
          </a:prstGeom>
        </p:spPr>
      </p:pic>
      <p:sp>
        <p:nvSpPr>
          <p:cNvPr id="7" name="Slide Number Placeholder 6"/>
          <p:cNvSpPr>
            <a:spLocks noGrp="1"/>
          </p:cNvSpPr>
          <p:nvPr>
            <p:ph type="sldNum" sz="quarter" idx="12"/>
          </p:nvPr>
        </p:nvSpPr>
        <p:spPr/>
        <p:txBody>
          <a:bodyPr/>
          <a:lstStyle/>
          <a:p>
            <a:fld id="{651FC063-5EA9-49AF-AFAF-D68C9E82B23B}" type="slidenum">
              <a:rPr lang="en-US" smtClean="0"/>
              <a:pPr/>
              <a:t>3</a:t>
            </a:fld>
            <a:endParaRPr lang="en-US"/>
          </a:p>
        </p:txBody>
      </p:sp>
      <p:sp>
        <p:nvSpPr>
          <p:cNvPr id="8" name="Rectangle 7"/>
          <p:cNvSpPr/>
          <p:nvPr/>
        </p:nvSpPr>
        <p:spPr>
          <a:xfrm>
            <a:off x="5206658" y="3546794"/>
            <a:ext cx="3391152" cy="267765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i="1" dirty="0">
                <a:solidFill>
                  <a:srgbClr val="32531D"/>
                </a:solidFill>
              </a:rPr>
              <a:t>“There are just differences in the way people see the world and it seems so obvious but then when you go and you work </a:t>
            </a:r>
            <a:r>
              <a:rPr lang="en-US" sz="2400" i="1" dirty="0" smtClean="0">
                <a:solidFill>
                  <a:srgbClr val="32531D"/>
                </a:solidFill>
              </a:rPr>
              <a:t>there, </a:t>
            </a:r>
            <a:r>
              <a:rPr lang="en-US" sz="2400" b="1" i="1" dirty="0">
                <a:solidFill>
                  <a:srgbClr val="FF0000"/>
                </a:solidFill>
              </a:rPr>
              <a:t>you live that </a:t>
            </a:r>
            <a:r>
              <a:rPr lang="en-US" sz="2400" b="1" i="1" dirty="0" smtClean="0">
                <a:solidFill>
                  <a:srgbClr val="FF0000"/>
                </a:solidFill>
              </a:rPr>
              <a:t>experience</a:t>
            </a:r>
            <a:r>
              <a:rPr lang="en-US" sz="2400" i="1" dirty="0" smtClean="0">
                <a:solidFill>
                  <a:srgbClr val="32531D"/>
                </a:solidFill>
              </a:rPr>
              <a:t>, </a:t>
            </a:r>
            <a:r>
              <a:rPr lang="en-US" sz="2400" i="1" dirty="0">
                <a:solidFill>
                  <a:srgbClr val="32531D"/>
                </a:solidFill>
              </a:rPr>
              <a:t>and its so different.” </a:t>
            </a:r>
          </a:p>
        </p:txBody>
      </p:sp>
      <p:pic>
        <p:nvPicPr>
          <p:cNvPr id="9" name="Content Placeholder 3" descr="IMG_2253.JPG"/>
          <p:cNvPicPr>
            <a:picLocks noChangeAspect="1"/>
          </p:cNvPicPr>
          <p:nvPr/>
        </p:nvPicPr>
        <p:blipFill>
          <a:blip r:embed="rId5" cstate="print">
            <a:extLst>
              <a:ext uri="{28A0092B-C50C-407E-A947-70E740481C1C}">
                <a14:useLocalDpi xmlns:a14="http://schemas.microsoft.com/office/drawing/2010/main" val="0"/>
              </a:ext>
            </a:extLst>
          </a:blip>
          <a:srcRect t="11226" b="11226"/>
          <a:stretch>
            <a:fillRect/>
          </a:stretch>
        </p:blipFill>
        <p:spPr>
          <a:xfrm>
            <a:off x="4421170" y="776146"/>
            <a:ext cx="4176640" cy="2429122"/>
          </a:xfrm>
          <a:prstGeom prst="rect">
            <a:avLst/>
          </a:prstGeom>
        </p:spPr>
      </p:pic>
    </p:spTree>
    <p:extLst>
      <p:ext uri="{BB962C8B-B14F-4D97-AF65-F5344CB8AC3E}">
        <p14:creationId xmlns:p14="http://schemas.microsoft.com/office/powerpoint/2010/main" val="384229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Expanded Perspectives of Teaching and Learning</a:t>
            </a:r>
            <a:endParaRPr lang="en-US" dirty="0"/>
          </a:p>
        </p:txBody>
      </p:sp>
      <p:sp>
        <p:nvSpPr>
          <p:cNvPr id="3" name="Content Placeholder 2"/>
          <p:cNvSpPr>
            <a:spLocks noGrp="1"/>
          </p:cNvSpPr>
          <p:nvPr>
            <p:ph idx="1"/>
          </p:nvPr>
        </p:nvSpPr>
        <p:spPr/>
        <p:txBody>
          <a:bodyPr/>
          <a:lstStyle/>
          <a:p>
            <a:r>
              <a:rPr lang="en-US" dirty="0" smtClean="0"/>
              <a:t>Reaffirming</a:t>
            </a:r>
          </a:p>
          <a:p>
            <a:r>
              <a:rPr lang="en-US" dirty="0" smtClean="0"/>
              <a:t>Questioning</a:t>
            </a:r>
          </a:p>
          <a:p>
            <a:r>
              <a:rPr lang="en-US" dirty="0" smtClean="0"/>
              <a:t>New Understandings</a:t>
            </a:r>
            <a:endParaRPr lang="en-US" dirty="0"/>
          </a:p>
        </p:txBody>
      </p:sp>
      <p:pic>
        <p:nvPicPr>
          <p:cNvPr id="4" name="Content Placeholder 3" descr="_MG_1187edit.jpg"/>
          <p:cNvPicPr>
            <a:picLocks noChangeAspect="1"/>
          </p:cNvPicPr>
          <p:nvPr/>
        </p:nvPicPr>
        <p:blipFill>
          <a:blip r:embed="rId3" cstate="print">
            <a:extLst>
              <a:ext uri="{28A0092B-C50C-407E-A947-70E740481C1C}">
                <a14:useLocalDpi xmlns:a14="http://schemas.microsoft.com/office/drawing/2010/main" val="0"/>
              </a:ext>
            </a:extLst>
          </a:blip>
          <a:srcRect t="10142" b="10142"/>
          <a:stretch>
            <a:fillRect/>
          </a:stretch>
        </p:blipFill>
        <p:spPr>
          <a:xfrm>
            <a:off x="2304499" y="3897324"/>
            <a:ext cx="4508982" cy="2396266"/>
          </a:xfrm>
          <a:prstGeom prst="rect">
            <a:avLst/>
          </a:prstGeom>
        </p:spPr>
      </p:pic>
    </p:spTree>
    <p:extLst>
      <p:ext uri="{BB962C8B-B14F-4D97-AF65-F5344CB8AC3E}">
        <p14:creationId xmlns:p14="http://schemas.microsoft.com/office/powerpoint/2010/main" val="201983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SC0134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5</a:t>
            </a:fld>
            <a:endParaRPr lang="en-US"/>
          </a:p>
        </p:txBody>
      </p:sp>
      <p:sp>
        <p:nvSpPr>
          <p:cNvPr id="6" name="Title 1"/>
          <p:cNvSpPr txBox="1">
            <a:spLocks/>
          </p:cNvSpPr>
          <p:nvPr/>
        </p:nvSpPr>
        <p:spPr>
          <a:xfrm>
            <a:off x="1095023" y="216339"/>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Empathy</a:t>
            </a:r>
            <a:endParaRPr lang="en-US" dirty="0"/>
          </a:p>
        </p:txBody>
      </p:sp>
      <p:sp>
        <p:nvSpPr>
          <p:cNvPr id="7" name="Rectangle 6"/>
          <p:cNvSpPr/>
          <p:nvPr/>
        </p:nvSpPr>
        <p:spPr>
          <a:xfrm>
            <a:off x="327331" y="1266597"/>
            <a:ext cx="8628453" cy="1200329"/>
          </a:xfrm>
          <a:prstGeom prst="rect">
            <a:avLst/>
          </a:prstGeom>
        </p:spPr>
        <p:txBody>
          <a:bodyPr wrap="square">
            <a:spAutoFit/>
          </a:bodyPr>
          <a:lstStyle/>
          <a:p>
            <a:pPr lvl="1" algn="ctr"/>
            <a:r>
              <a:rPr lang="en-US" i="1" dirty="0"/>
              <a:t>“I explained it as a life changing experience and I think that all teachers should be able to do that if you’re teaching such a diverse population…you can read about it in books and watch videos and movies but going there is different, it’s [a] completely different experience.”  </a:t>
            </a:r>
            <a:endParaRPr lang="en-US" dirty="0"/>
          </a:p>
        </p:txBody>
      </p:sp>
    </p:spTree>
    <p:extLst>
      <p:ext uri="{BB962C8B-B14F-4D97-AF65-F5344CB8AC3E}">
        <p14:creationId xmlns:p14="http://schemas.microsoft.com/office/powerpoint/2010/main" val="217391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Inequities</a:t>
            </a:r>
            <a:endParaRPr lang="en-US" dirty="0"/>
          </a:p>
        </p:txBody>
      </p:sp>
      <p:sp>
        <p:nvSpPr>
          <p:cNvPr id="3" name="Content Placeholder 2"/>
          <p:cNvSpPr>
            <a:spLocks noGrp="1"/>
          </p:cNvSpPr>
          <p:nvPr>
            <p:ph idx="1"/>
          </p:nvPr>
        </p:nvSpPr>
        <p:spPr/>
        <p:txBody>
          <a:bodyPr/>
          <a:lstStyle/>
          <a:p>
            <a:r>
              <a:rPr lang="en-US" dirty="0" smtClean="0"/>
              <a:t>Power of Language</a:t>
            </a:r>
          </a:p>
          <a:p>
            <a:r>
              <a:rPr lang="en-US" dirty="0" smtClean="0"/>
              <a:t>Breaking Down Stereotypes</a:t>
            </a:r>
            <a:endParaRPr lang="en-US" dirty="0"/>
          </a:p>
        </p:txBody>
      </p:sp>
      <p:pic>
        <p:nvPicPr>
          <p:cNvPr id="4" name="Content Placeholder 3" descr="IMG_2230.JPG"/>
          <p:cNvPicPr>
            <a:picLocks noChangeAspect="1"/>
          </p:cNvPicPr>
          <p:nvPr/>
        </p:nvPicPr>
        <p:blipFill>
          <a:blip r:embed="rId3" cstate="print">
            <a:extLst>
              <a:ext uri="{28A0092B-C50C-407E-A947-70E740481C1C}">
                <a14:useLocalDpi xmlns:a14="http://schemas.microsoft.com/office/drawing/2010/main" val="0"/>
              </a:ext>
            </a:extLst>
          </a:blip>
          <a:srcRect t="14570" b="14570"/>
          <a:stretch>
            <a:fillRect/>
          </a:stretch>
        </p:blipFill>
        <p:spPr>
          <a:xfrm>
            <a:off x="983309" y="3537990"/>
            <a:ext cx="4870089" cy="2588174"/>
          </a:xfrm>
          <a:prstGeom prst="rect">
            <a:avLst/>
          </a:prstGeom>
        </p:spPr>
      </p:pic>
      <p:sp>
        <p:nvSpPr>
          <p:cNvPr id="5" name="Rectangle 4"/>
          <p:cNvSpPr/>
          <p:nvPr/>
        </p:nvSpPr>
        <p:spPr>
          <a:xfrm>
            <a:off x="6101162" y="2133601"/>
            <a:ext cx="2632481"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400" dirty="0" smtClean="0"/>
              <a:t>“Being </a:t>
            </a:r>
            <a:r>
              <a:rPr lang="en-US" sz="2400" dirty="0"/>
              <a:t>more sensitive to the inequities [they were] was putting in the classroom” </a:t>
            </a:r>
          </a:p>
        </p:txBody>
      </p:sp>
    </p:spTree>
    <p:extLst>
      <p:ext uri="{BB962C8B-B14F-4D97-AF65-F5344CB8AC3E}">
        <p14:creationId xmlns:p14="http://schemas.microsoft.com/office/powerpoint/2010/main" val="80961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a:t>
            </a:r>
            <a:r>
              <a:rPr lang="en-US" dirty="0">
                <a:solidFill>
                  <a:schemeClr val="tx1"/>
                </a:solidFill>
              </a:rPr>
              <a:t>I made the typical mistake that ESOL teachers make all the time, that they hear the kids say a few phrases in English and they think – oh they speak English – but they really don’t. Because you tend to pick up a lot of the language that’s repeated daily, language you need for social interaction, very quickly and very well but it's the academic language that takes so much longer...I thought oh my goodness </a:t>
            </a:r>
            <a:r>
              <a:rPr lang="en-US" dirty="0">
                <a:solidFill>
                  <a:srgbClr val="FF6600"/>
                </a:solidFill>
              </a:rPr>
              <a:t>with all my years in second language acquisition how did I fall into that same trap</a:t>
            </a:r>
            <a:r>
              <a:rPr lang="en-US" dirty="0">
                <a:solidFill>
                  <a:schemeClr val="tx1"/>
                </a:solidFill>
              </a:rPr>
              <a:t>?</a:t>
            </a:r>
            <a:br>
              <a:rPr lang="en-US" dirty="0">
                <a:solidFill>
                  <a:schemeClr val="tx1"/>
                </a:solidFill>
              </a:rPr>
            </a:br>
            <a:endParaRPr lang="en-US" dirty="0"/>
          </a:p>
          <a:p>
            <a:endParaRPr lang="en-US" dirty="0"/>
          </a:p>
        </p:txBody>
      </p:sp>
    </p:spTree>
    <p:extLst>
      <p:ext uri="{BB962C8B-B14F-4D97-AF65-F5344CB8AC3E}">
        <p14:creationId xmlns:p14="http://schemas.microsoft.com/office/powerpoint/2010/main" val="159366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Reflective Relationships for Change</a:t>
            </a:r>
            <a:endParaRPr lang="en-US" dirty="0"/>
          </a:p>
        </p:txBody>
      </p:sp>
      <p:sp>
        <p:nvSpPr>
          <p:cNvPr id="3" name="Content Placeholder 2"/>
          <p:cNvSpPr>
            <a:spLocks noGrp="1"/>
          </p:cNvSpPr>
          <p:nvPr>
            <p:ph idx="1"/>
          </p:nvPr>
        </p:nvSpPr>
        <p:spPr/>
        <p:txBody>
          <a:bodyPr/>
          <a:lstStyle/>
          <a:p>
            <a:r>
              <a:rPr lang="en-US" dirty="0" smtClean="0"/>
              <a:t>Relationship to self – social location</a:t>
            </a:r>
          </a:p>
          <a:p>
            <a:r>
              <a:rPr lang="en-US" dirty="0" smtClean="0"/>
              <a:t>Relationship to others – privilege and power</a:t>
            </a:r>
          </a:p>
          <a:p>
            <a:r>
              <a:rPr lang="en-US" dirty="0" smtClean="0"/>
              <a:t>Relationship to community – participation</a:t>
            </a:r>
          </a:p>
          <a:p>
            <a:r>
              <a:rPr lang="en-US" dirty="0" smtClean="0"/>
              <a:t>Relationship to world – social responsibility</a:t>
            </a:r>
            <a:endParaRPr lang="en-US" dirty="0"/>
          </a:p>
        </p:txBody>
      </p:sp>
      <p:sp>
        <p:nvSpPr>
          <p:cNvPr id="4" name="TextBox 3"/>
          <p:cNvSpPr txBox="1"/>
          <p:nvPr/>
        </p:nvSpPr>
        <p:spPr>
          <a:xfrm>
            <a:off x="900112" y="6065521"/>
            <a:ext cx="6397506" cy="276999"/>
          </a:xfrm>
          <a:prstGeom prst="rect">
            <a:avLst/>
          </a:prstGeom>
          <a:noFill/>
        </p:spPr>
        <p:txBody>
          <a:bodyPr wrap="square" rtlCol="0">
            <a:spAutoFit/>
          </a:bodyPr>
          <a:lstStyle/>
          <a:p>
            <a:pPr algn="ctr"/>
            <a:r>
              <a:rPr lang="en-US" sz="1200" dirty="0" smtClean="0"/>
              <a:t>*Adapted from the work of Carrie </a:t>
            </a:r>
            <a:r>
              <a:rPr lang="en-US" sz="1200" dirty="0" err="1" smtClean="0"/>
              <a:t>Hutnick</a:t>
            </a:r>
            <a:endParaRPr lang="en-US" sz="1200" dirty="0"/>
          </a:p>
        </p:txBody>
      </p:sp>
    </p:spTree>
    <p:extLst>
      <p:ext uri="{BB962C8B-B14F-4D97-AF65-F5344CB8AC3E}">
        <p14:creationId xmlns:p14="http://schemas.microsoft.com/office/powerpoint/2010/main" val="15341811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4098</TotalTime>
  <Words>304</Words>
  <Application>Microsoft Macintosh PowerPoint</Application>
  <PresentationFormat>On-screen Show (4:3)</PresentationFormat>
  <Paragraphs>35</Paragraphs>
  <Slides>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Capital</vt:lpstr>
      <vt:lpstr>Document</vt:lpstr>
      <vt:lpstr>Immersion as a Vehicle for Meaning Making:  Examining the role of community-engaged learning and teacher professional development </vt:lpstr>
      <vt:lpstr>PowerPoint Presentation</vt:lpstr>
      <vt:lpstr>PowerPoint Presentation</vt:lpstr>
      <vt:lpstr>Expanded Perspectives of Teaching and Learning</vt:lpstr>
      <vt:lpstr>PowerPoint Presentation</vt:lpstr>
      <vt:lpstr>Challenging Inequities</vt:lpstr>
      <vt:lpstr>Implications</vt:lpstr>
      <vt:lpstr>Reflective Relationships for Change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Immersion as a vehicle for meaning making: Teachers reflections of short-term international experiences for long-term professional learning  </dc:title>
  <dc:creator>Kelly</dc:creator>
  <cp:lastModifiedBy>Kelly</cp:lastModifiedBy>
  <cp:revision>95</cp:revision>
  <dcterms:created xsi:type="dcterms:W3CDTF">2017-09-21T14:04:38Z</dcterms:created>
  <dcterms:modified xsi:type="dcterms:W3CDTF">2017-10-05T16:16:14Z</dcterms:modified>
</cp:coreProperties>
</file>