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97"/>
  </p:notesMasterIdLst>
  <p:sldIdLst>
    <p:sldId id="256" r:id="rId2"/>
    <p:sldId id="329" r:id="rId3"/>
    <p:sldId id="328" r:id="rId4"/>
    <p:sldId id="330" r:id="rId5"/>
    <p:sldId id="331" r:id="rId6"/>
    <p:sldId id="258" r:id="rId7"/>
    <p:sldId id="267" r:id="rId8"/>
    <p:sldId id="336" r:id="rId9"/>
    <p:sldId id="335" r:id="rId10"/>
    <p:sldId id="337" r:id="rId11"/>
    <p:sldId id="268" r:id="rId12"/>
    <p:sldId id="338" r:id="rId13"/>
    <p:sldId id="269" r:id="rId14"/>
    <p:sldId id="272" r:id="rId15"/>
    <p:sldId id="339" r:id="rId16"/>
    <p:sldId id="340" r:id="rId17"/>
    <p:sldId id="273" r:id="rId18"/>
    <p:sldId id="274" r:id="rId19"/>
    <p:sldId id="260" r:id="rId20"/>
    <p:sldId id="270" r:id="rId21"/>
    <p:sldId id="271" r:id="rId22"/>
    <p:sldId id="275" r:id="rId23"/>
    <p:sldId id="276" r:id="rId24"/>
    <p:sldId id="277" r:id="rId25"/>
    <p:sldId id="278" r:id="rId26"/>
    <p:sldId id="341" r:id="rId27"/>
    <p:sldId id="279" r:id="rId28"/>
    <p:sldId id="281" r:id="rId29"/>
    <p:sldId id="259" r:id="rId30"/>
    <p:sldId id="282" r:id="rId31"/>
    <p:sldId id="284" r:id="rId32"/>
    <p:sldId id="283" r:id="rId33"/>
    <p:sldId id="285" r:id="rId34"/>
    <p:sldId id="372" r:id="rId35"/>
    <p:sldId id="342" r:id="rId36"/>
    <p:sldId id="371" r:id="rId37"/>
    <p:sldId id="286" r:id="rId38"/>
    <p:sldId id="287" r:id="rId39"/>
    <p:sldId id="288" r:id="rId40"/>
    <p:sldId id="289" r:id="rId41"/>
    <p:sldId id="290" r:id="rId42"/>
    <p:sldId id="291" r:id="rId43"/>
    <p:sldId id="343" r:id="rId44"/>
    <p:sldId id="292" r:id="rId45"/>
    <p:sldId id="293" r:id="rId46"/>
    <p:sldId id="295" r:id="rId47"/>
    <p:sldId id="296" r:id="rId48"/>
    <p:sldId id="334" r:id="rId49"/>
    <p:sldId id="294" r:id="rId50"/>
    <p:sldId id="344" r:id="rId51"/>
    <p:sldId id="345" r:id="rId52"/>
    <p:sldId id="346" r:id="rId53"/>
    <p:sldId id="262" r:id="rId54"/>
    <p:sldId id="307" r:id="rId55"/>
    <p:sldId id="308" r:id="rId56"/>
    <p:sldId id="347" r:id="rId57"/>
    <p:sldId id="297" r:id="rId58"/>
    <p:sldId id="355" r:id="rId59"/>
    <p:sldId id="356" r:id="rId60"/>
    <p:sldId id="321" r:id="rId61"/>
    <p:sldId id="332" r:id="rId62"/>
    <p:sldId id="264" r:id="rId63"/>
    <p:sldId id="352" r:id="rId64"/>
    <p:sldId id="353" r:id="rId65"/>
    <p:sldId id="349" r:id="rId66"/>
    <p:sldId id="350" r:id="rId67"/>
    <p:sldId id="357" r:id="rId68"/>
    <p:sldId id="365" r:id="rId69"/>
    <p:sldId id="265" r:id="rId70"/>
    <p:sldId id="299" r:id="rId71"/>
    <p:sldId id="359" r:id="rId72"/>
    <p:sldId id="360" r:id="rId73"/>
    <p:sldId id="300" r:id="rId74"/>
    <p:sldId id="301" r:id="rId75"/>
    <p:sldId id="302" r:id="rId76"/>
    <p:sldId id="303" r:id="rId77"/>
    <p:sldId id="305" r:id="rId78"/>
    <p:sldId id="304" r:id="rId79"/>
    <p:sldId id="362" r:id="rId80"/>
    <p:sldId id="319" r:id="rId81"/>
    <p:sldId id="361" r:id="rId82"/>
    <p:sldId id="298" r:id="rId83"/>
    <p:sldId id="363" r:id="rId84"/>
    <p:sldId id="322" r:id="rId85"/>
    <p:sldId id="320" r:id="rId86"/>
    <p:sldId id="323" r:id="rId87"/>
    <p:sldId id="367" r:id="rId88"/>
    <p:sldId id="366" r:id="rId89"/>
    <p:sldId id="368" r:id="rId90"/>
    <p:sldId id="369" r:id="rId91"/>
    <p:sldId id="370" r:id="rId92"/>
    <p:sldId id="364" r:id="rId93"/>
    <p:sldId id="306" r:id="rId94"/>
    <p:sldId id="324" r:id="rId95"/>
    <p:sldId id="325"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59" d="100"/>
          <a:sy n="59" d="100"/>
        </p:scale>
        <p:origin x="834" y="60"/>
      </p:cViewPr>
      <p:guideLst>
        <p:guide orient="horz" pos="2160"/>
        <p:guide pos="2880"/>
      </p:guideLst>
    </p:cSldViewPr>
  </p:slideViewPr>
  <p:notesTextViewPr>
    <p:cViewPr>
      <p:scale>
        <a:sx n="1" d="1"/>
        <a:sy n="1" d="1"/>
      </p:scale>
      <p:origin x="0" y="0"/>
    </p:cViewPr>
  </p:notesTextViewPr>
  <p:sorterViewPr>
    <p:cViewPr>
      <p:scale>
        <a:sx n="100" d="100"/>
        <a:sy n="100" d="100"/>
      </p:scale>
      <p:origin x="0" y="-110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166051-4A3C-4724-9974-DFF98D3BEC53}" type="datetimeFigureOut">
              <a:rPr lang="en-GB" smtClean="0"/>
              <a:t>08/10/2017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147D3-99EF-4265-BBED-4339F4FB3EAE}" type="slidenum">
              <a:rPr lang="en-GB" smtClean="0"/>
              <a:t>‹#›</a:t>
            </a:fld>
            <a:endParaRPr lang="en-GB"/>
          </a:p>
        </p:txBody>
      </p:sp>
    </p:spTree>
    <p:extLst>
      <p:ext uri="{BB962C8B-B14F-4D97-AF65-F5344CB8AC3E}">
        <p14:creationId xmlns:p14="http://schemas.microsoft.com/office/powerpoint/2010/main" val="985932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35C959-84EC-4E86-88B6-E4105C26ABEA}" type="datetime1">
              <a:rPr lang="en-GB" smtClean="0"/>
              <a:t>08/10/2017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1855176672"/>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5218D56-8DDC-4E51-94BD-97A33A20E4E3}" type="datetime1">
              <a:rPr lang="en-GB" smtClean="0"/>
              <a:t>08/10/2017</a:t>
            </a:fld>
            <a:endParaRPr lang="en-GB"/>
          </a:p>
        </p:txBody>
      </p:sp>
      <p:sp>
        <p:nvSpPr>
          <p:cNvPr id="6" name="Footer Placeholder 5"/>
          <p:cNvSpPr>
            <a:spLocks noGrp="1"/>
          </p:cNvSpPr>
          <p:nvPr>
            <p:ph type="ftr" sz="quarter" idx="11"/>
          </p:nvPr>
        </p:nvSpPr>
        <p:spPr>
          <a:xfrm>
            <a:off x="917678" y="6181344"/>
            <a:ext cx="5337278" cy="365125"/>
          </a:xfrm>
        </p:spPr>
        <p:txBody>
          <a:bodyPr/>
          <a:lstStyle/>
          <a:p>
            <a:endParaRPr lang="en-GB"/>
          </a:p>
        </p:txBody>
      </p:sp>
      <p:sp>
        <p:nvSpPr>
          <p:cNvPr id="7" name="Slide Number Placeholder 6"/>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1005243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91E600-07C6-4983-B476-2B188BC9EB0B}" type="datetime1">
              <a:rPr lang="en-GB" smtClean="0"/>
              <a:t>08/10/2017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1301071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EF5267-A09D-47B3-9699-9AC33D33F74B}" type="datetime1">
              <a:rPr lang="en-GB" smtClean="0"/>
              <a:t>08/10/2017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230885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4E5C5E-7FDB-4833-B5E8-A9D39DB2784A}" type="datetime1">
              <a:rPr lang="en-GB" smtClean="0"/>
              <a:t>08/10/2017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1814991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DFD7A6-9B34-4190-AED0-65C7395A0928}" type="datetime1">
              <a:rPr lang="en-GB" smtClean="0"/>
              <a:t>08/10/2017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3448148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F97439-73AF-44BB-BBA6-AD3DD4CA748D}" type="datetime1">
              <a:rPr lang="en-GB" smtClean="0"/>
              <a:t>08/10/2017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1119361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397B81-4D31-4742-8AF6-3D72189A88EB}" type="datetime1">
              <a:rPr lang="en-GB" smtClean="0"/>
              <a:t>08/10/2017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4146944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92EB13-DA20-4F7E-9129-30C112C28DC6}" type="datetime1">
              <a:rPr lang="en-GB" smtClean="0"/>
              <a:t>08/10/2017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1060288614"/>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452413-8FFC-468D-84CF-A9D64AA85939}" type="datetime1">
              <a:rPr lang="en-GB" smtClean="0"/>
              <a:t>08/10/2017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302859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929C82-E5EA-4EEF-9847-D7AE1F404345}" type="datetime1">
              <a:rPr lang="en-GB" smtClean="0"/>
              <a:t>08/10/2017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56265341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513510-8CCD-4190-8B41-F6AC55E72844}" type="datetime1">
              <a:rPr lang="en-GB" smtClean="0"/>
              <a:t>08/10/2017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1167694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7EFB39-8542-43CD-8AB8-F3FA482118DE}" type="datetime1">
              <a:rPr lang="en-GB" smtClean="0"/>
              <a:t>08/10/2017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109042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D692E7-3193-4EE3-84F6-48ACDB80A931}" type="datetime1">
              <a:rPr lang="en-GB" smtClean="0"/>
              <a:t>08/10/2017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117048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AFA3ED-2251-4850-93AD-80DFB0CC5117}" type="datetime1">
              <a:rPr lang="en-GB" smtClean="0"/>
              <a:t>08/10/2017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1160396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9EA179-7321-49B4-B6BD-4395003A8E27}" type="datetime1">
              <a:rPr lang="en-GB" smtClean="0"/>
              <a:t>08/10/2017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76511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23649" y="6181344"/>
            <a:ext cx="718502" cy="365125"/>
          </a:xfrm>
        </p:spPr>
        <p:txBody>
          <a:bodyPr/>
          <a:lstStyle/>
          <a:p>
            <a:fld id="{89677AE1-1C71-4047-A399-456FDA01F01B}" type="datetime1">
              <a:rPr lang="en-GB" smtClean="0"/>
              <a:t>08/10/2017</a:t>
            </a:fld>
            <a:endParaRPr lang="en-GB"/>
          </a:p>
        </p:txBody>
      </p:sp>
      <p:sp>
        <p:nvSpPr>
          <p:cNvPr id="6" name="Footer Placeholder 5"/>
          <p:cNvSpPr>
            <a:spLocks noGrp="1"/>
          </p:cNvSpPr>
          <p:nvPr>
            <p:ph type="ftr" sz="quarter" idx="11"/>
          </p:nvPr>
        </p:nvSpPr>
        <p:spPr>
          <a:xfrm>
            <a:off x="818348" y="6181344"/>
            <a:ext cx="3705300" cy="365125"/>
          </a:xfrm>
        </p:spPr>
        <p:txBody>
          <a:bodyPr/>
          <a:lstStyle/>
          <a:p>
            <a:endParaRPr lang="en-GB"/>
          </a:p>
        </p:txBody>
      </p:sp>
      <p:sp>
        <p:nvSpPr>
          <p:cNvPr id="7" name="Slide Number Placeholder 6"/>
          <p:cNvSpPr>
            <a:spLocks noGrp="1"/>
          </p:cNvSpPr>
          <p:nvPr>
            <p:ph type="sldNum" sz="quarter" idx="12"/>
          </p:nvPr>
        </p:nvSpPr>
        <p:spPr>
          <a:xfrm>
            <a:off x="8024262" y="6181344"/>
            <a:ext cx="305186" cy="329250"/>
          </a:xfrm>
        </p:spPr>
        <p:txBody>
          <a:bodyPr/>
          <a:lstStyle/>
          <a:p>
            <a:fld id="{8E8976C1-1365-4A9F-BFF6-A864CB662BC6}" type="slidenum">
              <a:rPr lang="en-GB" smtClean="0"/>
              <a:t>‹#›</a:t>
            </a:fld>
            <a:endParaRPr lang="en-GB"/>
          </a:p>
        </p:txBody>
      </p:sp>
    </p:spTree>
    <p:extLst>
      <p:ext uri="{BB962C8B-B14F-4D97-AF65-F5344CB8AC3E}">
        <p14:creationId xmlns:p14="http://schemas.microsoft.com/office/powerpoint/2010/main" val="1783703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8850D5B5-26F3-4CE6-B782-7500B471459C}" type="datetime1">
              <a:rPr lang="en-GB" smtClean="0"/>
              <a:t>08/10/2017</a:t>
            </a:fld>
            <a:endParaRPr lang="en-GB"/>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GB"/>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8E8976C1-1365-4A9F-BFF6-A864CB662BC6}" type="slidenum">
              <a:rPr lang="en-GB" smtClean="0"/>
              <a:t>‹#›</a:t>
            </a:fld>
            <a:endParaRPr lang="en-GB"/>
          </a:p>
        </p:txBody>
      </p:sp>
    </p:spTree>
    <p:extLst>
      <p:ext uri="{BB962C8B-B14F-4D97-AF65-F5344CB8AC3E}">
        <p14:creationId xmlns:p14="http://schemas.microsoft.com/office/powerpoint/2010/main" val="1713178146"/>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hf hdr="0" ftr="0" dt="0"/>
  <p:txStyles>
    <p:titleStyle>
      <a:lvl1pPr algn="l" defTabSz="457200" rtl="0" eaLnBrk="1" latinLnBrk="0" hangingPunct="1">
        <a:spcBef>
          <a:spcPct val="0"/>
        </a:spcBef>
        <a:buNone/>
        <a:defRPr sz="28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1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1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1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1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331" y="163171"/>
            <a:ext cx="4248472" cy="6380214"/>
          </a:xfrm>
          <a:prstGeom prst="rect">
            <a:avLst/>
          </a:prstGeom>
        </p:spPr>
      </p:pic>
      <p:sp>
        <p:nvSpPr>
          <p:cNvPr id="5" name="Slide Number Placeholder 4"/>
          <p:cNvSpPr>
            <a:spLocks noGrp="1"/>
          </p:cNvSpPr>
          <p:nvPr>
            <p:ph type="sldNum" sz="quarter" idx="12"/>
          </p:nvPr>
        </p:nvSpPr>
        <p:spPr/>
        <p:txBody>
          <a:bodyPr/>
          <a:lstStyle/>
          <a:p>
            <a:fld id="{8E8976C1-1365-4A9F-BFF6-A864CB662BC6}" type="slidenum">
              <a:rPr lang="en-GB" smtClean="0"/>
              <a:t>1</a:t>
            </a:fld>
            <a:endParaRPr lang="en-GB"/>
          </a:p>
        </p:txBody>
      </p:sp>
    </p:spTree>
    <p:extLst>
      <p:ext uri="{BB962C8B-B14F-4D97-AF65-F5344CB8AC3E}">
        <p14:creationId xmlns:p14="http://schemas.microsoft.com/office/powerpoint/2010/main" val="2416435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10</a:t>
            </a:fld>
            <a:endParaRPr lang="en-GB"/>
          </a:p>
        </p:txBody>
      </p:sp>
      <p:pic>
        <p:nvPicPr>
          <p:cNvPr id="3074" name="Picture 2" descr="Résultat de recherche d'images pour &quot;reptilian brain 3D&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55165"/>
            <a:ext cx="6192688" cy="61882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7504" y="6642959"/>
            <a:ext cx="4572000" cy="184666"/>
          </a:xfrm>
          <a:prstGeom prst="rect">
            <a:avLst/>
          </a:prstGeom>
        </p:spPr>
        <p:txBody>
          <a:bodyPr>
            <a:spAutoFit/>
          </a:bodyPr>
          <a:lstStyle/>
          <a:p>
            <a:r>
              <a:rPr lang="en-GB" sz="600" dirty="0"/>
              <a:t>http://www.salesbrain.com/neuromap-overview/3-brains/</a:t>
            </a:r>
          </a:p>
        </p:txBody>
      </p:sp>
    </p:spTree>
    <p:extLst>
      <p:ext uri="{BB962C8B-B14F-4D97-AF65-F5344CB8AC3E}">
        <p14:creationId xmlns:p14="http://schemas.microsoft.com/office/powerpoint/2010/main" val="1227843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Image result for latin inscrip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81" y="332656"/>
            <a:ext cx="9146981" cy="60932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81" y="6642556"/>
            <a:ext cx="4572000" cy="184666"/>
          </a:xfrm>
          <a:prstGeom prst="rect">
            <a:avLst/>
          </a:prstGeom>
        </p:spPr>
        <p:txBody>
          <a:bodyPr>
            <a:spAutoFit/>
          </a:bodyPr>
          <a:lstStyle/>
          <a:p>
            <a:r>
              <a:rPr lang="en-GB" sz="600" dirty="0">
                <a:latin typeface="Agency FB" panose="020B0503020202020204" pitchFamily="34" charset="0"/>
              </a:rPr>
              <a:t>http://www.123rf.com/photo_4953368_old-medieval-latin-catholic-inscription.html</a:t>
            </a:r>
          </a:p>
        </p:txBody>
      </p:sp>
      <p:sp>
        <p:nvSpPr>
          <p:cNvPr id="3" name="Slide Number Placeholder 2"/>
          <p:cNvSpPr>
            <a:spLocks noGrp="1"/>
          </p:cNvSpPr>
          <p:nvPr>
            <p:ph type="sldNum" sz="quarter" idx="12"/>
          </p:nvPr>
        </p:nvSpPr>
        <p:spPr/>
        <p:txBody>
          <a:bodyPr/>
          <a:lstStyle/>
          <a:p>
            <a:fld id="{8E8976C1-1365-4A9F-BFF6-A864CB662BC6}" type="slidenum">
              <a:rPr lang="en-GB" smtClean="0"/>
              <a:t>11</a:t>
            </a:fld>
            <a:endParaRPr lang="en-GB"/>
          </a:p>
        </p:txBody>
      </p:sp>
    </p:spTree>
    <p:extLst>
      <p:ext uri="{BB962C8B-B14F-4D97-AF65-F5344CB8AC3E}">
        <p14:creationId xmlns:p14="http://schemas.microsoft.com/office/powerpoint/2010/main" val="1342768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12</a:t>
            </a:fld>
            <a:endParaRPr lang="en-GB"/>
          </a:p>
        </p:txBody>
      </p:sp>
      <p:pic>
        <p:nvPicPr>
          <p:cNvPr id="1026" name="Picture 2" descr="Image result for different cul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6446799" cy="45335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661114"/>
            <a:ext cx="4572000" cy="184666"/>
          </a:xfrm>
          <a:prstGeom prst="rect">
            <a:avLst/>
          </a:prstGeom>
        </p:spPr>
        <p:txBody>
          <a:bodyPr>
            <a:spAutoFit/>
          </a:bodyPr>
          <a:lstStyle/>
          <a:p>
            <a:r>
              <a:rPr lang="en-GB" sz="600" dirty="0"/>
              <a:t>http://cloudmind.info/photography-beauty-of-different-cultures-around-the-world/</a:t>
            </a:r>
          </a:p>
        </p:txBody>
      </p:sp>
    </p:spTree>
    <p:extLst>
      <p:ext uri="{BB962C8B-B14F-4D97-AF65-F5344CB8AC3E}">
        <p14:creationId xmlns:p14="http://schemas.microsoft.com/office/powerpoint/2010/main" val="3029720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endParaRPr lang="en-GB" dirty="0"/>
          </a:p>
        </p:txBody>
      </p:sp>
      <p:pic>
        <p:nvPicPr>
          <p:cNvPr id="3078" name="Picture 6" descr="Image result for RAC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7" y="576955"/>
            <a:ext cx="8814332" cy="55089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887" y="6642556"/>
            <a:ext cx="4572000" cy="184666"/>
          </a:xfrm>
          <a:prstGeom prst="rect">
            <a:avLst/>
          </a:prstGeom>
        </p:spPr>
        <p:txBody>
          <a:bodyPr>
            <a:spAutoFit/>
          </a:bodyPr>
          <a:lstStyle/>
          <a:p>
            <a:r>
              <a:rPr lang="en-GB" sz="600" dirty="0">
                <a:latin typeface="Agency FB" panose="020B0503020202020204" pitchFamily="34" charset="0"/>
              </a:rPr>
              <a:t>http://blueprint.ucla.edu/feature/police-racism-search-for-answers/</a:t>
            </a:r>
          </a:p>
        </p:txBody>
      </p:sp>
      <p:sp>
        <p:nvSpPr>
          <p:cNvPr id="3" name="Slide Number Placeholder 2"/>
          <p:cNvSpPr>
            <a:spLocks noGrp="1"/>
          </p:cNvSpPr>
          <p:nvPr>
            <p:ph type="sldNum" sz="quarter" idx="12"/>
          </p:nvPr>
        </p:nvSpPr>
        <p:spPr/>
        <p:txBody>
          <a:bodyPr/>
          <a:lstStyle/>
          <a:p>
            <a:fld id="{8E8976C1-1365-4A9F-BFF6-A864CB662BC6}" type="slidenum">
              <a:rPr lang="en-GB" smtClean="0"/>
              <a:t>13</a:t>
            </a:fld>
            <a:endParaRPr lang="en-GB"/>
          </a:p>
        </p:txBody>
      </p:sp>
    </p:spTree>
    <p:extLst>
      <p:ext uri="{BB962C8B-B14F-4D97-AF65-F5344CB8AC3E}">
        <p14:creationId xmlns:p14="http://schemas.microsoft.com/office/powerpoint/2010/main" val="474903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WOULD YOU LIKE TO BE A MINORITY IN YOUR NEIGHBOURHOOD?</a:t>
            </a:r>
          </a:p>
        </p:txBody>
      </p:sp>
      <p:sp>
        <p:nvSpPr>
          <p:cNvPr id="3" name="Content Placeholder 2"/>
          <p:cNvSpPr>
            <a:spLocks noGrp="1"/>
          </p:cNvSpPr>
          <p:nvPr>
            <p:ph idx="1"/>
          </p:nvPr>
        </p:nvSpPr>
        <p:spPr/>
        <p:txBody>
          <a:bodyPr>
            <a:normAutofit fontScale="92500" lnSpcReduction="1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Thomas Schelling</a:t>
            </a:r>
          </a:p>
          <a:p>
            <a:pPr marL="0" indent="0">
              <a:buNone/>
            </a:pPr>
            <a:r>
              <a:rPr lang="en-GB" dirty="0"/>
              <a:t>DYNAMIC MODELS OF Segregation</a:t>
            </a:r>
          </a:p>
        </p:txBody>
      </p:sp>
      <p:sp>
        <p:nvSpPr>
          <p:cNvPr id="4" name="Slide Number Placeholder 3"/>
          <p:cNvSpPr>
            <a:spLocks noGrp="1"/>
          </p:cNvSpPr>
          <p:nvPr>
            <p:ph type="sldNum" sz="quarter" idx="12"/>
          </p:nvPr>
        </p:nvSpPr>
        <p:spPr/>
        <p:txBody>
          <a:bodyPr/>
          <a:lstStyle/>
          <a:p>
            <a:fld id="{8E8976C1-1365-4A9F-BFF6-A864CB662BC6}" type="slidenum">
              <a:rPr lang="en-GB" smtClean="0"/>
              <a:t>14</a:t>
            </a:fld>
            <a:endParaRPr lang="en-GB"/>
          </a:p>
        </p:txBody>
      </p:sp>
    </p:spTree>
    <p:extLst>
      <p:ext uri="{BB962C8B-B14F-4D97-AF65-F5344CB8AC3E}">
        <p14:creationId xmlns:p14="http://schemas.microsoft.com/office/powerpoint/2010/main" val="253161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r>
              <a:rPr lang="en-GB" sz="2000" dirty="0">
                <a:effectLst/>
              </a:rPr>
              <a:t>Assume that all "reds" are quite "tolerant" of greens.  They are willing to live in "mixed </a:t>
            </a:r>
            <a:r>
              <a:rPr lang="en-GB" sz="2000" dirty="0" err="1">
                <a:effectLst/>
              </a:rPr>
              <a:t>neighborhoods</a:t>
            </a:r>
            <a:r>
              <a:rPr lang="en-GB" sz="2000" dirty="0">
                <a:effectLst/>
              </a:rPr>
              <a:t>" in which both groups are proportionally represented.  Assume that "greens" feel the same way. </a:t>
            </a:r>
            <a:endParaRPr lang="en-GB" sz="2000" dirty="0"/>
          </a:p>
        </p:txBody>
      </p:sp>
      <p:sp>
        <p:nvSpPr>
          <p:cNvPr id="3" name="Content Placeholder 2"/>
          <p:cNvSpPr>
            <a:spLocks noGrp="1"/>
          </p:cNvSpPr>
          <p:nvPr>
            <p:ph idx="1"/>
          </p:nvPr>
        </p:nvSpPr>
        <p:spPr>
          <a:xfrm>
            <a:off x="612471" y="2420888"/>
            <a:ext cx="7511472" cy="4041162"/>
          </a:xfrm>
        </p:spPr>
        <p:txBody>
          <a:bodyPr>
            <a:normAutofit fontScale="92500" lnSpcReduction="1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Thomas Schelling</a:t>
            </a:r>
          </a:p>
          <a:p>
            <a:pPr marL="0" indent="0">
              <a:buNone/>
            </a:pPr>
            <a:r>
              <a:rPr lang="en-GB" dirty="0"/>
              <a:t>DYNAMIC MODELS OF Segregation</a:t>
            </a:r>
          </a:p>
        </p:txBody>
      </p:sp>
      <p:sp>
        <p:nvSpPr>
          <p:cNvPr id="4" name="Slide Number Placeholder 3"/>
          <p:cNvSpPr>
            <a:spLocks noGrp="1"/>
          </p:cNvSpPr>
          <p:nvPr>
            <p:ph type="sldNum" sz="quarter" idx="12"/>
          </p:nvPr>
        </p:nvSpPr>
        <p:spPr/>
        <p:txBody>
          <a:bodyPr/>
          <a:lstStyle/>
          <a:p>
            <a:fld id="{8E8976C1-1365-4A9F-BFF6-A864CB662BC6}" type="slidenum">
              <a:rPr lang="en-GB" smtClean="0"/>
              <a:t>15</a:t>
            </a:fld>
            <a:endParaRPr lang="en-GB"/>
          </a:p>
        </p:txBody>
      </p:sp>
      <p:sp>
        <p:nvSpPr>
          <p:cNvPr id="5" name="Rectangle 4"/>
          <p:cNvSpPr/>
          <p:nvPr/>
        </p:nvSpPr>
        <p:spPr>
          <a:xfrm>
            <a:off x="25848" y="6385163"/>
            <a:ext cx="4572000" cy="184666"/>
          </a:xfrm>
          <a:prstGeom prst="rect">
            <a:avLst/>
          </a:prstGeom>
        </p:spPr>
        <p:txBody>
          <a:bodyPr>
            <a:spAutoFit/>
          </a:bodyPr>
          <a:lstStyle/>
          <a:p>
            <a:r>
              <a:rPr lang="en-GB" sz="600" dirty="0"/>
              <a:t>http://faculty.ucr.edu/~hanneman/spatial/schelling/schelling.html</a:t>
            </a:r>
          </a:p>
        </p:txBody>
      </p:sp>
    </p:spTree>
    <p:extLst>
      <p:ext uri="{BB962C8B-B14F-4D97-AF65-F5344CB8AC3E}">
        <p14:creationId xmlns:p14="http://schemas.microsoft.com/office/powerpoint/2010/main" val="2552725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br>
              <a:rPr lang="en-GB" sz="2000" dirty="0">
                <a:effectLst/>
              </a:rPr>
            </a:br>
            <a:r>
              <a:rPr lang="en-GB" sz="2000" dirty="0">
                <a:effectLst/>
              </a:rPr>
              <a:t>However, let's also assume that, while members of each group are tolerant of the other, that no one wants to be a "minority" in their </a:t>
            </a:r>
            <a:r>
              <a:rPr lang="en-GB" sz="2000" dirty="0" err="1">
                <a:effectLst/>
              </a:rPr>
              <a:t>neighborhood</a:t>
            </a:r>
            <a:r>
              <a:rPr lang="en-GB" sz="2000" dirty="0">
                <a:effectLst/>
              </a:rPr>
              <a:t>.  That is, greens are happy to live in a </a:t>
            </a:r>
            <a:r>
              <a:rPr lang="en-GB" sz="2000" dirty="0" err="1">
                <a:effectLst/>
              </a:rPr>
              <a:t>neighborhood</a:t>
            </a:r>
            <a:r>
              <a:rPr lang="en-GB" sz="2000" dirty="0">
                <a:effectLst/>
              </a:rPr>
              <a:t> with up to 50% reds -- but not more than that; reds feel the same way about the presence of greens.</a:t>
            </a:r>
            <a:br>
              <a:rPr lang="en-GB" sz="2000" dirty="0">
                <a:effectLst/>
              </a:rPr>
            </a:br>
            <a:br>
              <a:rPr lang="en-GB" sz="2000" dirty="0">
                <a:effectLst/>
              </a:rPr>
            </a:br>
            <a:endParaRPr lang="en-GB" sz="2000" dirty="0"/>
          </a:p>
        </p:txBody>
      </p:sp>
      <p:sp>
        <p:nvSpPr>
          <p:cNvPr id="3" name="Content Placeholder 2"/>
          <p:cNvSpPr>
            <a:spLocks noGrp="1"/>
          </p:cNvSpPr>
          <p:nvPr>
            <p:ph idx="1"/>
          </p:nvPr>
        </p:nvSpPr>
        <p:spPr>
          <a:xfrm>
            <a:off x="612471" y="2420888"/>
            <a:ext cx="7511472" cy="4041162"/>
          </a:xfrm>
        </p:spPr>
        <p:txBody>
          <a:bodyPr>
            <a:normAutofit fontScale="92500" lnSpcReduction="1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Thomas Schelling</a:t>
            </a:r>
          </a:p>
          <a:p>
            <a:pPr marL="0" indent="0">
              <a:buNone/>
            </a:pPr>
            <a:r>
              <a:rPr lang="en-GB" dirty="0"/>
              <a:t>DYNAMIC MODELS OF Segregation</a:t>
            </a:r>
          </a:p>
        </p:txBody>
      </p:sp>
      <p:sp>
        <p:nvSpPr>
          <p:cNvPr id="4" name="Slide Number Placeholder 3"/>
          <p:cNvSpPr>
            <a:spLocks noGrp="1"/>
          </p:cNvSpPr>
          <p:nvPr>
            <p:ph type="sldNum" sz="quarter" idx="12"/>
          </p:nvPr>
        </p:nvSpPr>
        <p:spPr/>
        <p:txBody>
          <a:bodyPr/>
          <a:lstStyle/>
          <a:p>
            <a:fld id="{8E8976C1-1365-4A9F-BFF6-A864CB662BC6}" type="slidenum">
              <a:rPr lang="en-GB" smtClean="0"/>
              <a:t>16</a:t>
            </a:fld>
            <a:endParaRPr lang="en-GB"/>
          </a:p>
        </p:txBody>
      </p:sp>
      <p:sp>
        <p:nvSpPr>
          <p:cNvPr id="5" name="Rectangle 4"/>
          <p:cNvSpPr/>
          <p:nvPr/>
        </p:nvSpPr>
        <p:spPr>
          <a:xfrm>
            <a:off x="5492" y="6545872"/>
            <a:ext cx="4572000" cy="184666"/>
          </a:xfrm>
          <a:prstGeom prst="rect">
            <a:avLst/>
          </a:prstGeom>
        </p:spPr>
        <p:txBody>
          <a:bodyPr>
            <a:spAutoFit/>
          </a:bodyPr>
          <a:lstStyle/>
          <a:p>
            <a:r>
              <a:rPr lang="en-GB" sz="600" dirty="0"/>
              <a:t>http://faculty.ucr.edu/~hanneman/spatial/schelling/schelling.html</a:t>
            </a:r>
          </a:p>
        </p:txBody>
      </p:sp>
    </p:spTree>
    <p:extLst>
      <p:ext uri="{BB962C8B-B14F-4D97-AF65-F5344CB8AC3E}">
        <p14:creationId xmlns:p14="http://schemas.microsoft.com/office/powerpoint/2010/main" val="2001691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026" name="Picture 2" descr="Image result for Thomas Schelling neighbours"/>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0756"/>
          <a:stretch/>
        </p:blipFill>
        <p:spPr bwMode="auto">
          <a:xfrm>
            <a:off x="2051720" y="1052736"/>
            <a:ext cx="4746543" cy="47551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512" y="6673334"/>
            <a:ext cx="4572000" cy="184666"/>
          </a:xfrm>
          <a:prstGeom prst="rect">
            <a:avLst/>
          </a:prstGeom>
        </p:spPr>
        <p:txBody>
          <a:bodyPr>
            <a:spAutoFit/>
          </a:bodyPr>
          <a:lstStyle/>
          <a:p>
            <a:r>
              <a:rPr lang="en-GB" sz="600" dirty="0">
                <a:latin typeface="Agency FB" panose="020B0503020202020204" pitchFamily="34" charset="0"/>
              </a:rPr>
              <a:t>http://www.businessinsider.com.au/how-to-see-the-world-like-a-fox-not-like-a-hedgehog-2012-3</a:t>
            </a:r>
          </a:p>
        </p:txBody>
      </p:sp>
      <p:sp>
        <p:nvSpPr>
          <p:cNvPr id="3" name="Slide Number Placeholder 2"/>
          <p:cNvSpPr>
            <a:spLocks noGrp="1"/>
          </p:cNvSpPr>
          <p:nvPr>
            <p:ph type="sldNum" sz="quarter" idx="12"/>
          </p:nvPr>
        </p:nvSpPr>
        <p:spPr/>
        <p:txBody>
          <a:bodyPr/>
          <a:lstStyle/>
          <a:p>
            <a:fld id="{8E8976C1-1365-4A9F-BFF6-A864CB662BC6}" type="slidenum">
              <a:rPr lang="en-GB" smtClean="0"/>
              <a:t>17</a:t>
            </a:fld>
            <a:endParaRPr lang="en-GB"/>
          </a:p>
        </p:txBody>
      </p:sp>
    </p:spTree>
    <p:extLst>
      <p:ext uri="{BB962C8B-B14F-4D97-AF65-F5344CB8AC3E}">
        <p14:creationId xmlns:p14="http://schemas.microsoft.com/office/powerpoint/2010/main" val="3423798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Image result for Thomas Schelling neighbours"/>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1232"/>
          <a:stretch/>
        </p:blipFill>
        <p:spPr bwMode="auto">
          <a:xfrm>
            <a:off x="2123728" y="1052736"/>
            <a:ext cx="4587280" cy="46404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512" y="6673334"/>
            <a:ext cx="4572000" cy="184666"/>
          </a:xfrm>
          <a:prstGeom prst="rect">
            <a:avLst/>
          </a:prstGeom>
        </p:spPr>
        <p:txBody>
          <a:bodyPr>
            <a:spAutoFit/>
          </a:bodyPr>
          <a:lstStyle/>
          <a:p>
            <a:r>
              <a:rPr lang="en-GB" sz="600" dirty="0">
                <a:latin typeface="Agency FB" panose="020B0503020202020204" pitchFamily="34" charset="0"/>
              </a:rPr>
              <a:t>http://www.businessinsider.com.au/how-to-see-the-world-like-a-fox-not-like-a-hedgehog-2012-3</a:t>
            </a:r>
          </a:p>
        </p:txBody>
      </p:sp>
      <p:sp>
        <p:nvSpPr>
          <p:cNvPr id="3" name="Slide Number Placeholder 2"/>
          <p:cNvSpPr>
            <a:spLocks noGrp="1"/>
          </p:cNvSpPr>
          <p:nvPr>
            <p:ph type="sldNum" sz="quarter" idx="12"/>
          </p:nvPr>
        </p:nvSpPr>
        <p:spPr/>
        <p:txBody>
          <a:bodyPr/>
          <a:lstStyle/>
          <a:p>
            <a:fld id="{8E8976C1-1365-4A9F-BFF6-A864CB662BC6}" type="slidenum">
              <a:rPr lang="en-GB" smtClean="0"/>
              <a:t>18</a:t>
            </a:fld>
            <a:endParaRPr lang="en-GB"/>
          </a:p>
        </p:txBody>
      </p:sp>
    </p:spTree>
    <p:extLst>
      <p:ext uri="{BB962C8B-B14F-4D97-AF65-F5344CB8AC3E}">
        <p14:creationId xmlns:p14="http://schemas.microsoft.com/office/powerpoint/2010/main" val="2280555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08920"/>
            <a:ext cx="7511473" cy="1312480"/>
          </a:xfrm>
        </p:spPr>
        <p:txBody>
          <a:bodyPr>
            <a:normAutofit fontScale="90000"/>
          </a:bodyPr>
          <a:lstStyle/>
          <a:p>
            <a:pPr algn="ctr"/>
            <a:r>
              <a:rPr lang="fr-CH" dirty="0">
                <a:effectLst/>
              </a:rPr>
              <a:t> </a:t>
            </a:r>
            <a:r>
              <a:rPr lang="fr-CH" b="1" dirty="0">
                <a:effectLst/>
              </a:rPr>
              <a:t>A </a:t>
            </a:r>
            <a:r>
              <a:rPr lang="fr-CH" b="1" dirty="0" err="1">
                <a:effectLst/>
              </a:rPr>
              <a:t>fundamental</a:t>
            </a:r>
            <a:r>
              <a:rPr lang="fr-CH" b="1" dirty="0">
                <a:effectLst/>
              </a:rPr>
              <a:t> goal of a good </a:t>
            </a:r>
            <a:r>
              <a:rPr lang="fr-CH" b="1" dirty="0" err="1">
                <a:effectLst/>
              </a:rPr>
              <a:t>education</a:t>
            </a:r>
            <a:r>
              <a:rPr lang="fr-CH" b="1" dirty="0">
                <a:effectLst/>
              </a:rPr>
              <a:t> </a:t>
            </a:r>
            <a:r>
              <a:rPr lang="fr-CH" b="1" dirty="0" err="1">
                <a:effectLst/>
              </a:rPr>
              <a:t>is</a:t>
            </a:r>
            <a:r>
              <a:rPr lang="fr-CH" b="1" dirty="0">
                <a:effectLst/>
              </a:rPr>
              <a:t> to </a:t>
            </a:r>
            <a:r>
              <a:rPr lang="fr-CH" b="1" dirty="0" err="1">
                <a:effectLst/>
              </a:rPr>
              <a:t>reduce</a:t>
            </a:r>
            <a:r>
              <a:rPr lang="fr-CH" b="1" dirty="0">
                <a:effectLst/>
              </a:rPr>
              <a:t> </a:t>
            </a:r>
            <a:r>
              <a:rPr lang="fr-CH" b="1" dirty="0" err="1">
                <a:effectLst/>
              </a:rPr>
              <a:t>prejudice</a:t>
            </a:r>
            <a:br>
              <a:rPr lang="fr-CH" b="1" dirty="0">
                <a:effectLst/>
              </a:rPr>
            </a:br>
            <a:br>
              <a:rPr lang="fr-CH" b="1" dirty="0">
                <a:effectLst/>
              </a:rPr>
            </a:br>
            <a:endParaRPr lang="en-GB"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p:spPr>
      </p:pic>
      <p:sp>
        <p:nvSpPr>
          <p:cNvPr id="3" name="Rectangle 2"/>
          <p:cNvSpPr/>
          <p:nvPr/>
        </p:nvSpPr>
        <p:spPr>
          <a:xfrm>
            <a:off x="4211960" y="5373216"/>
            <a:ext cx="1098378" cy="369332"/>
          </a:xfrm>
          <a:prstGeom prst="rect">
            <a:avLst/>
          </a:prstGeom>
        </p:spPr>
        <p:txBody>
          <a:bodyPr wrap="none">
            <a:spAutoFit/>
          </a:bodyPr>
          <a:lstStyle/>
          <a:p>
            <a:r>
              <a:rPr lang="fr-CH" b="1" dirty="0"/>
              <a:t>DISCUSS</a:t>
            </a:r>
            <a:endParaRPr lang="en-GB" dirty="0"/>
          </a:p>
        </p:txBody>
      </p:sp>
      <p:sp>
        <p:nvSpPr>
          <p:cNvPr id="5" name="Slide Number Placeholder 4"/>
          <p:cNvSpPr>
            <a:spLocks noGrp="1"/>
          </p:cNvSpPr>
          <p:nvPr>
            <p:ph type="sldNum" sz="quarter" idx="12"/>
          </p:nvPr>
        </p:nvSpPr>
        <p:spPr/>
        <p:txBody>
          <a:bodyPr/>
          <a:lstStyle/>
          <a:p>
            <a:fld id="{8E8976C1-1365-4A9F-BFF6-A864CB662BC6}" type="slidenum">
              <a:rPr lang="en-GB" smtClean="0"/>
              <a:t>19</a:t>
            </a:fld>
            <a:endParaRPr lang="en-GB"/>
          </a:p>
        </p:txBody>
      </p:sp>
    </p:spTree>
    <p:extLst>
      <p:ext uri="{BB962C8B-B14F-4D97-AF65-F5344CB8AC3E}">
        <p14:creationId xmlns:p14="http://schemas.microsoft.com/office/powerpoint/2010/main" val="92299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2</a:t>
            </a:fld>
            <a:endParaRPr lang="en-GB"/>
          </a:p>
        </p:txBody>
      </p:sp>
      <p:pic>
        <p:nvPicPr>
          <p:cNvPr id="2050" name="Picture 2" descr="Image result for jan van riebeeck arrived in south af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1944"/>
            <a:ext cx="9209141" cy="32231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543385"/>
            <a:ext cx="4572000" cy="184666"/>
          </a:xfrm>
          <a:prstGeom prst="rect">
            <a:avLst/>
          </a:prstGeom>
        </p:spPr>
        <p:txBody>
          <a:bodyPr>
            <a:spAutoFit/>
          </a:bodyPr>
          <a:lstStyle/>
          <a:p>
            <a:r>
              <a:rPr lang="en-GB" sz="600" dirty="0">
                <a:latin typeface="Agency FB" panose="020B0503020202020204" pitchFamily="34" charset="0"/>
              </a:rPr>
              <a:t>http://www.thejournalist.org.za/spotlight/the-eight-years-of-jan-van-riebeeck</a:t>
            </a:r>
          </a:p>
        </p:txBody>
      </p:sp>
    </p:spTree>
    <p:extLst>
      <p:ext uri="{BB962C8B-B14F-4D97-AF65-F5344CB8AC3E}">
        <p14:creationId xmlns:p14="http://schemas.microsoft.com/office/powerpoint/2010/main" val="650861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36512" y="6673334"/>
            <a:ext cx="4572000" cy="184666"/>
          </a:xfrm>
          <a:prstGeom prst="rect">
            <a:avLst/>
          </a:prstGeom>
        </p:spPr>
        <p:txBody>
          <a:bodyPr>
            <a:spAutoFit/>
          </a:bodyPr>
          <a:lstStyle/>
          <a:p>
            <a:r>
              <a:rPr lang="en-GB" sz="600">
                <a:latin typeface="Agency FB" panose="020B0503020202020204" pitchFamily="34" charset="0"/>
              </a:rPr>
              <a:t>https://www.pinterest.ch/pin/497999671267557351/</a:t>
            </a:r>
            <a:endParaRPr lang="en-GB" sz="600" dirty="0">
              <a:latin typeface="Agency FB" panose="020B0503020202020204" pitchFamily="34" charset="0"/>
            </a:endParaRPr>
          </a:p>
        </p:txBody>
      </p:sp>
      <p:sp>
        <p:nvSpPr>
          <p:cNvPr id="3" name="Slide Number Placeholder 2"/>
          <p:cNvSpPr>
            <a:spLocks noGrp="1"/>
          </p:cNvSpPr>
          <p:nvPr>
            <p:ph type="sldNum" sz="quarter" idx="12"/>
          </p:nvPr>
        </p:nvSpPr>
        <p:spPr/>
        <p:txBody>
          <a:bodyPr/>
          <a:lstStyle/>
          <a:p>
            <a:fld id="{8E8976C1-1365-4A9F-BFF6-A864CB662BC6}" type="slidenum">
              <a:rPr lang="en-GB" smtClean="0"/>
              <a:t>20</a:t>
            </a:fld>
            <a:endParaRPr lang="en-GB"/>
          </a:p>
        </p:txBody>
      </p:sp>
      <p:sp>
        <p:nvSpPr>
          <p:cNvPr id="5" name="Content Placeholder 4"/>
          <p:cNvSpPr>
            <a:spLocks noGrp="1"/>
          </p:cNvSpPr>
          <p:nvPr>
            <p:ph idx="1"/>
          </p:nvPr>
        </p:nvSpPr>
        <p:spPr/>
        <p:txBody>
          <a:bodyPr/>
          <a:lstStyle/>
          <a:p>
            <a:endParaRPr lang="en-GB"/>
          </a:p>
        </p:txBody>
      </p:sp>
      <p:pic>
        <p:nvPicPr>
          <p:cNvPr id="1026" name="Picture 2" descr="Image result for alvin toffler unlea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2" y="596017"/>
            <a:ext cx="10435426" cy="5947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187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lide Number Placeholder 2"/>
          <p:cNvSpPr>
            <a:spLocks noGrp="1"/>
          </p:cNvSpPr>
          <p:nvPr>
            <p:ph type="sldNum" sz="quarter" idx="12"/>
          </p:nvPr>
        </p:nvSpPr>
        <p:spPr/>
        <p:txBody>
          <a:bodyPr/>
          <a:lstStyle/>
          <a:p>
            <a:fld id="{8E8976C1-1365-4A9F-BFF6-A864CB662BC6}" type="slidenum">
              <a:rPr lang="en-GB" smtClean="0"/>
              <a:t>21</a:t>
            </a:fld>
            <a:endParaRPr lang="en-GB"/>
          </a:p>
        </p:txBody>
      </p:sp>
      <p:sp>
        <p:nvSpPr>
          <p:cNvPr id="4" name="Content Placeholder 3"/>
          <p:cNvSpPr>
            <a:spLocks noGrp="1"/>
          </p:cNvSpPr>
          <p:nvPr>
            <p:ph idx="1"/>
          </p:nvPr>
        </p:nvSpPr>
        <p:spPr/>
        <p:txBody>
          <a:bodyPr/>
          <a:lstStyle/>
          <a:p>
            <a:endParaRPr lang="en-GB"/>
          </a:p>
        </p:txBody>
      </p:sp>
      <p:pic>
        <p:nvPicPr>
          <p:cNvPr id="9218" name="Picture 2" descr="Image result for de chirico the se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351" y="1124744"/>
            <a:ext cx="6299463" cy="46072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8083" y="6598102"/>
            <a:ext cx="4572000" cy="307777"/>
          </a:xfrm>
          <a:prstGeom prst="rect">
            <a:avLst/>
          </a:prstGeom>
        </p:spPr>
        <p:txBody>
          <a:bodyPr>
            <a:spAutoFit/>
          </a:bodyPr>
          <a:lstStyle/>
          <a:p>
            <a:r>
              <a:rPr lang="en-GB" sz="1400" dirty="0">
                <a:latin typeface="+mj-lt"/>
              </a:rPr>
              <a:t>The Archaeologists (1927) Giorgio de Chirico</a:t>
            </a:r>
          </a:p>
        </p:txBody>
      </p:sp>
    </p:spTree>
    <p:extLst>
      <p:ext uri="{BB962C8B-B14F-4D97-AF65-F5344CB8AC3E}">
        <p14:creationId xmlns:p14="http://schemas.microsoft.com/office/powerpoint/2010/main" val="2079893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100" name="Picture 4" descr="Image result for sartre ar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0097" y="188640"/>
            <a:ext cx="7627971" cy="64050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673334"/>
            <a:ext cx="4572000" cy="184666"/>
          </a:xfrm>
          <a:prstGeom prst="rect">
            <a:avLst/>
          </a:prstGeom>
        </p:spPr>
        <p:txBody>
          <a:bodyPr>
            <a:spAutoFit/>
          </a:bodyPr>
          <a:lstStyle/>
          <a:p>
            <a:r>
              <a:rPr lang="en-GB" sz="600" dirty="0">
                <a:latin typeface="Agency FB" panose="020B0503020202020204" pitchFamily="34" charset="0"/>
              </a:rPr>
              <a:t>https://www.pinterest.com/pin/423056958722674504/</a:t>
            </a:r>
          </a:p>
        </p:txBody>
      </p:sp>
      <p:sp>
        <p:nvSpPr>
          <p:cNvPr id="3" name="Slide Number Placeholder 2"/>
          <p:cNvSpPr>
            <a:spLocks noGrp="1"/>
          </p:cNvSpPr>
          <p:nvPr>
            <p:ph type="sldNum" sz="quarter" idx="12"/>
          </p:nvPr>
        </p:nvSpPr>
        <p:spPr/>
        <p:txBody>
          <a:bodyPr/>
          <a:lstStyle/>
          <a:p>
            <a:fld id="{8E8976C1-1365-4A9F-BFF6-A864CB662BC6}" type="slidenum">
              <a:rPr lang="en-GB" smtClean="0"/>
              <a:t>22</a:t>
            </a:fld>
            <a:endParaRPr lang="en-GB"/>
          </a:p>
        </p:txBody>
      </p:sp>
    </p:spTree>
    <p:extLst>
      <p:ext uri="{BB962C8B-B14F-4D97-AF65-F5344CB8AC3E}">
        <p14:creationId xmlns:p14="http://schemas.microsoft.com/office/powerpoint/2010/main" val="593572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truman sh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3" y="836712"/>
            <a:ext cx="8965254" cy="51376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430" y="6666478"/>
            <a:ext cx="4572000" cy="184666"/>
          </a:xfrm>
          <a:prstGeom prst="rect">
            <a:avLst/>
          </a:prstGeom>
        </p:spPr>
        <p:txBody>
          <a:bodyPr>
            <a:spAutoFit/>
          </a:bodyPr>
          <a:lstStyle/>
          <a:p>
            <a:r>
              <a:rPr lang="en-GB" sz="600" dirty="0">
                <a:latin typeface="Agency FB" panose="020B0503020202020204" pitchFamily="34" charset="0"/>
              </a:rPr>
              <a:t>http://sites.psu.edu/weaverpassion/2016/09/27/movie-3-the-truman-show/</a:t>
            </a:r>
          </a:p>
        </p:txBody>
      </p:sp>
      <p:sp>
        <p:nvSpPr>
          <p:cNvPr id="5" name="Slide Number Placeholder 4"/>
          <p:cNvSpPr>
            <a:spLocks noGrp="1"/>
          </p:cNvSpPr>
          <p:nvPr>
            <p:ph type="sldNum" sz="quarter" idx="12"/>
          </p:nvPr>
        </p:nvSpPr>
        <p:spPr/>
        <p:txBody>
          <a:bodyPr/>
          <a:lstStyle/>
          <a:p>
            <a:fld id="{8E8976C1-1365-4A9F-BFF6-A864CB662BC6}" type="slidenum">
              <a:rPr lang="en-GB" smtClean="0"/>
              <a:t>23</a:t>
            </a:fld>
            <a:endParaRPr lang="en-GB"/>
          </a:p>
        </p:txBody>
      </p:sp>
    </p:spTree>
    <p:extLst>
      <p:ext uri="{BB962C8B-B14F-4D97-AF65-F5344CB8AC3E}">
        <p14:creationId xmlns:p14="http://schemas.microsoft.com/office/powerpoint/2010/main" val="2328390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146" name="Picture 2" descr="Image result for painting of broken 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53090" cy="61020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323" y="6698078"/>
            <a:ext cx="4572000" cy="184666"/>
          </a:xfrm>
          <a:prstGeom prst="rect">
            <a:avLst/>
          </a:prstGeom>
        </p:spPr>
        <p:txBody>
          <a:bodyPr>
            <a:spAutoFit/>
          </a:bodyPr>
          <a:lstStyle/>
          <a:p>
            <a:r>
              <a:rPr lang="en-GB" sz="600" dirty="0">
                <a:latin typeface="Agency FB" panose="020B0503020202020204" pitchFamily="34" charset="0"/>
              </a:rPr>
              <a:t>http://www.photographytuts.com/impressive-sunset-photos-captured-broken-mirrors/</a:t>
            </a:r>
          </a:p>
        </p:txBody>
      </p:sp>
      <p:sp>
        <p:nvSpPr>
          <p:cNvPr id="4" name="Slide Number Placeholder 3"/>
          <p:cNvSpPr>
            <a:spLocks noGrp="1"/>
          </p:cNvSpPr>
          <p:nvPr>
            <p:ph type="sldNum" sz="quarter" idx="12"/>
          </p:nvPr>
        </p:nvSpPr>
        <p:spPr/>
        <p:txBody>
          <a:bodyPr/>
          <a:lstStyle/>
          <a:p>
            <a:fld id="{8E8976C1-1365-4A9F-BFF6-A864CB662BC6}" type="slidenum">
              <a:rPr lang="en-GB" smtClean="0"/>
              <a:t>24</a:t>
            </a:fld>
            <a:endParaRPr lang="en-GB"/>
          </a:p>
        </p:txBody>
      </p:sp>
    </p:spTree>
    <p:extLst>
      <p:ext uri="{BB962C8B-B14F-4D97-AF65-F5344CB8AC3E}">
        <p14:creationId xmlns:p14="http://schemas.microsoft.com/office/powerpoint/2010/main" val="1960496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descr="Image result for christopher columb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4" y="764704"/>
            <a:ext cx="9135016" cy="51421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672" y="6673334"/>
            <a:ext cx="4572000" cy="184666"/>
          </a:xfrm>
          <a:prstGeom prst="rect">
            <a:avLst/>
          </a:prstGeom>
        </p:spPr>
        <p:txBody>
          <a:bodyPr>
            <a:spAutoFit/>
          </a:bodyPr>
          <a:lstStyle/>
          <a:p>
            <a:r>
              <a:rPr lang="en-GB" sz="600" dirty="0">
                <a:latin typeface="Agency FB" panose="020B0503020202020204" pitchFamily="34" charset="0"/>
              </a:rPr>
              <a:t>http://www.biography.com/news/christopher-columbus-day-facts</a:t>
            </a:r>
          </a:p>
        </p:txBody>
      </p:sp>
      <p:sp>
        <p:nvSpPr>
          <p:cNvPr id="5" name="Slide Number Placeholder 4"/>
          <p:cNvSpPr>
            <a:spLocks noGrp="1"/>
          </p:cNvSpPr>
          <p:nvPr>
            <p:ph type="sldNum" sz="quarter" idx="12"/>
          </p:nvPr>
        </p:nvSpPr>
        <p:spPr/>
        <p:txBody>
          <a:bodyPr/>
          <a:lstStyle/>
          <a:p>
            <a:fld id="{8E8976C1-1365-4A9F-BFF6-A864CB662BC6}" type="slidenum">
              <a:rPr lang="en-GB" smtClean="0"/>
              <a:t>25</a:t>
            </a:fld>
            <a:endParaRPr lang="en-GB"/>
          </a:p>
        </p:txBody>
      </p:sp>
    </p:spTree>
    <p:extLst>
      <p:ext uri="{BB962C8B-B14F-4D97-AF65-F5344CB8AC3E}">
        <p14:creationId xmlns:p14="http://schemas.microsoft.com/office/powerpoint/2010/main" val="4250434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26</a:t>
            </a:fld>
            <a:endParaRPr lang="en-GB"/>
          </a:p>
        </p:txBody>
      </p:sp>
      <p:pic>
        <p:nvPicPr>
          <p:cNvPr id="2050" name="Picture 2" descr="Résultat de recherche d'images pour &quot;eric the red&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86" y="249667"/>
            <a:ext cx="5928593" cy="59285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658490"/>
            <a:ext cx="4572000" cy="184666"/>
          </a:xfrm>
          <a:prstGeom prst="rect">
            <a:avLst/>
          </a:prstGeom>
        </p:spPr>
        <p:txBody>
          <a:bodyPr>
            <a:spAutoFit/>
          </a:bodyPr>
          <a:lstStyle/>
          <a:p>
            <a:r>
              <a:rPr lang="en-GB" sz="600" dirty="0"/>
              <a:t>https://www.biography.com/people/erik-the-red-9288270</a:t>
            </a:r>
          </a:p>
        </p:txBody>
      </p:sp>
    </p:spTree>
    <p:extLst>
      <p:ext uri="{BB962C8B-B14F-4D97-AF65-F5344CB8AC3E}">
        <p14:creationId xmlns:p14="http://schemas.microsoft.com/office/powerpoint/2010/main" val="2906047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6" name="Picture 4" descr="Image result for amerigo vespuc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5193"/>
            <a:ext cx="5314312" cy="672697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E8976C1-1365-4A9F-BFF6-A864CB662BC6}" type="slidenum">
              <a:rPr lang="en-GB" smtClean="0"/>
              <a:t>27</a:t>
            </a:fld>
            <a:endParaRPr lang="en-GB"/>
          </a:p>
        </p:txBody>
      </p:sp>
    </p:spTree>
    <p:extLst>
      <p:ext uri="{BB962C8B-B14F-4D97-AF65-F5344CB8AC3E}">
        <p14:creationId xmlns:p14="http://schemas.microsoft.com/office/powerpoint/2010/main" val="1774261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42" name="Picture 2" descr="Image result for native americ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0"/>
            <a:ext cx="532209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414" y="6657201"/>
            <a:ext cx="4572000" cy="184666"/>
          </a:xfrm>
          <a:prstGeom prst="rect">
            <a:avLst/>
          </a:prstGeom>
        </p:spPr>
        <p:txBody>
          <a:bodyPr>
            <a:spAutoFit/>
          </a:bodyPr>
          <a:lstStyle/>
          <a:p>
            <a:r>
              <a:rPr lang="en-GB" sz="600" dirty="0">
                <a:latin typeface="Agency FB" panose="020B0503020202020204" pitchFamily="34" charset="0"/>
              </a:rPr>
              <a:t>http://www.human-highway.org/tag/crazy-horse</a:t>
            </a:r>
          </a:p>
        </p:txBody>
      </p:sp>
      <p:sp>
        <p:nvSpPr>
          <p:cNvPr id="5" name="Slide Number Placeholder 4"/>
          <p:cNvSpPr>
            <a:spLocks noGrp="1"/>
          </p:cNvSpPr>
          <p:nvPr>
            <p:ph type="sldNum" sz="quarter" idx="12"/>
          </p:nvPr>
        </p:nvSpPr>
        <p:spPr/>
        <p:txBody>
          <a:bodyPr/>
          <a:lstStyle/>
          <a:p>
            <a:fld id="{8E8976C1-1365-4A9F-BFF6-A864CB662BC6}" type="slidenum">
              <a:rPr lang="en-GB" smtClean="0"/>
              <a:t>28</a:t>
            </a:fld>
            <a:endParaRPr lang="en-GB"/>
          </a:p>
        </p:txBody>
      </p:sp>
    </p:spTree>
    <p:extLst>
      <p:ext uri="{BB962C8B-B14F-4D97-AF65-F5344CB8AC3E}">
        <p14:creationId xmlns:p14="http://schemas.microsoft.com/office/powerpoint/2010/main" val="2270146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2708920"/>
            <a:ext cx="7511473" cy="1312480"/>
          </a:xfrm>
        </p:spPr>
        <p:txBody>
          <a:bodyPr/>
          <a:lstStyle/>
          <a:p>
            <a:r>
              <a:rPr lang="fr-CH" dirty="0">
                <a:effectLst/>
              </a:rPr>
              <a:t> PREJUDICE IN THE WORLD</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p:spPr>
      </p:pic>
      <p:sp>
        <p:nvSpPr>
          <p:cNvPr id="3" name="Slide Number Placeholder 2"/>
          <p:cNvSpPr>
            <a:spLocks noGrp="1"/>
          </p:cNvSpPr>
          <p:nvPr>
            <p:ph type="sldNum" sz="quarter" idx="12"/>
          </p:nvPr>
        </p:nvSpPr>
        <p:spPr/>
        <p:txBody>
          <a:bodyPr/>
          <a:lstStyle/>
          <a:p>
            <a:fld id="{8E8976C1-1365-4A9F-BFF6-A864CB662BC6}" type="slidenum">
              <a:rPr lang="en-GB" smtClean="0"/>
              <a:t>29</a:t>
            </a:fld>
            <a:endParaRPr lang="en-GB"/>
          </a:p>
        </p:txBody>
      </p:sp>
    </p:spTree>
    <p:extLst>
      <p:ext uri="{BB962C8B-B14F-4D97-AF65-F5344CB8AC3E}">
        <p14:creationId xmlns:p14="http://schemas.microsoft.com/office/powerpoint/2010/main" val="1440936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3</a:t>
            </a:fld>
            <a:endParaRPr lang="en-GB"/>
          </a:p>
        </p:txBody>
      </p:sp>
      <p:pic>
        <p:nvPicPr>
          <p:cNvPr id="1030" name="Picture 6" descr="Image result for south africa 1994 e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772"/>
            <a:ext cx="9187494" cy="60212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57" y="6457188"/>
            <a:ext cx="1114408" cy="184666"/>
          </a:xfrm>
          <a:prstGeom prst="rect">
            <a:avLst/>
          </a:prstGeom>
        </p:spPr>
        <p:txBody>
          <a:bodyPr wrap="none">
            <a:spAutoFit/>
          </a:bodyPr>
          <a:lstStyle/>
          <a:p>
            <a:r>
              <a:rPr lang="en-GB" sz="600" dirty="0">
                <a:latin typeface="Agency FB" panose="020B0503020202020204" pitchFamily="34" charset="0"/>
              </a:rPr>
              <a:t>http://nonsenseatwork.com/2012/11/</a:t>
            </a:r>
          </a:p>
        </p:txBody>
      </p:sp>
    </p:spTree>
    <p:extLst>
      <p:ext uri="{BB962C8B-B14F-4D97-AF65-F5344CB8AC3E}">
        <p14:creationId xmlns:p14="http://schemas.microsoft.com/office/powerpoint/2010/main" val="3265784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1266" name="Picture 2" descr="Most of Europe with their fascist logos of years gone 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0"/>
            <a:ext cx="782876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E8976C1-1365-4A9F-BFF6-A864CB662BC6}" type="slidenum">
              <a:rPr lang="en-GB" smtClean="0"/>
              <a:t>30</a:t>
            </a:fld>
            <a:endParaRPr lang="en-GB"/>
          </a:p>
        </p:txBody>
      </p:sp>
      <p:sp>
        <p:nvSpPr>
          <p:cNvPr id="5" name="Rectangle 4"/>
          <p:cNvSpPr/>
          <p:nvPr/>
        </p:nvSpPr>
        <p:spPr>
          <a:xfrm>
            <a:off x="-46058" y="6673334"/>
            <a:ext cx="4572000" cy="184666"/>
          </a:xfrm>
          <a:prstGeom prst="rect">
            <a:avLst/>
          </a:prstGeom>
        </p:spPr>
        <p:txBody>
          <a:bodyPr>
            <a:spAutoFit/>
          </a:bodyPr>
          <a:lstStyle/>
          <a:p>
            <a:r>
              <a:rPr lang="en-GB" sz="600" dirty="0">
                <a:latin typeface="Agency FB" panose="020B0503020202020204" pitchFamily="34" charset="0"/>
              </a:rPr>
              <a:t>http://geographica.net/2014/05/cachez-cette-europe-que-nous-ne-saurions-voir/</a:t>
            </a:r>
          </a:p>
        </p:txBody>
      </p:sp>
    </p:spTree>
    <p:extLst>
      <p:ext uri="{BB962C8B-B14F-4D97-AF65-F5344CB8AC3E}">
        <p14:creationId xmlns:p14="http://schemas.microsoft.com/office/powerpoint/2010/main" val="3127037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Image result for black lives ma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6018"/>
            <a:ext cx="9185566" cy="52565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597352"/>
            <a:ext cx="4572000" cy="184666"/>
          </a:xfrm>
          <a:prstGeom prst="rect">
            <a:avLst/>
          </a:prstGeom>
        </p:spPr>
        <p:txBody>
          <a:bodyPr>
            <a:spAutoFit/>
          </a:bodyPr>
          <a:lstStyle/>
          <a:p>
            <a:r>
              <a:rPr lang="en-GB" sz="600" dirty="0">
                <a:latin typeface="Agency FB" panose="020B0503020202020204" pitchFamily="34" charset="0"/>
              </a:rPr>
              <a:t>http://www.ibtimes.com/what-does-black-lives-matter-want-amid-dallas-police-killings-movement-seeks-end-2391185</a:t>
            </a:r>
          </a:p>
        </p:txBody>
      </p:sp>
      <p:sp>
        <p:nvSpPr>
          <p:cNvPr id="5" name="Slide Number Placeholder 4"/>
          <p:cNvSpPr>
            <a:spLocks noGrp="1"/>
          </p:cNvSpPr>
          <p:nvPr>
            <p:ph type="sldNum" sz="quarter" idx="12"/>
          </p:nvPr>
        </p:nvSpPr>
        <p:spPr/>
        <p:txBody>
          <a:bodyPr/>
          <a:lstStyle/>
          <a:p>
            <a:fld id="{8E8976C1-1365-4A9F-BFF6-A864CB662BC6}" type="slidenum">
              <a:rPr lang="en-GB" smtClean="0"/>
              <a:t>31</a:t>
            </a:fld>
            <a:endParaRPr lang="en-GB"/>
          </a:p>
        </p:txBody>
      </p:sp>
    </p:spTree>
    <p:extLst>
      <p:ext uri="{BB962C8B-B14F-4D97-AF65-F5344CB8AC3E}">
        <p14:creationId xmlns:p14="http://schemas.microsoft.com/office/powerpoint/2010/main" val="3400989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descr="Image result for l'islamophobie en 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52258"/>
            <a:ext cx="6154601" cy="40999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075" y="6648344"/>
            <a:ext cx="4572000" cy="184666"/>
          </a:xfrm>
          <a:prstGeom prst="rect">
            <a:avLst/>
          </a:prstGeom>
        </p:spPr>
        <p:txBody>
          <a:bodyPr>
            <a:spAutoFit/>
          </a:bodyPr>
          <a:lstStyle/>
          <a:p>
            <a:r>
              <a:rPr lang="en-GB" sz="600" dirty="0">
                <a:latin typeface="Agency FB" panose="020B0503020202020204" pitchFamily="34" charset="0"/>
              </a:rPr>
              <a:t>http://www.saphirnews.com/La-CNCDH-appuie-la-lutte-contre-l-islamophobie-en-France_a18649.html</a:t>
            </a:r>
          </a:p>
        </p:txBody>
      </p:sp>
      <p:sp>
        <p:nvSpPr>
          <p:cNvPr id="5" name="Slide Number Placeholder 4"/>
          <p:cNvSpPr>
            <a:spLocks noGrp="1"/>
          </p:cNvSpPr>
          <p:nvPr>
            <p:ph type="sldNum" sz="quarter" idx="12"/>
          </p:nvPr>
        </p:nvSpPr>
        <p:spPr/>
        <p:txBody>
          <a:bodyPr/>
          <a:lstStyle/>
          <a:p>
            <a:fld id="{8E8976C1-1365-4A9F-BFF6-A864CB662BC6}" type="slidenum">
              <a:rPr lang="en-GB" smtClean="0"/>
              <a:t>32</a:t>
            </a:fld>
            <a:endParaRPr lang="en-GB"/>
          </a:p>
        </p:txBody>
      </p:sp>
    </p:spTree>
    <p:extLst>
      <p:ext uri="{BB962C8B-B14F-4D97-AF65-F5344CB8AC3E}">
        <p14:creationId xmlns:p14="http://schemas.microsoft.com/office/powerpoint/2010/main" val="682616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descr="Image result for homophobia in uga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35" y="14028"/>
            <a:ext cx="8970095" cy="67275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8347" y="6570417"/>
            <a:ext cx="4572000" cy="184666"/>
          </a:xfrm>
          <a:prstGeom prst="rect">
            <a:avLst/>
          </a:prstGeom>
        </p:spPr>
        <p:txBody>
          <a:bodyPr>
            <a:spAutoFit/>
          </a:bodyPr>
          <a:lstStyle/>
          <a:p>
            <a:r>
              <a:rPr lang="en-GB" sz="600" dirty="0">
                <a:latin typeface="Agency FB" panose="020B0503020202020204" pitchFamily="34" charset="0"/>
              </a:rPr>
              <a:t>http://www.independent.co.uk/news/world/africa/how-uganda-was-seduced-by-anti-gay-conservative-evangelicals-9193593.html</a:t>
            </a:r>
          </a:p>
        </p:txBody>
      </p:sp>
      <p:sp>
        <p:nvSpPr>
          <p:cNvPr id="5" name="Slide Number Placeholder 4"/>
          <p:cNvSpPr>
            <a:spLocks noGrp="1"/>
          </p:cNvSpPr>
          <p:nvPr>
            <p:ph type="sldNum" sz="quarter" idx="12"/>
          </p:nvPr>
        </p:nvSpPr>
        <p:spPr/>
        <p:txBody>
          <a:bodyPr/>
          <a:lstStyle/>
          <a:p>
            <a:fld id="{8E8976C1-1365-4A9F-BFF6-A864CB662BC6}" type="slidenum">
              <a:rPr lang="en-GB" smtClean="0"/>
              <a:t>33</a:t>
            </a:fld>
            <a:endParaRPr lang="en-GB"/>
          </a:p>
        </p:txBody>
      </p:sp>
    </p:spTree>
    <p:extLst>
      <p:ext uri="{BB962C8B-B14F-4D97-AF65-F5344CB8AC3E}">
        <p14:creationId xmlns:p14="http://schemas.microsoft.com/office/powerpoint/2010/main" val="1732949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34</a:t>
            </a:fld>
            <a:endParaRPr lang="en-GB"/>
          </a:p>
        </p:txBody>
      </p:sp>
      <p:pic>
        <p:nvPicPr>
          <p:cNvPr id="2050" name="Picture 2" descr="Image result for udc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62500" cy="37147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udc poster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9872" y="3675888"/>
            <a:ext cx="5852160" cy="31821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udc pos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952" y="-40638"/>
            <a:ext cx="2832249" cy="37165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udc pos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13842"/>
            <a:ext cx="2847116" cy="31509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47116" y="6673334"/>
            <a:ext cx="4572000" cy="169277"/>
          </a:xfrm>
          <a:prstGeom prst="rect">
            <a:avLst/>
          </a:prstGeom>
        </p:spPr>
        <p:txBody>
          <a:bodyPr>
            <a:spAutoFit/>
          </a:bodyPr>
          <a:lstStyle/>
          <a:p>
            <a:r>
              <a:rPr lang="en-GB" sz="500" dirty="0"/>
              <a:t>http://crimesofthetimes.blogspot.nl/2011/12/xenophobic-campaign-posters-from.html</a:t>
            </a:r>
          </a:p>
        </p:txBody>
      </p:sp>
    </p:spTree>
    <p:extLst>
      <p:ext uri="{BB962C8B-B14F-4D97-AF65-F5344CB8AC3E}">
        <p14:creationId xmlns:p14="http://schemas.microsoft.com/office/powerpoint/2010/main" val="200598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35</a:t>
            </a:fld>
            <a:endParaRPr lang="en-GB"/>
          </a:p>
        </p:txBody>
      </p:sp>
      <p:pic>
        <p:nvPicPr>
          <p:cNvPr id="3074" name="Picture 2" descr="Résultat de recherche d'images pour &quot;brexit campaign foreigner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 y="908720"/>
            <a:ext cx="9195700" cy="39454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28" y="6557466"/>
            <a:ext cx="4572000" cy="184666"/>
          </a:xfrm>
          <a:prstGeom prst="rect">
            <a:avLst/>
          </a:prstGeom>
        </p:spPr>
        <p:txBody>
          <a:bodyPr>
            <a:spAutoFit/>
          </a:bodyPr>
          <a:lstStyle/>
          <a:p>
            <a:r>
              <a:rPr lang="en-GB" sz="600" dirty="0"/>
              <a:t>http://threeworlds.campaignstrategy.org/?p=1104</a:t>
            </a:r>
          </a:p>
        </p:txBody>
      </p:sp>
    </p:spTree>
    <p:extLst>
      <p:ext uri="{BB962C8B-B14F-4D97-AF65-F5344CB8AC3E}">
        <p14:creationId xmlns:p14="http://schemas.microsoft.com/office/powerpoint/2010/main" val="1395659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36</a:t>
            </a:fld>
            <a:endParaRPr lang="en-GB"/>
          </a:p>
        </p:txBody>
      </p:sp>
      <p:pic>
        <p:nvPicPr>
          <p:cNvPr id="1026" name="Picture 2" descr="Image result for right wing netherl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009"/>
            <a:ext cx="8964488" cy="60958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979" y="6673334"/>
            <a:ext cx="4572000" cy="184666"/>
          </a:xfrm>
          <a:prstGeom prst="rect">
            <a:avLst/>
          </a:prstGeom>
        </p:spPr>
        <p:txBody>
          <a:bodyPr>
            <a:spAutoFit/>
          </a:bodyPr>
          <a:lstStyle/>
          <a:p>
            <a:r>
              <a:rPr lang="en-GB" sz="600" dirty="0"/>
              <a:t>https://thisisafrica.me/dutch-right-wing-politician-leads-anti-moroccan-chant/</a:t>
            </a:r>
          </a:p>
        </p:txBody>
      </p:sp>
    </p:spTree>
    <p:extLst>
      <p:ext uri="{BB962C8B-B14F-4D97-AF65-F5344CB8AC3E}">
        <p14:creationId xmlns:p14="http://schemas.microsoft.com/office/powerpoint/2010/main" val="2603113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772" y="2672889"/>
            <a:ext cx="12816636" cy="2402349"/>
          </a:xfrm>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098" name="Picture 2" descr="Image result for prejudice against albin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558" y="988513"/>
            <a:ext cx="6957354" cy="46382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765" y="6669141"/>
            <a:ext cx="4572000" cy="184666"/>
          </a:xfrm>
          <a:prstGeom prst="rect">
            <a:avLst/>
          </a:prstGeom>
        </p:spPr>
        <p:txBody>
          <a:bodyPr>
            <a:spAutoFit/>
          </a:bodyPr>
          <a:lstStyle/>
          <a:p>
            <a:r>
              <a:rPr lang="en-GB" sz="600" dirty="0">
                <a:latin typeface="Agency FB" panose="020B0503020202020204" pitchFamily="34" charset="0"/>
              </a:rPr>
              <a:t>http://onwisconsin.uwalumni.com/features/pigment-prejudice/</a:t>
            </a:r>
          </a:p>
        </p:txBody>
      </p:sp>
      <p:sp>
        <p:nvSpPr>
          <p:cNvPr id="5" name="Slide Number Placeholder 4"/>
          <p:cNvSpPr>
            <a:spLocks noGrp="1"/>
          </p:cNvSpPr>
          <p:nvPr>
            <p:ph type="sldNum" sz="quarter" idx="12"/>
          </p:nvPr>
        </p:nvSpPr>
        <p:spPr/>
        <p:txBody>
          <a:bodyPr/>
          <a:lstStyle/>
          <a:p>
            <a:fld id="{8E8976C1-1365-4A9F-BFF6-A864CB662BC6}" type="slidenum">
              <a:rPr lang="en-GB" smtClean="0"/>
              <a:t>37</a:t>
            </a:fld>
            <a:endParaRPr lang="en-GB"/>
          </a:p>
        </p:txBody>
      </p:sp>
    </p:spTree>
    <p:extLst>
      <p:ext uri="{BB962C8B-B14F-4D97-AF65-F5344CB8AC3E}">
        <p14:creationId xmlns:p14="http://schemas.microsoft.com/office/powerpoint/2010/main" val="624339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2" name="Picture 2" descr="Image result for indian workers in duba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0" y="432113"/>
            <a:ext cx="9146840" cy="5716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40" y="6597352"/>
            <a:ext cx="4572000" cy="184666"/>
          </a:xfrm>
          <a:prstGeom prst="rect">
            <a:avLst/>
          </a:prstGeom>
        </p:spPr>
        <p:txBody>
          <a:bodyPr>
            <a:spAutoFit/>
          </a:bodyPr>
          <a:lstStyle/>
          <a:p>
            <a:r>
              <a:rPr lang="en-GB" sz="600" dirty="0">
                <a:latin typeface="Agency FB" panose="020B0503020202020204" pitchFamily="34" charset="0"/>
              </a:rPr>
              <a:t>https://bkpk.me/why-i-left-dubai-and-wont-come-back-part-12/</a:t>
            </a:r>
          </a:p>
        </p:txBody>
      </p:sp>
      <p:sp>
        <p:nvSpPr>
          <p:cNvPr id="3" name="Slide Number Placeholder 2"/>
          <p:cNvSpPr>
            <a:spLocks noGrp="1"/>
          </p:cNvSpPr>
          <p:nvPr>
            <p:ph type="sldNum" sz="quarter" idx="12"/>
          </p:nvPr>
        </p:nvSpPr>
        <p:spPr/>
        <p:txBody>
          <a:bodyPr/>
          <a:lstStyle/>
          <a:p>
            <a:fld id="{8E8976C1-1365-4A9F-BFF6-A864CB662BC6}" type="slidenum">
              <a:rPr lang="en-GB" smtClean="0"/>
              <a:t>38</a:t>
            </a:fld>
            <a:endParaRPr lang="en-GB"/>
          </a:p>
        </p:txBody>
      </p:sp>
    </p:spTree>
    <p:extLst>
      <p:ext uri="{BB962C8B-B14F-4D97-AF65-F5344CB8AC3E}">
        <p14:creationId xmlns:p14="http://schemas.microsoft.com/office/powerpoint/2010/main" val="1796810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endParaRPr lang="en-GB" dirty="0"/>
          </a:p>
        </p:txBody>
      </p:sp>
      <p:pic>
        <p:nvPicPr>
          <p:cNvPr id="6146" name="Picture 2" descr="Image result for aborigines discrim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9144000" cy="57950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04" y="6597352"/>
            <a:ext cx="4572000" cy="184666"/>
          </a:xfrm>
          <a:prstGeom prst="rect">
            <a:avLst/>
          </a:prstGeom>
        </p:spPr>
        <p:txBody>
          <a:bodyPr>
            <a:spAutoFit/>
          </a:bodyPr>
          <a:lstStyle/>
          <a:p>
            <a:r>
              <a:rPr lang="en-GB" sz="600" dirty="0">
                <a:latin typeface="Agency FB" panose="020B0503020202020204" pitchFamily="34" charset="0"/>
              </a:rPr>
              <a:t>http://www.solidarity.net.au/aboriginal/aboriginal-soldiers-rewarded-with-racism-and-discrimination/</a:t>
            </a:r>
          </a:p>
        </p:txBody>
      </p:sp>
      <p:sp>
        <p:nvSpPr>
          <p:cNvPr id="4" name="Slide Number Placeholder 3"/>
          <p:cNvSpPr>
            <a:spLocks noGrp="1"/>
          </p:cNvSpPr>
          <p:nvPr>
            <p:ph type="sldNum" sz="quarter" idx="12"/>
          </p:nvPr>
        </p:nvSpPr>
        <p:spPr/>
        <p:txBody>
          <a:bodyPr/>
          <a:lstStyle/>
          <a:p>
            <a:fld id="{8E8976C1-1365-4A9F-BFF6-A864CB662BC6}" type="slidenum">
              <a:rPr lang="en-GB" smtClean="0"/>
              <a:t>39</a:t>
            </a:fld>
            <a:endParaRPr lang="en-GB"/>
          </a:p>
        </p:txBody>
      </p:sp>
    </p:spTree>
    <p:extLst>
      <p:ext uri="{BB962C8B-B14F-4D97-AF65-F5344CB8AC3E}">
        <p14:creationId xmlns:p14="http://schemas.microsoft.com/office/powerpoint/2010/main" val="310117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4</a:t>
            </a:fld>
            <a:endParaRPr lang="en-GB"/>
          </a:p>
        </p:txBody>
      </p:sp>
      <p:pic>
        <p:nvPicPr>
          <p:cNvPr id="3074" name="Picture 2" descr="Image result for 11 septem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62035" cy="61020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085" y="6482720"/>
            <a:ext cx="4572000" cy="184666"/>
          </a:xfrm>
          <a:prstGeom prst="rect">
            <a:avLst/>
          </a:prstGeom>
        </p:spPr>
        <p:txBody>
          <a:bodyPr>
            <a:spAutoFit/>
          </a:bodyPr>
          <a:lstStyle/>
          <a:p>
            <a:r>
              <a:rPr lang="en-GB" sz="600" dirty="0">
                <a:latin typeface="Agency FB" panose="020B0503020202020204" pitchFamily="34" charset="0"/>
              </a:rPr>
              <a:t>http://web.de/magazine/politik/terror/911-15-jahre-terroranschlag-11-september-2001-31873918</a:t>
            </a:r>
          </a:p>
        </p:txBody>
      </p:sp>
    </p:spTree>
    <p:extLst>
      <p:ext uri="{BB962C8B-B14F-4D97-AF65-F5344CB8AC3E}">
        <p14:creationId xmlns:p14="http://schemas.microsoft.com/office/powerpoint/2010/main" val="2274918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7170" name="Picture 2" descr="Image result for roma in 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00808"/>
            <a:ext cx="9482550" cy="3528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525344"/>
            <a:ext cx="4572000" cy="184666"/>
          </a:xfrm>
          <a:prstGeom prst="rect">
            <a:avLst/>
          </a:prstGeom>
        </p:spPr>
        <p:txBody>
          <a:bodyPr>
            <a:spAutoFit/>
          </a:bodyPr>
          <a:lstStyle/>
          <a:p>
            <a:r>
              <a:rPr lang="en-GB" sz="600" dirty="0">
                <a:latin typeface="Agency FB" panose="020B0503020202020204" pitchFamily="34" charset="0"/>
              </a:rPr>
              <a:t>http://www.spiegel.de/international/europe/europe-failing-to-protect-roma-from-discrimination-and-poverty-a-942057.html</a:t>
            </a:r>
          </a:p>
        </p:txBody>
      </p:sp>
      <p:sp>
        <p:nvSpPr>
          <p:cNvPr id="5" name="Slide Number Placeholder 4"/>
          <p:cNvSpPr>
            <a:spLocks noGrp="1"/>
          </p:cNvSpPr>
          <p:nvPr>
            <p:ph type="sldNum" sz="quarter" idx="12"/>
          </p:nvPr>
        </p:nvSpPr>
        <p:spPr/>
        <p:txBody>
          <a:bodyPr/>
          <a:lstStyle/>
          <a:p>
            <a:fld id="{8E8976C1-1365-4A9F-BFF6-A864CB662BC6}" type="slidenum">
              <a:rPr lang="en-GB" smtClean="0"/>
              <a:t>40</a:t>
            </a:fld>
            <a:endParaRPr lang="en-GB"/>
          </a:p>
        </p:txBody>
      </p:sp>
    </p:spTree>
    <p:extLst>
      <p:ext uri="{BB962C8B-B14F-4D97-AF65-F5344CB8AC3E}">
        <p14:creationId xmlns:p14="http://schemas.microsoft.com/office/powerpoint/2010/main" val="894716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4" name="Picture 2" descr="Image result for women's rights pro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91" y="6673334"/>
            <a:ext cx="4572000" cy="184666"/>
          </a:xfrm>
          <a:prstGeom prst="rect">
            <a:avLst/>
          </a:prstGeom>
        </p:spPr>
        <p:txBody>
          <a:bodyPr>
            <a:spAutoFit/>
          </a:bodyPr>
          <a:lstStyle/>
          <a:p>
            <a:r>
              <a:rPr lang="en-GB" sz="600" dirty="0">
                <a:latin typeface="Agency FB" panose="020B0503020202020204" pitchFamily="34" charset="0"/>
              </a:rPr>
              <a:t>https://www.pinterest.com/mmkhartney/womens-rights/</a:t>
            </a:r>
          </a:p>
        </p:txBody>
      </p:sp>
      <p:sp>
        <p:nvSpPr>
          <p:cNvPr id="5" name="Slide Number Placeholder 4"/>
          <p:cNvSpPr>
            <a:spLocks noGrp="1"/>
          </p:cNvSpPr>
          <p:nvPr>
            <p:ph type="sldNum" sz="quarter" idx="12"/>
          </p:nvPr>
        </p:nvSpPr>
        <p:spPr/>
        <p:txBody>
          <a:bodyPr/>
          <a:lstStyle/>
          <a:p>
            <a:fld id="{8E8976C1-1365-4A9F-BFF6-A864CB662BC6}" type="slidenum">
              <a:rPr lang="en-GB" smtClean="0"/>
              <a:t>41</a:t>
            </a:fld>
            <a:endParaRPr lang="en-GB"/>
          </a:p>
        </p:txBody>
      </p:sp>
    </p:spTree>
    <p:extLst>
      <p:ext uri="{BB962C8B-B14F-4D97-AF65-F5344CB8AC3E}">
        <p14:creationId xmlns:p14="http://schemas.microsoft.com/office/powerpoint/2010/main" val="1872411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3044" y="12861658"/>
            <a:ext cx="508677" cy="51987"/>
          </a:xfrm>
        </p:spPr>
        <p:txBody>
          <a:bodyPr>
            <a:normAutofit fontScale="90000"/>
          </a:bodyPr>
          <a:lstStyle/>
          <a:p>
            <a:endParaRPr lang="en-GB" dirty="0"/>
          </a:p>
        </p:txBody>
      </p:sp>
      <p:sp>
        <p:nvSpPr>
          <p:cNvPr id="3" name="Content Placeholder 2"/>
          <p:cNvSpPr>
            <a:spLocks noGrp="1"/>
          </p:cNvSpPr>
          <p:nvPr>
            <p:ph idx="1"/>
          </p:nvPr>
        </p:nvSpPr>
        <p:spPr>
          <a:xfrm>
            <a:off x="0" y="0"/>
            <a:ext cx="9121207" cy="4779133"/>
          </a:xfrm>
        </p:spPr>
        <p:txBody>
          <a:bodyPr>
            <a:normAutofit lnSpcReduction="10000"/>
          </a:bodyPr>
          <a:lstStyle/>
          <a:p>
            <a:pPr marL="0" indent="0">
              <a:buNone/>
            </a:pPr>
            <a:endParaRPr lang="en-GB" dirty="0"/>
          </a:p>
          <a:p>
            <a:pPr marL="0" indent="0">
              <a:buNone/>
            </a:pPr>
            <a:r>
              <a:rPr lang="en-GB" dirty="0"/>
              <a:t>							</a:t>
            </a:r>
            <a:r>
              <a:rPr lang="en-GB" sz="3200" b="1" dirty="0"/>
              <a:t>HATE CRIME</a:t>
            </a:r>
          </a:p>
          <a:p>
            <a:pPr marL="0" indent="0">
              <a:buNone/>
            </a:pPr>
            <a:endParaRPr lang="en-GB" sz="3200" b="1" dirty="0"/>
          </a:p>
          <a:p>
            <a:pPr marL="0" indent="0" algn="ctr">
              <a:buNone/>
            </a:pPr>
            <a:r>
              <a:rPr lang="fr-CH" dirty="0">
                <a:effectLst/>
              </a:rPr>
              <a:t>Over 1000 </a:t>
            </a:r>
            <a:r>
              <a:rPr lang="fr-CH" dirty="0" err="1">
                <a:effectLst/>
              </a:rPr>
              <a:t>hate</a:t>
            </a:r>
            <a:r>
              <a:rPr lang="fr-CH" dirty="0">
                <a:effectLst/>
              </a:rPr>
              <a:t> crimes in US </a:t>
            </a:r>
            <a:r>
              <a:rPr lang="fr-CH" dirty="0" err="1">
                <a:effectLst/>
              </a:rPr>
              <a:t>after</a:t>
            </a:r>
            <a:r>
              <a:rPr lang="fr-CH" dirty="0">
                <a:effectLst/>
              </a:rPr>
              <a:t>,                                                                                       </a:t>
            </a:r>
          </a:p>
          <a:p>
            <a:pPr marL="0" indent="0" algn="ctr">
              <a:buNone/>
            </a:pPr>
            <a:r>
              <a:rPr lang="fr-CH" dirty="0">
                <a:effectLst/>
              </a:rPr>
              <a:t>First </a:t>
            </a:r>
            <a:r>
              <a:rPr lang="fr-CH" dirty="0" err="1">
                <a:effectLst/>
              </a:rPr>
              <a:t>month</a:t>
            </a:r>
            <a:r>
              <a:rPr lang="fr-CH" dirty="0">
                <a:effectLst/>
              </a:rPr>
              <a:t> of </a:t>
            </a:r>
            <a:r>
              <a:rPr lang="fr-CH" dirty="0" err="1">
                <a:effectLst/>
              </a:rPr>
              <a:t>Trump</a:t>
            </a:r>
            <a:r>
              <a:rPr lang="fr-CH" dirty="0">
                <a:effectLst/>
              </a:rPr>
              <a:t> </a:t>
            </a:r>
            <a:r>
              <a:rPr lang="fr-CH" dirty="0" err="1">
                <a:effectLst/>
              </a:rPr>
              <a:t>presidency</a:t>
            </a:r>
            <a:r>
              <a:rPr lang="fr-CH" dirty="0">
                <a:effectLst/>
              </a:rPr>
              <a:t> </a:t>
            </a:r>
          </a:p>
          <a:p>
            <a:pPr marL="0" indent="0" algn="ctr">
              <a:buNone/>
            </a:pPr>
            <a:r>
              <a:rPr lang="fr-CH" dirty="0">
                <a:effectLst/>
              </a:rPr>
              <a:t>(</a:t>
            </a:r>
            <a:r>
              <a:rPr lang="fr-CH" dirty="0" err="1">
                <a:effectLst/>
              </a:rPr>
              <a:t>southern</a:t>
            </a:r>
            <a:r>
              <a:rPr lang="fr-CH" dirty="0">
                <a:effectLst/>
              </a:rPr>
              <a:t> </a:t>
            </a:r>
            <a:r>
              <a:rPr lang="fr-CH" dirty="0" err="1">
                <a:effectLst/>
              </a:rPr>
              <a:t>poverty</a:t>
            </a:r>
            <a:r>
              <a:rPr lang="fr-CH" dirty="0">
                <a:effectLst/>
              </a:rPr>
              <a:t> </a:t>
            </a:r>
            <a:r>
              <a:rPr lang="fr-CH" dirty="0" err="1">
                <a:effectLst/>
              </a:rPr>
              <a:t>law</a:t>
            </a:r>
            <a:r>
              <a:rPr lang="fr-CH" dirty="0">
                <a:effectLst/>
              </a:rPr>
              <a:t> center)</a:t>
            </a:r>
          </a:p>
          <a:p>
            <a:pPr marL="0" indent="0" algn="ctr">
              <a:buNone/>
            </a:pPr>
            <a:endParaRPr lang="fr-CH" dirty="0">
              <a:effectLst/>
            </a:endParaRPr>
          </a:p>
          <a:p>
            <a:pPr marL="0" indent="0" algn="ctr">
              <a:buNone/>
            </a:pPr>
            <a:r>
              <a:rPr lang="fr-CH" dirty="0" err="1">
                <a:effectLst/>
              </a:rPr>
              <a:t>Increase</a:t>
            </a:r>
            <a:r>
              <a:rPr lang="fr-CH" dirty="0">
                <a:effectLst/>
              </a:rPr>
              <a:t> of 28% in LA; 46% in </a:t>
            </a:r>
            <a:r>
              <a:rPr lang="fr-CH" dirty="0" err="1">
                <a:effectLst/>
              </a:rPr>
              <a:t>phoenix</a:t>
            </a:r>
            <a:r>
              <a:rPr lang="fr-CH" dirty="0">
                <a:effectLst/>
              </a:rPr>
              <a:t> </a:t>
            </a:r>
            <a:r>
              <a:rPr lang="fr-CH" dirty="0" err="1">
                <a:effectLst/>
              </a:rPr>
              <a:t>arizona</a:t>
            </a:r>
            <a:endParaRPr lang="fr-CH" dirty="0">
              <a:effectLst/>
            </a:endParaRPr>
          </a:p>
          <a:p>
            <a:pPr marL="0" indent="0" algn="ctr">
              <a:buNone/>
            </a:pPr>
            <a:r>
              <a:rPr lang="fr-CH" dirty="0">
                <a:effectLst/>
              </a:rPr>
              <a:t>(</a:t>
            </a:r>
            <a:r>
              <a:rPr lang="fr-CH" dirty="0" err="1">
                <a:effectLst/>
              </a:rPr>
              <a:t>california</a:t>
            </a:r>
            <a:r>
              <a:rPr lang="fr-CH" dirty="0">
                <a:effectLst/>
              </a:rPr>
              <a:t> state </a:t>
            </a:r>
            <a:r>
              <a:rPr lang="fr-CH" dirty="0" err="1">
                <a:effectLst/>
              </a:rPr>
              <a:t>study</a:t>
            </a:r>
            <a:r>
              <a:rPr lang="fr-CH" dirty="0">
                <a:effectLst/>
              </a:rPr>
              <a:t>)</a:t>
            </a:r>
          </a:p>
          <a:p>
            <a:pPr marL="0" indent="0" algn="ctr">
              <a:buNone/>
            </a:pPr>
            <a:r>
              <a:rPr lang="fr-CH" dirty="0">
                <a:effectLst/>
              </a:rPr>
              <a:t>							</a:t>
            </a:r>
          </a:p>
          <a:p>
            <a:pPr marL="0" indent="0" algn="ctr">
              <a:buNone/>
            </a:pPr>
            <a:r>
              <a:rPr lang="en-GB" dirty="0"/>
              <a:t>250 000 hate crimes per </a:t>
            </a:r>
            <a:r>
              <a:rPr lang="en-GB" dirty="0" err="1"/>
              <a:t>anum</a:t>
            </a:r>
            <a:r>
              <a:rPr lang="en-GB" dirty="0"/>
              <a:t> between 2004 &amp; 2015</a:t>
            </a:r>
          </a:p>
          <a:p>
            <a:pPr marL="0" indent="0">
              <a:buNone/>
            </a:pPr>
            <a:endParaRPr lang="en-GB" dirty="0"/>
          </a:p>
          <a:p>
            <a:pPr marL="0" indent="0">
              <a:buNone/>
            </a:pPr>
            <a:endParaRPr lang="en-GB" dirty="0"/>
          </a:p>
          <a:p>
            <a:pPr marL="0" indent="0">
              <a:buNone/>
            </a:pPr>
            <a:endParaRPr lang="en-GB" dirty="0"/>
          </a:p>
        </p:txBody>
      </p:sp>
      <p:pic>
        <p:nvPicPr>
          <p:cNvPr id="9218" name="Picture 2" descr="Image result for us department of just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5026614"/>
            <a:ext cx="1512168" cy="149200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E8976C1-1365-4A9F-BFF6-A864CB662BC6}" type="slidenum">
              <a:rPr lang="en-GB" smtClean="0"/>
              <a:t>42</a:t>
            </a:fld>
            <a:endParaRPr lang="en-GB"/>
          </a:p>
        </p:txBody>
      </p:sp>
    </p:spTree>
    <p:extLst>
      <p:ext uri="{BB962C8B-B14F-4D97-AF65-F5344CB8AC3E}">
        <p14:creationId xmlns:p14="http://schemas.microsoft.com/office/powerpoint/2010/main" val="149646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3044" y="12861658"/>
            <a:ext cx="508677" cy="51987"/>
          </a:xfrm>
        </p:spPr>
        <p:txBody>
          <a:bodyPr>
            <a:normAutofit fontScale="90000"/>
          </a:bodyPr>
          <a:lstStyle/>
          <a:p>
            <a:endParaRPr lang="en-GB" dirty="0"/>
          </a:p>
        </p:txBody>
      </p:sp>
      <p:sp>
        <p:nvSpPr>
          <p:cNvPr id="3" name="Content Placeholder 2"/>
          <p:cNvSpPr>
            <a:spLocks noGrp="1"/>
          </p:cNvSpPr>
          <p:nvPr>
            <p:ph idx="1"/>
          </p:nvPr>
        </p:nvSpPr>
        <p:spPr>
          <a:xfrm>
            <a:off x="0" y="0"/>
            <a:ext cx="9121207" cy="4779133"/>
          </a:xfrm>
        </p:spPr>
        <p:txBody>
          <a:bodyPr>
            <a:normAutofit/>
          </a:bodyPr>
          <a:lstStyle/>
          <a:p>
            <a:pPr marL="0" indent="0">
              <a:buNone/>
            </a:pPr>
            <a:endParaRPr lang="en-GB" dirty="0"/>
          </a:p>
          <a:p>
            <a:pPr marL="0" indent="0">
              <a:buNone/>
            </a:pPr>
            <a:r>
              <a:rPr lang="en-GB" dirty="0"/>
              <a:t>							</a:t>
            </a:r>
            <a:r>
              <a:rPr lang="en-GB" sz="3200" b="1" dirty="0"/>
              <a:t>HATE CRIME</a:t>
            </a:r>
          </a:p>
          <a:p>
            <a:pPr marL="0" indent="0" algn="ctr">
              <a:buNone/>
            </a:pPr>
            <a:r>
              <a:rPr lang="en-GB" dirty="0">
                <a:effectLst/>
              </a:rPr>
              <a:t>The number of hate crimes recorded by regional police forces rose by 100% following the </a:t>
            </a:r>
            <a:r>
              <a:rPr lang="en-GB" dirty="0" err="1">
                <a:effectLst/>
              </a:rPr>
              <a:t>Brexit</a:t>
            </a:r>
            <a:r>
              <a:rPr lang="en-GB" dirty="0">
                <a:effectLst/>
              </a:rPr>
              <a:t> vote (National Police Council)</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9220" name="Picture 4" descr="Image result for uk home off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437112"/>
            <a:ext cx="1872208" cy="187220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E8976C1-1365-4A9F-BFF6-A864CB662BC6}" type="slidenum">
              <a:rPr lang="en-GB" smtClean="0"/>
              <a:t>43</a:t>
            </a:fld>
            <a:endParaRPr lang="en-GB"/>
          </a:p>
        </p:txBody>
      </p:sp>
    </p:spTree>
    <p:extLst>
      <p:ext uri="{BB962C8B-B14F-4D97-AF65-F5344CB8AC3E}">
        <p14:creationId xmlns:p14="http://schemas.microsoft.com/office/powerpoint/2010/main" val="271534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42" name="Picture 2" descr="Image result for mein kamp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5776" y="1052736"/>
            <a:ext cx="3740248" cy="55480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72200" y="2852936"/>
            <a:ext cx="2520280" cy="2308324"/>
          </a:xfrm>
          <a:prstGeom prst="rect">
            <a:avLst/>
          </a:prstGeom>
          <a:noFill/>
        </p:spPr>
        <p:txBody>
          <a:bodyPr wrap="square" rtlCol="0">
            <a:spAutoFit/>
          </a:bodyPr>
          <a:lstStyle/>
          <a:p>
            <a:r>
              <a:rPr lang="en-GB" dirty="0"/>
              <a:t>Republished in 2016</a:t>
            </a:r>
          </a:p>
          <a:p>
            <a:endParaRPr lang="en-GB" dirty="0"/>
          </a:p>
          <a:p>
            <a:endParaRPr lang="en-GB" dirty="0"/>
          </a:p>
          <a:p>
            <a:r>
              <a:rPr lang="en-GB" dirty="0"/>
              <a:t>4000 copies printed</a:t>
            </a:r>
          </a:p>
          <a:p>
            <a:endParaRPr lang="en-GB" dirty="0"/>
          </a:p>
          <a:p>
            <a:endParaRPr lang="en-GB" dirty="0"/>
          </a:p>
          <a:p>
            <a:r>
              <a:rPr lang="en-GB" dirty="0"/>
              <a:t>Subscriptions: </a:t>
            </a:r>
          </a:p>
          <a:p>
            <a:r>
              <a:rPr lang="en-GB" dirty="0"/>
              <a:t>15 000</a:t>
            </a:r>
          </a:p>
        </p:txBody>
      </p:sp>
      <p:sp>
        <p:nvSpPr>
          <p:cNvPr id="4" name="Slide Number Placeholder 3"/>
          <p:cNvSpPr>
            <a:spLocks noGrp="1"/>
          </p:cNvSpPr>
          <p:nvPr>
            <p:ph type="sldNum" sz="quarter" idx="12"/>
          </p:nvPr>
        </p:nvSpPr>
        <p:spPr/>
        <p:txBody>
          <a:bodyPr/>
          <a:lstStyle/>
          <a:p>
            <a:fld id="{8E8976C1-1365-4A9F-BFF6-A864CB662BC6}" type="slidenum">
              <a:rPr lang="en-GB" smtClean="0"/>
              <a:t>44</a:t>
            </a:fld>
            <a:endParaRPr lang="en-GB"/>
          </a:p>
        </p:txBody>
      </p:sp>
    </p:spTree>
    <p:extLst>
      <p:ext uri="{BB962C8B-B14F-4D97-AF65-F5344CB8AC3E}">
        <p14:creationId xmlns:p14="http://schemas.microsoft.com/office/powerpoint/2010/main" val="638088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69" y="3410247"/>
            <a:ext cx="4629239" cy="2736577"/>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093" y="524684"/>
            <a:ext cx="4173363" cy="23266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Content Placeholder 3"/>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4644008" y="41665"/>
            <a:ext cx="4284128" cy="2814229"/>
          </a:xfrm>
        </p:spPr>
      </p:pic>
      <p:pic>
        <p:nvPicPr>
          <p:cNvPr id="1026" name="Picture 2" descr="Image result for financial cris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3445942"/>
            <a:ext cx="5442382" cy="27211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59632" y="6644539"/>
            <a:ext cx="4572000" cy="184666"/>
          </a:xfrm>
          <a:prstGeom prst="rect">
            <a:avLst/>
          </a:prstGeom>
        </p:spPr>
        <p:txBody>
          <a:bodyPr>
            <a:spAutoFit/>
          </a:bodyPr>
          <a:lstStyle/>
          <a:p>
            <a:r>
              <a:rPr lang="en-GB" sz="600" dirty="0">
                <a:latin typeface="Agency FB" panose="020B0503020202020204" pitchFamily="34" charset="0"/>
              </a:rPr>
              <a:t>https://fxandgeopolitix.com/2016/01/12/the-financial-crisis-of-2016-rolls-on-china-oil-copper-and-junk-bonds-all-continue-to-crash/</a:t>
            </a:r>
          </a:p>
        </p:txBody>
      </p:sp>
      <p:sp>
        <p:nvSpPr>
          <p:cNvPr id="3" name="Slide Number Placeholder 2"/>
          <p:cNvSpPr>
            <a:spLocks noGrp="1"/>
          </p:cNvSpPr>
          <p:nvPr>
            <p:ph type="sldNum" sz="quarter" idx="12"/>
          </p:nvPr>
        </p:nvSpPr>
        <p:spPr/>
        <p:txBody>
          <a:bodyPr/>
          <a:lstStyle/>
          <a:p>
            <a:fld id="{8E8976C1-1365-4A9F-BFF6-A864CB662BC6}" type="slidenum">
              <a:rPr lang="en-GB" smtClean="0"/>
              <a:t>45</a:t>
            </a:fld>
            <a:endParaRPr lang="en-GB"/>
          </a:p>
        </p:txBody>
      </p:sp>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9515" y="348818"/>
            <a:ext cx="4077325" cy="2678381"/>
          </a:xfrm>
          <a:prstGeom prst="rect">
            <a:avLst/>
          </a:prstGeom>
        </p:spPr>
      </p:pic>
    </p:spTree>
    <p:extLst>
      <p:ext uri="{BB962C8B-B14F-4D97-AF65-F5344CB8AC3E}">
        <p14:creationId xmlns:p14="http://schemas.microsoft.com/office/powerpoint/2010/main" val="3091804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2699792" y="3212976"/>
            <a:ext cx="3668953" cy="369332"/>
          </a:xfrm>
          <a:prstGeom prst="rect">
            <a:avLst/>
          </a:prstGeom>
        </p:spPr>
        <p:txBody>
          <a:bodyPr wrap="none">
            <a:spAutoFit/>
          </a:bodyPr>
          <a:lstStyle/>
          <a:p>
            <a:r>
              <a:rPr lang="en-GB" dirty="0">
                <a:latin typeface="Arial" panose="020B0604020202020204" pitchFamily="34" charset="0"/>
              </a:rPr>
              <a:t>REALISTIC CONFLICT THEORY </a:t>
            </a:r>
            <a:endParaRPr lang="en-GB" dirty="0"/>
          </a:p>
        </p:txBody>
      </p:sp>
      <p:sp>
        <p:nvSpPr>
          <p:cNvPr id="5" name="Slide Number Placeholder 4"/>
          <p:cNvSpPr>
            <a:spLocks noGrp="1"/>
          </p:cNvSpPr>
          <p:nvPr>
            <p:ph type="sldNum" sz="quarter" idx="12"/>
          </p:nvPr>
        </p:nvSpPr>
        <p:spPr/>
        <p:txBody>
          <a:bodyPr/>
          <a:lstStyle/>
          <a:p>
            <a:fld id="{8E8976C1-1365-4A9F-BFF6-A864CB662BC6}" type="slidenum">
              <a:rPr lang="en-GB" smtClean="0"/>
              <a:t>46</a:t>
            </a:fld>
            <a:endParaRPr lang="en-GB"/>
          </a:p>
        </p:txBody>
      </p:sp>
    </p:spTree>
    <p:extLst>
      <p:ext uri="{BB962C8B-B14F-4D97-AF65-F5344CB8AC3E}">
        <p14:creationId xmlns:p14="http://schemas.microsoft.com/office/powerpoint/2010/main" val="1270120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3275856" y="5517232"/>
            <a:ext cx="2121093" cy="369332"/>
          </a:xfrm>
          <a:prstGeom prst="rect">
            <a:avLst/>
          </a:prstGeom>
        </p:spPr>
        <p:txBody>
          <a:bodyPr wrap="none">
            <a:spAutoFit/>
          </a:bodyPr>
          <a:lstStyle/>
          <a:p>
            <a:r>
              <a:rPr lang="en-GB" b="1" dirty="0" err="1">
                <a:latin typeface="Arial" panose="020B0604020202020204" pitchFamily="34" charset="0"/>
              </a:rPr>
              <a:t>théorie</a:t>
            </a:r>
            <a:r>
              <a:rPr lang="en-GB" b="1" dirty="0">
                <a:latin typeface="Arial" panose="020B0604020202020204" pitchFamily="34" charset="0"/>
              </a:rPr>
              <a:t> du </a:t>
            </a:r>
            <a:r>
              <a:rPr lang="en-GB" b="1" dirty="0" err="1">
                <a:latin typeface="Arial" panose="020B0604020202020204" pitchFamily="34" charset="0"/>
              </a:rPr>
              <a:t>conflit</a:t>
            </a:r>
            <a:r>
              <a:rPr lang="en-GB" dirty="0">
                <a:latin typeface="Arial" panose="020B0604020202020204" pitchFamily="34" charset="0"/>
              </a:rPr>
              <a:t> </a:t>
            </a:r>
            <a:endParaRPr lang="en-GB" dirty="0"/>
          </a:p>
        </p:txBody>
      </p:sp>
      <p:sp>
        <p:nvSpPr>
          <p:cNvPr id="5" name="Slide Number Placeholder 4"/>
          <p:cNvSpPr>
            <a:spLocks noGrp="1"/>
          </p:cNvSpPr>
          <p:nvPr>
            <p:ph type="sldNum" sz="quarter" idx="12"/>
          </p:nvPr>
        </p:nvSpPr>
        <p:spPr/>
        <p:txBody>
          <a:bodyPr/>
          <a:lstStyle/>
          <a:p>
            <a:fld id="{8E8976C1-1365-4A9F-BFF6-A864CB662BC6}" type="slidenum">
              <a:rPr lang="en-GB" smtClean="0"/>
              <a:t>47</a:t>
            </a:fld>
            <a:endParaRPr lang="en-GB"/>
          </a:p>
        </p:txBody>
      </p:sp>
      <p:pic>
        <p:nvPicPr>
          <p:cNvPr id="1026" name="Picture 2" descr="Image result for robbers c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3814"/>
            <a:ext cx="9187990" cy="51682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995" y="6673334"/>
            <a:ext cx="4572000" cy="184666"/>
          </a:xfrm>
          <a:prstGeom prst="rect">
            <a:avLst/>
          </a:prstGeom>
        </p:spPr>
        <p:txBody>
          <a:bodyPr>
            <a:spAutoFit/>
          </a:bodyPr>
          <a:lstStyle/>
          <a:p>
            <a:r>
              <a:rPr lang="en-GB" sz="600" dirty="0">
                <a:latin typeface="Agency FB" panose="020B0503020202020204" pitchFamily="34" charset="0"/>
              </a:rPr>
              <a:t>https://www.youtube.com/watch?v=8PRuxMprSDQ</a:t>
            </a:r>
          </a:p>
        </p:txBody>
      </p:sp>
    </p:spTree>
    <p:extLst>
      <p:ext uri="{BB962C8B-B14F-4D97-AF65-F5344CB8AC3E}">
        <p14:creationId xmlns:p14="http://schemas.microsoft.com/office/powerpoint/2010/main" val="96620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solomon asch exèperiem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484784"/>
            <a:ext cx="4676775" cy="42481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15" y="6381328"/>
            <a:ext cx="3888432" cy="369332"/>
          </a:xfrm>
          <a:prstGeom prst="rect">
            <a:avLst/>
          </a:prstGeom>
          <a:noFill/>
        </p:spPr>
        <p:txBody>
          <a:bodyPr wrap="square" rtlCol="0">
            <a:spAutoFit/>
          </a:bodyPr>
          <a:lstStyle/>
          <a:p>
            <a:r>
              <a:rPr lang="en-GB" b="1" dirty="0">
                <a:solidFill>
                  <a:schemeClr val="bg1"/>
                </a:solidFill>
              </a:rPr>
              <a:t>COMPLIANCE</a:t>
            </a:r>
          </a:p>
        </p:txBody>
      </p:sp>
    </p:spTree>
    <p:extLst>
      <p:ext uri="{BB962C8B-B14F-4D97-AF65-F5344CB8AC3E}">
        <p14:creationId xmlns:p14="http://schemas.microsoft.com/office/powerpoint/2010/main" val="4194284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2" name="Picture 4" descr="Image result for statistiques sur le terroris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7"/>
            <a:ext cx="9144000" cy="64153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832" y="6668894"/>
            <a:ext cx="4572000" cy="184666"/>
          </a:xfrm>
          <a:prstGeom prst="rect">
            <a:avLst/>
          </a:prstGeom>
        </p:spPr>
        <p:txBody>
          <a:bodyPr>
            <a:spAutoFit/>
          </a:bodyPr>
          <a:lstStyle/>
          <a:p>
            <a:r>
              <a:rPr lang="en-GB" sz="600" dirty="0">
                <a:latin typeface="Agency FB" panose="020B0503020202020204" pitchFamily="34" charset="0"/>
              </a:rPr>
              <a:t>http://www.astrosurf.com/luxorion/terrorisme2.htm</a:t>
            </a:r>
          </a:p>
        </p:txBody>
      </p:sp>
      <p:sp>
        <p:nvSpPr>
          <p:cNvPr id="5" name="Slide Number Placeholder 4"/>
          <p:cNvSpPr>
            <a:spLocks noGrp="1"/>
          </p:cNvSpPr>
          <p:nvPr>
            <p:ph type="sldNum" sz="quarter" idx="12"/>
          </p:nvPr>
        </p:nvSpPr>
        <p:spPr/>
        <p:txBody>
          <a:bodyPr/>
          <a:lstStyle/>
          <a:p>
            <a:fld id="{8E8976C1-1365-4A9F-BFF6-A864CB662BC6}" type="slidenum">
              <a:rPr lang="en-GB" smtClean="0"/>
              <a:t>49</a:t>
            </a:fld>
            <a:endParaRPr lang="en-GB"/>
          </a:p>
        </p:txBody>
      </p:sp>
    </p:spTree>
    <p:extLst>
      <p:ext uri="{BB962C8B-B14F-4D97-AF65-F5344CB8AC3E}">
        <p14:creationId xmlns:p14="http://schemas.microsoft.com/office/powerpoint/2010/main" val="3230147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5</a:t>
            </a:fld>
            <a:endParaRPr lang="en-GB"/>
          </a:p>
        </p:txBody>
      </p:sp>
      <p:pic>
        <p:nvPicPr>
          <p:cNvPr id="1026" name="Picture 2" descr="Image result for charlottesvi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0" y="568997"/>
            <a:ext cx="9168340" cy="51571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340" y="6673334"/>
            <a:ext cx="4572000" cy="184666"/>
          </a:xfrm>
          <a:prstGeom prst="rect">
            <a:avLst/>
          </a:prstGeom>
        </p:spPr>
        <p:txBody>
          <a:bodyPr>
            <a:spAutoFit/>
          </a:bodyPr>
          <a:lstStyle/>
          <a:p>
            <a:r>
              <a:rPr lang="en-GB" sz="600" dirty="0"/>
              <a:t>https://www.newyorker.com/news/daily-comment/the-battle-of-charlottesville</a:t>
            </a:r>
          </a:p>
        </p:txBody>
      </p:sp>
    </p:spTree>
    <p:extLst>
      <p:ext uri="{BB962C8B-B14F-4D97-AF65-F5344CB8AC3E}">
        <p14:creationId xmlns:p14="http://schemas.microsoft.com/office/powerpoint/2010/main" val="2458576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3010142"/>
            <a:ext cx="7511473" cy="1312480"/>
          </a:xfrm>
        </p:spPr>
        <p:txBody>
          <a:bodyPr/>
          <a:lstStyle/>
          <a:p>
            <a:r>
              <a:rPr lang="en-GB" dirty="0"/>
              <a:t>EDUCATIONAL RESPONSES</a:t>
            </a:r>
          </a:p>
        </p:txBody>
      </p:sp>
      <p:sp>
        <p:nvSpPr>
          <p:cNvPr id="3" name="Content Placeholder 2"/>
          <p:cNvSpPr>
            <a:spLocks noGrp="1"/>
          </p:cNvSpPr>
          <p:nvPr>
            <p:ph idx="1"/>
          </p:nvPr>
        </p:nvSpPr>
        <p:spPr>
          <a:xfrm>
            <a:off x="819213" y="4941168"/>
            <a:ext cx="7511472" cy="4041162"/>
          </a:xfrm>
        </p:spPr>
        <p:txBody>
          <a:bodyPr/>
          <a:lstStyle/>
          <a:p>
            <a:r>
              <a:rPr lang="en-GB" dirty="0"/>
              <a:t> </a:t>
            </a:r>
          </a:p>
        </p:txBody>
      </p:sp>
      <p:sp>
        <p:nvSpPr>
          <p:cNvPr id="4" name="Slide Number Placeholder 3"/>
          <p:cNvSpPr>
            <a:spLocks noGrp="1"/>
          </p:cNvSpPr>
          <p:nvPr>
            <p:ph type="sldNum" sz="quarter" idx="12"/>
          </p:nvPr>
        </p:nvSpPr>
        <p:spPr/>
        <p:txBody>
          <a:bodyPr/>
          <a:lstStyle/>
          <a:p>
            <a:fld id="{8E8976C1-1365-4A9F-BFF6-A864CB662BC6}" type="slidenum">
              <a:rPr lang="en-GB" smtClean="0"/>
              <a:t>50</a:t>
            </a:fld>
            <a:endParaRPr lang="en-GB"/>
          </a:p>
        </p:txBody>
      </p:sp>
    </p:spTree>
    <p:extLst>
      <p:ext uri="{BB962C8B-B14F-4D97-AF65-F5344CB8AC3E}">
        <p14:creationId xmlns:p14="http://schemas.microsoft.com/office/powerpoint/2010/main" val="4049091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INDIVIDUAL</a:t>
            </a:r>
          </a:p>
        </p:txBody>
      </p:sp>
      <p:sp>
        <p:nvSpPr>
          <p:cNvPr id="3" name="Content Placeholder 2"/>
          <p:cNvSpPr>
            <a:spLocks noGrp="1"/>
          </p:cNvSpPr>
          <p:nvPr>
            <p:ph idx="1"/>
          </p:nvPr>
        </p:nvSpPr>
        <p:spPr/>
        <p:txBody>
          <a:bodyPr/>
          <a:lstStyle/>
          <a:p>
            <a:r>
              <a:rPr lang="en-GB" dirty="0"/>
              <a:t>UNDERSTANDING BEYOND THE OTHER</a:t>
            </a:r>
          </a:p>
          <a:p>
            <a:r>
              <a:rPr lang="en-GB" dirty="0"/>
              <a:t>CRITICAL THINKING</a:t>
            </a:r>
          </a:p>
          <a:p>
            <a:r>
              <a:rPr lang="en-GB" dirty="0"/>
              <a:t>METACOGNITIVE AWARENESS</a:t>
            </a:r>
          </a:p>
          <a:p>
            <a:r>
              <a:rPr lang="en-GB" dirty="0"/>
              <a:t>EMPATHY</a:t>
            </a:r>
          </a:p>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51</a:t>
            </a:fld>
            <a:endParaRPr lang="en-GB"/>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a:prstGeom prst="rect">
            <a:avLst/>
          </a:prstGeom>
        </p:spPr>
      </p:pic>
    </p:spTree>
    <p:extLst>
      <p:ext uri="{BB962C8B-B14F-4D97-AF65-F5344CB8AC3E}">
        <p14:creationId xmlns:p14="http://schemas.microsoft.com/office/powerpoint/2010/main" val="288179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INDIVIDUAL</a:t>
            </a:r>
          </a:p>
        </p:txBody>
      </p:sp>
      <p:sp>
        <p:nvSpPr>
          <p:cNvPr id="3" name="Content Placeholder 2"/>
          <p:cNvSpPr>
            <a:spLocks noGrp="1"/>
          </p:cNvSpPr>
          <p:nvPr>
            <p:ph idx="1"/>
          </p:nvPr>
        </p:nvSpPr>
        <p:spPr/>
        <p:txBody>
          <a:bodyPr/>
          <a:lstStyle/>
          <a:p>
            <a:r>
              <a:rPr lang="en-GB" dirty="0"/>
              <a:t>UNDERSTANDING BEYOND THE OTHER</a:t>
            </a:r>
          </a:p>
          <a:p>
            <a:r>
              <a:rPr lang="en-GB" dirty="0"/>
              <a:t>CRITICAL THINKING</a:t>
            </a:r>
          </a:p>
          <a:p>
            <a:r>
              <a:rPr lang="en-GB" dirty="0"/>
              <a:t>METACOGNITIVE AWARENESS</a:t>
            </a:r>
          </a:p>
          <a:p>
            <a:r>
              <a:rPr lang="en-GB" dirty="0"/>
              <a:t>EMPATHY</a:t>
            </a:r>
          </a:p>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52</a:t>
            </a:fld>
            <a:endParaRPr lang="en-GB"/>
          </a:p>
        </p:txBody>
      </p:sp>
      <p:sp>
        <p:nvSpPr>
          <p:cNvPr id="5" name="TextBox 4"/>
          <p:cNvSpPr txBox="1"/>
          <p:nvPr/>
        </p:nvSpPr>
        <p:spPr>
          <a:xfrm rot="5400000">
            <a:off x="7048178" y="3750992"/>
            <a:ext cx="2736304" cy="584775"/>
          </a:xfrm>
          <a:prstGeom prst="rect">
            <a:avLst/>
          </a:prstGeom>
          <a:noFill/>
        </p:spPr>
        <p:txBody>
          <a:bodyPr wrap="square" rtlCol="0">
            <a:spAutoFit/>
          </a:bodyPr>
          <a:lstStyle/>
          <a:p>
            <a:r>
              <a:rPr lang="en-GB" sz="3200" b="1" dirty="0">
                <a:solidFill>
                  <a:srgbClr val="FFC000"/>
                </a:solidFill>
              </a:rPr>
              <a:t>INSTITUTION</a:t>
            </a:r>
          </a:p>
        </p:txBody>
      </p:sp>
      <p:sp>
        <p:nvSpPr>
          <p:cNvPr id="6" name="TextBox 5"/>
          <p:cNvSpPr txBox="1"/>
          <p:nvPr/>
        </p:nvSpPr>
        <p:spPr>
          <a:xfrm rot="5400000">
            <a:off x="6245303" y="3896813"/>
            <a:ext cx="3024336" cy="369332"/>
          </a:xfrm>
          <a:prstGeom prst="rect">
            <a:avLst/>
          </a:prstGeom>
          <a:noFill/>
        </p:spPr>
        <p:txBody>
          <a:bodyPr wrap="square" rtlCol="0">
            <a:spAutoFit/>
          </a:bodyPr>
          <a:lstStyle/>
          <a:p>
            <a:r>
              <a:rPr lang="en-GB" dirty="0"/>
              <a:t>CONTACT HYPOTHESIS</a:t>
            </a:r>
          </a:p>
        </p:txBody>
      </p:sp>
      <p:sp>
        <p:nvSpPr>
          <p:cNvPr id="7" name="TextBox 6"/>
          <p:cNvSpPr txBox="1"/>
          <p:nvPr/>
        </p:nvSpPr>
        <p:spPr>
          <a:xfrm rot="5400000">
            <a:off x="4777603" y="3280338"/>
            <a:ext cx="5112568" cy="369332"/>
          </a:xfrm>
          <a:prstGeom prst="rect">
            <a:avLst/>
          </a:prstGeom>
          <a:noFill/>
        </p:spPr>
        <p:txBody>
          <a:bodyPr wrap="square" rtlCol="0">
            <a:spAutoFit/>
          </a:bodyPr>
          <a:lstStyle/>
          <a:p>
            <a:r>
              <a:rPr lang="en-GB" dirty="0"/>
              <a:t>PRINCIPLES OF INTERNATIONAL EDUCATION</a:t>
            </a:r>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a:prstGeom prst="rect">
            <a:avLst/>
          </a:prstGeom>
        </p:spPr>
      </p:pic>
    </p:spTree>
    <p:extLst>
      <p:ext uri="{BB962C8B-B14F-4D97-AF65-F5344CB8AC3E}">
        <p14:creationId xmlns:p14="http://schemas.microsoft.com/office/powerpoint/2010/main" val="79085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8889E-6 1.11111E-6 L -0.82864 -0.01111 " pathEditMode="relative" rAng="0" ptsTypes="AA">
                                      <p:cBhvr>
                                        <p:cTn id="6" dur="5000" fill="hold"/>
                                        <p:tgtEl>
                                          <p:spTgt spid="6"/>
                                        </p:tgtEl>
                                        <p:attrNameLst>
                                          <p:attrName>ppt_x</p:attrName>
                                          <p:attrName>ppt_y</p:attrName>
                                        </p:attrNameLst>
                                      </p:cBhvr>
                                      <p:rCtr x="-41441" y="-55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2.59259E-6 L -0.72934 0.02477 " pathEditMode="relative" rAng="0" ptsTypes="AA">
                                      <p:cBhvr>
                                        <p:cTn id="10" dur="5000" fill="hold"/>
                                        <p:tgtEl>
                                          <p:spTgt spid="7"/>
                                        </p:tgtEl>
                                        <p:attrNameLst>
                                          <p:attrName>ppt_x</p:attrName>
                                          <p:attrName>ppt_y</p:attrName>
                                        </p:attrNameLst>
                                      </p:cBhvr>
                                      <p:rCtr x="-36476" y="1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08920"/>
            <a:ext cx="7511473" cy="1312480"/>
          </a:xfrm>
        </p:spPr>
        <p:txBody>
          <a:bodyPr>
            <a:normAutofit fontScale="90000"/>
          </a:bodyPr>
          <a:lstStyle/>
          <a:p>
            <a:br>
              <a:rPr lang="fr-CH" b="1" dirty="0">
                <a:effectLst/>
              </a:rPr>
            </a:br>
            <a:r>
              <a:rPr lang="fr-CH" dirty="0" err="1">
                <a:effectLst/>
              </a:rPr>
              <a:t>Understanding</a:t>
            </a:r>
            <a:r>
              <a:rPr lang="fr-CH" dirty="0">
                <a:effectLst/>
              </a:rPr>
              <a:t> </a:t>
            </a:r>
            <a:r>
              <a:rPr lang="fr-CH" dirty="0" err="1">
                <a:effectLst/>
              </a:rPr>
              <a:t>beyond</a:t>
            </a:r>
            <a:r>
              <a:rPr lang="fr-CH" dirty="0">
                <a:effectLst/>
              </a:rPr>
              <a:t> the </a:t>
            </a:r>
            <a:r>
              <a:rPr lang="fr-CH" dirty="0" err="1">
                <a:effectLst/>
              </a:rPr>
              <a:t>other</a:t>
            </a:r>
            <a:br>
              <a:rPr lang="en-GB" dirty="0">
                <a:effectLst/>
              </a:rPr>
            </a:br>
            <a:endParaRPr lang="en-GB"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p:spPr>
      </p:pic>
      <p:sp>
        <p:nvSpPr>
          <p:cNvPr id="3" name="Slide Number Placeholder 2"/>
          <p:cNvSpPr>
            <a:spLocks noGrp="1"/>
          </p:cNvSpPr>
          <p:nvPr>
            <p:ph type="sldNum" sz="quarter" idx="12"/>
          </p:nvPr>
        </p:nvSpPr>
        <p:spPr/>
        <p:txBody>
          <a:bodyPr/>
          <a:lstStyle/>
          <a:p>
            <a:fld id="{8E8976C1-1365-4A9F-BFF6-A864CB662BC6}" type="slidenum">
              <a:rPr lang="en-GB" smtClean="0"/>
              <a:t>53</a:t>
            </a:fld>
            <a:endParaRPr lang="en-GB"/>
          </a:p>
        </p:txBody>
      </p:sp>
    </p:spTree>
    <p:extLst>
      <p:ext uri="{BB962C8B-B14F-4D97-AF65-F5344CB8AC3E}">
        <p14:creationId xmlns:p14="http://schemas.microsoft.com/office/powerpoint/2010/main" val="2668833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E8976C1-1365-4A9F-BFF6-A864CB662BC6}" type="slidenum">
              <a:rPr lang="en-GB" smtClean="0"/>
              <a:t>54</a:t>
            </a:fld>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0" y="29320"/>
            <a:ext cx="9110568" cy="6478360"/>
          </a:xfrm>
          <a:prstGeom prst="rect">
            <a:avLst/>
          </a:prstGeom>
          <a:solidFill>
            <a:schemeClr val="accent1"/>
          </a:solidFill>
        </p:spPr>
      </p:pic>
      <p:sp>
        <p:nvSpPr>
          <p:cNvPr id="7" name="TextBox 6"/>
          <p:cNvSpPr txBox="1"/>
          <p:nvPr/>
        </p:nvSpPr>
        <p:spPr>
          <a:xfrm>
            <a:off x="3239525" y="6512960"/>
            <a:ext cx="4176464" cy="369332"/>
          </a:xfrm>
          <a:prstGeom prst="rect">
            <a:avLst/>
          </a:prstGeom>
          <a:noFill/>
        </p:spPr>
        <p:txBody>
          <a:bodyPr wrap="square" rtlCol="0">
            <a:spAutoFit/>
          </a:bodyPr>
          <a:lstStyle/>
          <a:p>
            <a:r>
              <a:rPr lang="en-GB" b="1" dirty="0" err="1"/>
              <a:t>Lacan</a:t>
            </a:r>
            <a:r>
              <a:rPr lang="en-GB" b="1" dirty="0"/>
              <a:t>, </a:t>
            </a:r>
            <a:r>
              <a:rPr lang="en-GB" b="1" dirty="0" err="1"/>
              <a:t>Schéma</a:t>
            </a:r>
            <a:r>
              <a:rPr lang="en-GB" b="1" dirty="0"/>
              <a:t> L</a:t>
            </a:r>
          </a:p>
        </p:txBody>
      </p:sp>
      <p:sp>
        <p:nvSpPr>
          <p:cNvPr id="8" name="Title 7"/>
          <p:cNvSpPr>
            <a:spLocks noGrp="1"/>
          </p:cNvSpPr>
          <p:nvPr>
            <p:ph type="title"/>
          </p:nvPr>
        </p:nvSpPr>
        <p:spPr/>
        <p:txBody>
          <a:bodyPr/>
          <a:lstStyle/>
          <a:p>
            <a:endParaRPr lang="en-GB" dirty="0"/>
          </a:p>
        </p:txBody>
      </p:sp>
    </p:spTree>
    <p:extLst>
      <p:ext uri="{BB962C8B-B14F-4D97-AF65-F5344CB8AC3E}">
        <p14:creationId xmlns:p14="http://schemas.microsoft.com/office/powerpoint/2010/main" val="529389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9392"/>
            <a:ext cx="7511473" cy="1312480"/>
          </a:xfrm>
        </p:spPr>
        <p:txBody>
          <a:bodyPr>
            <a:normAutofit/>
          </a:bodyPr>
          <a:lstStyle/>
          <a:p>
            <a:r>
              <a:rPr lang="fr-CH" sz="1800" dirty="0">
                <a:effectLst/>
              </a:rPr>
              <a:t>Comprendre et déconstruire l’Autre</a:t>
            </a:r>
            <a:br>
              <a:rPr lang="en-GB" dirty="0">
                <a:effectLst/>
              </a:rPr>
            </a:br>
            <a:endParaRPr lang="en-GB" b="1" dirty="0"/>
          </a:p>
        </p:txBody>
      </p:sp>
      <p:sp>
        <p:nvSpPr>
          <p:cNvPr id="3" name="Slide Number Placeholder 2"/>
          <p:cNvSpPr>
            <a:spLocks noGrp="1"/>
          </p:cNvSpPr>
          <p:nvPr>
            <p:ph type="sldNum" sz="quarter" idx="12"/>
          </p:nvPr>
        </p:nvSpPr>
        <p:spPr/>
        <p:txBody>
          <a:bodyPr/>
          <a:lstStyle/>
          <a:p>
            <a:fld id="{8E8976C1-1365-4A9F-BFF6-A864CB662BC6}" type="slidenum">
              <a:rPr lang="en-GB" smtClean="0"/>
              <a:t>55</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11" y="40203"/>
            <a:ext cx="8465874" cy="6655974"/>
          </a:xfrm>
          <a:prstGeom prst="rect">
            <a:avLst/>
          </a:prstGeom>
        </p:spPr>
      </p:pic>
      <p:sp>
        <p:nvSpPr>
          <p:cNvPr id="7" name="Rectangle 6"/>
          <p:cNvSpPr/>
          <p:nvPr/>
        </p:nvSpPr>
        <p:spPr>
          <a:xfrm>
            <a:off x="-108520" y="6696177"/>
            <a:ext cx="4572000" cy="184666"/>
          </a:xfrm>
          <a:prstGeom prst="rect">
            <a:avLst/>
          </a:prstGeom>
        </p:spPr>
        <p:txBody>
          <a:bodyPr>
            <a:spAutoFit/>
          </a:bodyPr>
          <a:lstStyle/>
          <a:p>
            <a:r>
              <a:rPr lang="en-GB" sz="600" dirty="0">
                <a:latin typeface="Agency FB" panose="020B0503020202020204" pitchFamily="34" charset="0"/>
              </a:rPr>
              <a:t>https://commons.wikimedia.org/wiki/File:Delacroix_-_La_Mort_de_Sardanapale_(1827).jpg</a:t>
            </a:r>
          </a:p>
        </p:txBody>
      </p:sp>
      <p:sp>
        <p:nvSpPr>
          <p:cNvPr id="8" name="Rectangle 7"/>
          <p:cNvSpPr/>
          <p:nvPr/>
        </p:nvSpPr>
        <p:spPr>
          <a:xfrm>
            <a:off x="5657562" y="6604400"/>
            <a:ext cx="5616624" cy="307777"/>
          </a:xfrm>
          <a:prstGeom prst="rect">
            <a:avLst/>
          </a:prstGeom>
        </p:spPr>
        <p:txBody>
          <a:bodyPr wrap="square">
            <a:spAutoFit/>
          </a:bodyPr>
          <a:lstStyle/>
          <a:p>
            <a:r>
              <a:rPr lang="en-GB" sz="1400" dirty="0">
                <a:latin typeface="Arial" panose="020B0604020202020204" pitchFamily="34" charset="0"/>
              </a:rPr>
              <a:t>La Mort de </a:t>
            </a:r>
            <a:r>
              <a:rPr lang="en-GB" sz="1400" dirty="0" err="1">
                <a:latin typeface="Arial" panose="020B0604020202020204" pitchFamily="34" charset="0"/>
              </a:rPr>
              <a:t>Sardanapale</a:t>
            </a:r>
            <a:r>
              <a:rPr lang="en-GB" sz="1400" dirty="0">
                <a:latin typeface="Arial" panose="020B0604020202020204" pitchFamily="34" charset="0"/>
              </a:rPr>
              <a:t> (1827), Delacroix</a:t>
            </a:r>
            <a:endParaRPr lang="en-GB" sz="1400" dirty="0"/>
          </a:p>
        </p:txBody>
      </p:sp>
    </p:spTree>
    <p:extLst>
      <p:ext uri="{BB962C8B-B14F-4D97-AF65-F5344CB8AC3E}">
        <p14:creationId xmlns:p14="http://schemas.microsoft.com/office/powerpoint/2010/main" val="149926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56</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124744"/>
            <a:ext cx="6091266" cy="4903008"/>
          </a:xfrm>
          <a:prstGeom prst="rect">
            <a:avLst/>
          </a:prstGeom>
        </p:spPr>
      </p:pic>
    </p:spTree>
    <p:extLst>
      <p:ext uri="{BB962C8B-B14F-4D97-AF65-F5344CB8AC3E}">
        <p14:creationId xmlns:p14="http://schemas.microsoft.com/office/powerpoint/2010/main" val="87677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08920"/>
            <a:ext cx="7511473" cy="1312480"/>
          </a:xfrm>
        </p:spPr>
        <p:txBody>
          <a:bodyPr/>
          <a:lstStyle/>
          <a:p>
            <a:r>
              <a:rPr lang="fr-CH" dirty="0">
                <a:effectLst/>
              </a:rPr>
              <a:t> </a:t>
            </a:r>
            <a:r>
              <a:rPr lang="fr-CH" b="1" dirty="0">
                <a:effectLst/>
              </a:rPr>
              <a:t>CRITICAL THINKING</a:t>
            </a:r>
            <a:endParaRPr lang="en-GB"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p:spPr>
      </p:pic>
      <p:sp>
        <p:nvSpPr>
          <p:cNvPr id="3" name="Slide Number Placeholder 2"/>
          <p:cNvSpPr>
            <a:spLocks noGrp="1"/>
          </p:cNvSpPr>
          <p:nvPr>
            <p:ph type="sldNum" sz="quarter" idx="12"/>
          </p:nvPr>
        </p:nvSpPr>
        <p:spPr/>
        <p:txBody>
          <a:bodyPr/>
          <a:lstStyle/>
          <a:p>
            <a:fld id="{8E8976C1-1365-4A9F-BFF6-A864CB662BC6}" type="slidenum">
              <a:rPr lang="en-GB" smtClean="0"/>
              <a:t>57</a:t>
            </a:fld>
            <a:endParaRPr lang="en-GB"/>
          </a:p>
        </p:txBody>
      </p:sp>
    </p:spTree>
    <p:extLst>
      <p:ext uri="{BB962C8B-B14F-4D97-AF65-F5344CB8AC3E}">
        <p14:creationId xmlns:p14="http://schemas.microsoft.com/office/powerpoint/2010/main" val="3123903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8814" y="548680"/>
            <a:ext cx="3627362" cy="5884386"/>
          </a:xfrm>
        </p:spPr>
      </p:pic>
      <p:sp>
        <p:nvSpPr>
          <p:cNvPr id="3" name="Rectangle 2"/>
          <p:cNvSpPr/>
          <p:nvPr/>
        </p:nvSpPr>
        <p:spPr>
          <a:xfrm>
            <a:off x="10344" y="6608377"/>
            <a:ext cx="4572000" cy="184666"/>
          </a:xfrm>
          <a:prstGeom prst="rect">
            <a:avLst/>
          </a:prstGeom>
        </p:spPr>
        <p:txBody>
          <a:bodyPr>
            <a:spAutoFit/>
          </a:bodyPr>
          <a:lstStyle/>
          <a:p>
            <a:r>
              <a:rPr lang="en-GB" sz="600" dirty="0"/>
              <a:t>http://www.understandingprejudice.org/apa/english/page4.htm</a:t>
            </a:r>
          </a:p>
        </p:txBody>
      </p:sp>
      <p:sp>
        <p:nvSpPr>
          <p:cNvPr id="5" name="Title 4"/>
          <p:cNvSpPr>
            <a:spLocks noGrp="1"/>
          </p:cNvSpPr>
          <p:nvPr>
            <p:ph type="title"/>
          </p:nvPr>
        </p:nvSpPr>
        <p:spPr/>
        <p:txBody>
          <a:bodyPr/>
          <a:lstStyle/>
          <a:p>
            <a:endParaRPr lang="en-GB"/>
          </a:p>
        </p:txBody>
      </p:sp>
    </p:spTree>
    <p:extLst>
      <p:ext uri="{BB962C8B-B14F-4D97-AF65-F5344CB8AC3E}">
        <p14:creationId xmlns:p14="http://schemas.microsoft.com/office/powerpoint/2010/main" val="382232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endParaRPr lang="en-GB" sz="1800" u="sng"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7824" y="457469"/>
            <a:ext cx="2808312" cy="4555707"/>
          </a:xfrm>
        </p:spPr>
      </p:pic>
      <p:sp>
        <p:nvSpPr>
          <p:cNvPr id="5" name="Rectangle 4"/>
          <p:cNvSpPr/>
          <p:nvPr/>
        </p:nvSpPr>
        <p:spPr>
          <a:xfrm>
            <a:off x="2051720" y="5013176"/>
            <a:ext cx="4167488" cy="369332"/>
          </a:xfrm>
          <a:prstGeom prst="rect">
            <a:avLst/>
          </a:prstGeom>
        </p:spPr>
        <p:txBody>
          <a:bodyPr wrap="none">
            <a:spAutoFit/>
          </a:bodyPr>
          <a:lstStyle/>
          <a:p>
            <a:r>
              <a:rPr lang="en-GB" dirty="0" err="1"/>
              <a:t>Morrongiello</a:t>
            </a:r>
            <a:r>
              <a:rPr lang="en-GB" dirty="0"/>
              <a:t>, </a:t>
            </a:r>
            <a:r>
              <a:rPr lang="en-GB" dirty="0" err="1"/>
              <a:t>Midgett</a:t>
            </a:r>
            <a:r>
              <a:rPr lang="en-GB" dirty="0"/>
              <a:t>, and Stanton (2000)</a:t>
            </a:r>
          </a:p>
        </p:txBody>
      </p:sp>
      <p:sp>
        <p:nvSpPr>
          <p:cNvPr id="6" name="Rectangle 5"/>
          <p:cNvSpPr/>
          <p:nvPr/>
        </p:nvSpPr>
        <p:spPr>
          <a:xfrm>
            <a:off x="595237" y="5589240"/>
            <a:ext cx="2651175" cy="369332"/>
          </a:xfrm>
          <a:prstGeom prst="rect">
            <a:avLst/>
          </a:prstGeom>
        </p:spPr>
        <p:txBody>
          <a:bodyPr wrap="none">
            <a:spAutoFit/>
          </a:bodyPr>
          <a:lstStyle/>
          <a:p>
            <a:r>
              <a:rPr lang="en-GB" dirty="0"/>
              <a:t>children 6-10 years of age </a:t>
            </a:r>
          </a:p>
        </p:txBody>
      </p:sp>
      <p:sp>
        <p:nvSpPr>
          <p:cNvPr id="7" name="Rectangle 6"/>
          <p:cNvSpPr/>
          <p:nvPr/>
        </p:nvSpPr>
        <p:spPr>
          <a:xfrm>
            <a:off x="-11196" y="6626850"/>
            <a:ext cx="4572000" cy="184666"/>
          </a:xfrm>
          <a:prstGeom prst="rect">
            <a:avLst/>
          </a:prstGeom>
        </p:spPr>
        <p:txBody>
          <a:bodyPr>
            <a:spAutoFit/>
          </a:bodyPr>
          <a:lstStyle/>
          <a:p>
            <a:r>
              <a:rPr lang="en-GB" sz="600" dirty="0"/>
              <a:t>http://www.understandingprejudice.org/apa/english/page15.htm</a:t>
            </a:r>
          </a:p>
        </p:txBody>
      </p:sp>
    </p:spTree>
    <p:extLst>
      <p:ext uri="{BB962C8B-B14F-4D97-AF65-F5344CB8AC3E}">
        <p14:creationId xmlns:p14="http://schemas.microsoft.com/office/powerpoint/2010/main" val="2487245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2708920"/>
            <a:ext cx="7511473" cy="1312480"/>
          </a:xfrm>
        </p:spPr>
        <p:txBody>
          <a:bodyPr/>
          <a:lstStyle/>
          <a:p>
            <a:r>
              <a:rPr lang="fr-CH" dirty="0">
                <a:effectLst/>
              </a:rPr>
              <a:t> </a:t>
            </a:r>
            <a:r>
              <a:rPr lang="fr-CH" b="1" dirty="0">
                <a:effectLst/>
              </a:rPr>
              <a:t>WHAT IS PREJUDICE?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p:spPr>
      </p:pic>
      <p:sp>
        <p:nvSpPr>
          <p:cNvPr id="3" name="Slide Number Placeholder 2"/>
          <p:cNvSpPr>
            <a:spLocks noGrp="1"/>
          </p:cNvSpPr>
          <p:nvPr>
            <p:ph type="sldNum" sz="quarter" idx="12"/>
          </p:nvPr>
        </p:nvSpPr>
        <p:spPr/>
        <p:txBody>
          <a:bodyPr/>
          <a:lstStyle/>
          <a:p>
            <a:fld id="{8E8976C1-1365-4A9F-BFF6-A864CB662BC6}" type="slidenum">
              <a:rPr lang="en-GB" smtClean="0"/>
              <a:t>6</a:t>
            </a:fld>
            <a:endParaRPr lang="en-GB"/>
          </a:p>
        </p:txBody>
      </p:sp>
    </p:spTree>
    <p:extLst>
      <p:ext uri="{BB962C8B-B14F-4D97-AF65-F5344CB8AC3E}">
        <p14:creationId xmlns:p14="http://schemas.microsoft.com/office/powerpoint/2010/main" val="6941537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60</a:t>
            </a:fld>
            <a:endParaRPr lang="en-GB"/>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1952"/>
            <a:ext cx="6444208" cy="6684863"/>
          </a:xfrm>
          <a:prstGeom prst="rect">
            <a:avLst/>
          </a:prstGeom>
        </p:spPr>
      </p:pic>
      <p:sp>
        <p:nvSpPr>
          <p:cNvPr id="6" name="Rectangle 5"/>
          <p:cNvSpPr/>
          <p:nvPr/>
        </p:nvSpPr>
        <p:spPr>
          <a:xfrm>
            <a:off x="833945" y="6136684"/>
            <a:ext cx="5742384" cy="646331"/>
          </a:xfrm>
          <a:prstGeom prst="rect">
            <a:avLst/>
          </a:prstGeom>
        </p:spPr>
        <p:txBody>
          <a:bodyPr wrap="square">
            <a:spAutoFit/>
          </a:bodyPr>
          <a:lstStyle/>
          <a:p>
            <a:r>
              <a:rPr lang="fr-CH" dirty="0"/>
              <a:t>The </a:t>
            </a:r>
            <a:r>
              <a:rPr lang="fr-CH" dirty="0" err="1"/>
              <a:t>doll</a:t>
            </a:r>
            <a:r>
              <a:rPr lang="fr-CH" dirty="0"/>
              <a:t> test</a:t>
            </a:r>
          </a:p>
          <a:p>
            <a:r>
              <a:rPr lang="fr-CH" dirty="0"/>
              <a:t>Clark &amp; Clark (1954)</a:t>
            </a:r>
          </a:p>
        </p:txBody>
      </p:sp>
      <p:sp>
        <p:nvSpPr>
          <p:cNvPr id="7" name="Rectangle 6"/>
          <p:cNvSpPr/>
          <p:nvPr/>
        </p:nvSpPr>
        <p:spPr>
          <a:xfrm>
            <a:off x="7559824" y="6598349"/>
            <a:ext cx="4572000" cy="184666"/>
          </a:xfrm>
          <a:prstGeom prst="rect">
            <a:avLst/>
          </a:prstGeom>
        </p:spPr>
        <p:txBody>
          <a:bodyPr>
            <a:spAutoFit/>
          </a:bodyPr>
          <a:lstStyle/>
          <a:p>
            <a:r>
              <a:rPr lang="en-GB" sz="600" dirty="0">
                <a:latin typeface="Agency FB" panose="020B0503020202020204" pitchFamily="34" charset="0"/>
              </a:rPr>
              <a:t>http://www.naacpldf.org/brown-at-60-the-doll-test</a:t>
            </a:r>
          </a:p>
        </p:txBody>
      </p:sp>
    </p:spTree>
    <p:extLst>
      <p:ext uri="{BB962C8B-B14F-4D97-AF65-F5344CB8AC3E}">
        <p14:creationId xmlns:p14="http://schemas.microsoft.com/office/powerpoint/2010/main" val="10606317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61</a:t>
            </a:fld>
            <a:endParaRPr lang="en-GB"/>
          </a:p>
        </p:txBody>
      </p:sp>
      <p:pic>
        <p:nvPicPr>
          <p:cNvPr id="6146" name="Picture 2" descr="Image result for adverts stereoty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4" y="260648"/>
            <a:ext cx="9136112" cy="54411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765" y="6451052"/>
            <a:ext cx="4572000" cy="184666"/>
          </a:xfrm>
          <a:prstGeom prst="rect">
            <a:avLst/>
          </a:prstGeom>
        </p:spPr>
        <p:txBody>
          <a:bodyPr>
            <a:spAutoFit/>
          </a:bodyPr>
          <a:lstStyle/>
          <a:p>
            <a:r>
              <a:rPr lang="en-GB" sz="600" dirty="0">
                <a:latin typeface="Agency FB" panose="020B0503020202020204" pitchFamily="34" charset="0"/>
              </a:rPr>
              <a:t>https://tylerperks.wordpress.com/2015/04/16/gender-stereotypes-in-advertising/</a:t>
            </a:r>
          </a:p>
        </p:txBody>
      </p:sp>
    </p:spTree>
    <p:extLst>
      <p:ext uri="{BB962C8B-B14F-4D97-AF65-F5344CB8AC3E}">
        <p14:creationId xmlns:p14="http://schemas.microsoft.com/office/powerpoint/2010/main" val="25080206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08920"/>
            <a:ext cx="7511473" cy="1312480"/>
          </a:xfrm>
        </p:spPr>
        <p:txBody>
          <a:bodyPr>
            <a:normAutofit/>
          </a:bodyPr>
          <a:lstStyle/>
          <a:p>
            <a:r>
              <a:rPr lang="fr-CH" dirty="0">
                <a:effectLst/>
              </a:rPr>
              <a:t> </a:t>
            </a:r>
            <a:br>
              <a:rPr lang="fr-CH" b="1" dirty="0">
                <a:effectLst/>
              </a:rPr>
            </a:br>
            <a:r>
              <a:rPr lang="fr-CH" dirty="0">
                <a:effectLst/>
              </a:rPr>
              <a:t>  </a:t>
            </a:r>
            <a:r>
              <a:rPr lang="fr-CH" b="1" dirty="0" err="1">
                <a:effectLst/>
              </a:rPr>
              <a:t>mEtacognition</a:t>
            </a:r>
            <a:endParaRPr lang="en-GB"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p:spPr>
      </p:pic>
      <p:sp>
        <p:nvSpPr>
          <p:cNvPr id="3" name="Slide Number Placeholder 2"/>
          <p:cNvSpPr>
            <a:spLocks noGrp="1"/>
          </p:cNvSpPr>
          <p:nvPr>
            <p:ph type="sldNum" sz="quarter" idx="12"/>
          </p:nvPr>
        </p:nvSpPr>
        <p:spPr/>
        <p:txBody>
          <a:bodyPr/>
          <a:lstStyle/>
          <a:p>
            <a:fld id="{8E8976C1-1365-4A9F-BFF6-A864CB662BC6}" type="slidenum">
              <a:rPr lang="en-GB" smtClean="0"/>
              <a:t>62</a:t>
            </a:fld>
            <a:endParaRPr lang="en-GB"/>
          </a:p>
        </p:txBody>
      </p:sp>
    </p:spTree>
    <p:extLst>
      <p:ext uri="{BB962C8B-B14F-4D97-AF65-F5344CB8AC3E}">
        <p14:creationId xmlns:p14="http://schemas.microsoft.com/office/powerpoint/2010/main" val="1079802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br>
              <a:rPr lang="fr-CH" sz="1800" dirty="0"/>
            </a:br>
            <a:endParaRPr lang="en-GB" sz="1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916832"/>
            <a:ext cx="7712392" cy="1760240"/>
          </a:xfrm>
        </p:spPr>
      </p:pic>
      <p:sp>
        <p:nvSpPr>
          <p:cNvPr id="5" name="TextBox 4"/>
          <p:cNvSpPr txBox="1"/>
          <p:nvPr/>
        </p:nvSpPr>
        <p:spPr>
          <a:xfrm>
            <a:off x="1403648" y="4509120"/>
            <a:ext cx="6912768" cy="523220"/>
          </a:xfrm>
          <a:prstGeom prst="rect">
            <a:avLst/>
          </a:prstGeom>
          <a:noFill/>
        </p:spPr>
        <p:txBody>
          <a:bodyPr wrap="square" rtlCol="0">
            <a:spAutoFit/>
          </a:bodyPr>
          <a:lstStyle/>
          <a:p>
            <a:r>
              <a:rPr lang="fr-CH" sz="2800" dirty="0" err="1"/>
              <a:t>Describe</a:t>
            </a:r>
            <a:r>
              <a:rPr lang="fr-CH" sz="2800" dirty="0"/>
              <a:t> the </a:t>
            </a:r>
            <a:r>
              <a:rPr lang="fr-CH" sz="2800" dirty="0" err="1"/>
              <a:t>shapes</a:t>
            </a:r>
            <a:r>
              <a:rPr lang="fr-CH" sz="2800" dirty="0"/>
              <a:t> in the middle of the line</a:t>
            </a:r>
            <a:endParaRPr lang="en-GB" sz="2800" dirty="0"/>
          </a:p>
        </p:txBody>
      </p:sp>
    </p:spTree>
    <p:extLst>
      <p:ext uri="{BB962C8B-B14F-4D97-AF65-F5344CB8AC3E}">
        <p14:creationId xmlns:p14="http://schemas.microsoft.com/office/powerpoint/2010/main" val="4501849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7400" y="2276872"/>
            <a:ext cx="5508896" cy="1257324"/>
          </a:xfrm>
        </p:spPr>
      </p:pic>
      <p:sp>
        <p:nvSpPr>
          <p:cNvPr id="5" name="TextBox 4"/>
          <p:cNvSpPr txBox="1"/>
          <p:nvPr/>
        </p:nvSpPr>
        <p:spPr>
          <a:xfrm>
            <a:off x="1979712" y="4077072"/>
            <a:ext cx="5328592" cy="1477328"/>
          </a:xfrm>
          <a:prstGeom prst="rect">
            <a:avLst/>
          </a:prstGeom>
          <a:noFill/>
        </p:spPr>
        <p:txBody>
          <a:bodyPr wrap="square" rtlCol="0">
            <a:spAutoFit/>
          </a:bodyPr>
          <a:lstStyle/>
          <a:p>
            <a:r>
              <a:rPr lang="en-GB" dirty="0"/>
              <a:t>The human mind must think with the aid of categories....Once formed, categories are the basis for normal prejudgment. We cannot possibly avoid this process. Orderly living depends upon it. (</a:t>
            </a:r>
            <a:r>
              <a:rPr lang="en-GB" dirty="0" err="1"/>
              <a:t>Allport</a:t>
            </a:r>
            <a:r>
              <a:rPr lang="en-GB" dirty="0"/>
              <a:t>,  1954 p. 20)</a:t>
            </a:r>
          </a:p>
        </p:txBody>
      </p:sp>
      <p:sp>
        <p:nvSpPr>
          <p:cNvPr id="6" name="TextBox 5"/>
          <p:cNvSpPr txBox="1"/>
          <p:nvPr/>
        </p:nvSpPr>
        <p:spPr>
          <a:xfrm>
            <a:off x="1727684" y="1196752"/>
            <a:ext cx="5832648" cy="923330"/>
          </a:xfrm>
          <a:prstGeom prst="rect">
            <a:avLst/>
          </a:prstGeom>
          <a:noFill/>
        </p:spPr>
        <p:txBody>
          <a:bodyPr wrap="square" rtlCol="0">
            <a:spAutoFit/>
          </a:bodyPr>
          <a:lstStyle/>
          <a:p>
            <a:pPr algn="ctr"/>
            <a:r>
              <a:rPr lang="en-GB" dirty="0"/>
              <a:t>"rotated square" </a:t>
            </a:r>
          </a:p>
          <a:p>
            <a:pPr algn="ctr"/>
            <a:r>
              <a:rPr lang="en-GB" dirty="0"/>
              <a:t>"off-</a:t>
            </a:r>
            <a:r>
              <a:rPr lang="en-GB" dirty="0" err="1"/>
              <a:t>centered</a:t>
            </a:r>
            <a:r>
              <a:rPr lang="en-GB" dirty="0"/>
              <a:t> diamond“</a:t>
            </a:r>
          </a:p>
          <a:p>
            <a:pPr algn="ctr"/>
            <a:r>
              <a:rPr lang="en-GB" dirty="0"/>
              <a:t>assimilated to one of the </a:t>
            </a:r>
            <a:r>
              <a:rPr lang="en-GB" dirty="0" err="1"/>
              <a:t>preexisting</a:t>
            </a:r>
            <a:r>
              <a:rPr lang="en-GB" dirty="0"/>
              <a:t> categories </a:t>
            </a:r>
          </a:p>
        </p:txBody>
      </p:sp>
      <p:sp>
        <p:nvSpPr>
          <p:cNvPr id="7" name="Rectangle 6"/>
          <p:cNvSpPr/>
          <p:nvPr/>
        </p:nvSpPr>
        <p:spPr>
          <a:xfrm>
            <a:off x="4644008" y="6237312"/>
            <a:ext cx="4572000" cy="215444"/>
          </a:xfrm>
          <a:prstGeom prst="rect">
            <a:avLst/>
          </a:prstGeom>
        </p:spPr>
        <p:txBody>
          <a:bodyPr>
            <a:spAutoFit/>
          </a:bodyPr>
          <a:lstStyle/>
          <a:p>
            <a:r>
              <a:rPr lang="en-GB" sz="800" dirty="0"/>
              <a:t>http://www.understandingprejudice.org/apa/english/page4.htm</a:t>
            </a:r>
          </a:p>
        </p:txBody>
      </p:sp>
      <p:sp>
        <p:nvSpPr>
          <p:cNvPr id="8" name="Rectangle 7"/>
          <p:cNvSpPr/>
          <p:nvPr/>
        </p:nvSpPr>
        <p:spPr>
          <a:xfrm>
            <a:off x="7308304" y="2348880"/>
            <a:ext cx="1172116" cy="923330"/>
          </a:xfrm>
          <a:prstGeom prst="rect">
            <a:avLst/>
          </a:prstGeom>
        </p:spPr>
        <p:txBody>
          <a:bodyPr wrap="none">
            <a:spAutoFit/>
          </a:bodyPr>
          <a:lstStyle/>
          <a:p>
            <a:r>
              <a:rPr lang="en-GB" dirty="0"/>
              <a:t>Human </a:t>
            </a:r>
          </a:p>
          <a:p>
            <a:r>
              <a:rPr lang="en-GB" dirty="0"/>
              <a:t>multiple </a:t>
            </a:r>
          </a:p>
          <a:p>
            <a:r>
              <a:rPr lang="en-GB" dirty="0"/>
              <a:t>identities</a:t>
            </a:r>
          </a:p>
        </p:txBody>
      </p:sp>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193605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br>
              <a:rPr lang="fr-CH" sz="1800" dirty="0"/>
            </a:br>
            <a:endParaRPr lang="en-GB" sz="1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556792"/>
            <a:ext cx="8478915" cy="2445841"/>
          </a:xfrm>
        </p:spPr>
      </p:pic>
      <p:sp>
        <p:nvSpPr>
          <p:cNvPr id="5" name="TextBox 4"/>
          <p:cNvSpPr txBox="1"/>
          <p:nvPr/>
        </p:nvSpPr>
        <p:spPr>
          <a:xfrm>
            <a:off x="1331640" y="4725144"/>
            <a:ext cx="6336704" cy="584775"/>
          </a:xfrm>
          <a:prstGeom prst="rect">
            <a:avLst/>
          </a:prstGeom>
          <a:noFill/>
        </p:spPr>
        <p:txBody>
          <a:bodyPr wrap="square" rtlCol="0">
            <a:spAutoFit/>
          </a:bodyPr>
          <a:lstStyle/>
          <a:p>
            <a:r>
              <a:rPr lang="fr-CH" sz="3200" dirty="0" err="1"/>
              <a:t>Which</a:t>
            </a:r>
            <a:r>
              <a:rPr lang="fr-CH" sz="3200" dirty="0"/>
              <a:t> </a:t>
            </a:r>
            <a:r>
              <a:rPr lang="fr-CH" sz="3200" dirty="0" err="1"/>
              <a:t>is</a:t>
            </a:r>
            <a:r>
              <a:rPr lang="fr-CH" sz="3200" dirty="0"/>
              <a:t> more </a:t>
            </a:r>
            <a:r>
              <a:rPr lang="fr-CH" sz="3200" dirty="0" err="1"/>
              <a:t>red</a:t>
            </a:r>
            <a:r>
              <a:rPr lang="fr-CH" sz="3200" dirty="0"/>
              <a:t>, the L or the 8?</a:t>
            </a:r>
            <a:endParaRPr lang="en-GB" sz="3200" dirty="0"/>
          </a:p>
        </p:txBody>
      </p:sp>
    </p:spTree>
    <p:extLst>
      <p:ext uri="{BB962C8B-B14F-4D97-AF65-F5344CB8AC3E}">
        <p14:creationId xmlns:p14="http://schemas.microsoft.com/office/powerpoint/2010/main" val="16656120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851" y="1173023"/>
            <a:ext cx="7700464" cy="2221287"/>
          </a:xfrm>
        </p:spPr>
      </p:pic>
      <p:sp>
        <p:nvSpPr>
          <p:cNvPr id="5" name="Rectangle 4"/>
          <p:cNvSpPr/>
          <p:nvPr/>
        </p:nvSpPr>
        <p:spPr>
          <a:xfrm>
            <a:off x="755576" y="3645024"/>
            <a:ext cx="7992888" cy="1200329"/>
          </a:xfrm>
          <a:prstGeom prst="rect">
            <a:avLst/>
          </a:prstGeom>
        </p:spPr>
        <p:txBody>
          <a:bodyPr wrap="square">
            <a:spAutoFit/>
          </a:bodyPr>
          <a:lstStyle/>
          <a:p>
            <a:r>
              <a:rPr lang="en-GB" dirty="0"/>
              <a:t> In a study on colour perception, Robert Goldstone (1995) found that the "L" above was perceived as more red than the "8," even though the "L" and "8" were actually identical in hue. Figure reprinted with permission of Blackwell Publishing, Ltd. </a:t>
            </a:r>
          </a:p>
          <a:p>
            <a:endParaRPr lang="en-GB" dirty="0"/>
          </a:p>
        </p:txBody>
      </p:sp>
      <p:sp>
        <p:nvSpPr>
          <p:cNvPr id="6" name="Rectangle 5"/>
          <p:cNvSpPr/>
          <p:nvPr/>
        </p:nvSpPr>
        <p:spPr>
          <a:xfrm>
            <a:off x="36076" y="6581879"/>
            <a:ext cx="4572000" cy="184666"/>
          </a:xfrm>
          <a:prstGeom prst="rect">
            <a:avLst/>
          </a:prstGeom>
        </p:spPr>
        <p:txBody>
          <a:bodyPr>
            <a:spAutoFit/>
          </a:bodyPr>
          <a:lstStyle/>
          <a:p>
            <a:r>
              <a:rPr lang="en-GB" sz="600" dirty="0"/>
              <a:t>http://www.understandingprejudice.org/apa/english/page5.htm</a:t>
            </a:r>
          </a:p>
        </p:txBody>
      </p:sp>
      <p:sp>
        <p:nvSpPr>
          <p:cNvPr id="7" name="Rectangle 6"/>
          <p:cNvSpPr/>
          <p:nvPr/>
        </p:nvSpPr>
        <p:spPr>
          <a:xfrm>
            <a:off x="2288083" y="5373216"/>
            <a:ext cx="4572000" cy="923330"/>
          </a:xfrm>
          <a:prstGeom prst="rect">
            <a:avLst/>
          </a:prstGeom>
        </p:spPr>
        <p:txBody>
          <a:bodyPr>
            <a:spAutoFit/>
          </a:bodyPr>
          <a:lstStyle/>
          <a:p>
            <a:r>
              <a:rPr lang="en-GB" dirty="0"/>
              <a:t>differences within groups will tend to be minimized and differences between groups will tend to be exaggerated</a:t>
            </a:r>
          </a:p>
        </p:txBody>
      </p:sp>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85126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8976C1-1365-4A9F-BFF6-A864CB662BC6}" type="slidenum">
              <a:rPr lang="en-GB" smtClean="0"/>
              <a:t>67</a:t>
            </a:fld>
            <a:endParaRPr lang="en-GB"/>
          </a:p>
        </p:txBody>
      </p:sp>
      <p:sp>
        <p:nvSpPr>
          <p:cNvPr id="6" name="Title 5"/>
          <p:cNvSpPr txBox="1">
            <a:spLocks noGrp="1"/>
          </p:cNvSpPr>
          <p:nvPr>
            <p:ph type="title"/>
          </p:nvPr>
        </p:nvSpPr>
        <p:spPr>
          <a:xfrm>
            <a:off x="818347" y="852148"/>
            <a:ext cx="7511473" cy="800219"/>
          </a:xfrm>
          <a:prstGeom prst="rect">
            <a:avLst/>
          </a:prstGeom>
          <a:noFill/>
        </p:spPr>
        <p:txBody>
          <a:bodyPr wrap="square" rtlCol="0">
            <a:spAutoFit/>
          </a:bodyPr>
          <a:lstStyle/>
          <a:p>
            <a:r>
              <a:rPr lang="fr-CH" b="1" dirty="0" err="1"/>
              <a:t>Implicit</a:t>
            </a:r>
            <a:r>
              <a:rPr lang="fr-CH" b="1" dirty="0"/>
              <a:t> Association Test </a:t>
            </a:r>
            <a:br>
              <a:rPr lang="fr-CH" b="1" dirty="0"/>
            </a:br>
            <a:r>
              <a:rPr lang="fr-CH" sz="1800" dirty="0" err="1"/>
              <a:t>Greenwald</a:t>
            </a:r>
            <a:r>
              <a:rPr lang="fr-CH" sz="1800" dirty="0"/>
              <a:t>, </a:t>
            </a:r>
            <a:r>
              <a:rPr lang="fr-CH" sz="1800" dirty="0" err="1"/>
              <a:t>Banaji</a:t>
            </a:r>
            <a:r>
              <a:rPr lang="fr-CH" sz="1800" dirty="0"/>
              <a:t>, </a:t>
            </a:r>
            <a:r>
              <a:rPr lang="fr-CH" sz="1800" dirty="0" err="1"/>
              <a:t>Nosek</a:t>
            </a:r>
            <a:r>
              <a:rPr lang="fr-CH" sz="1800" dirty="0"/>
              <a:t>(1998, 2003, 2009)</a:t>
            </a:r>
            <a:endParaRPr lang="en-GB" sz="1800" dirty="0"/>
          </a:p>
        </p:txBody>
      </p:sp>
      <p:sp>
        <p:nvSpPr>
          <p:cNvPr id="2" name="Content Placeholder 1"/>
          <p:cNvSpPr>
            <a:spLocks noGrp="1"/>
          </p:cNvSpPr>
          <p:nvPr>
            <p:ph idx="1"/>
          </p:nvPr>
        </p:nvSpPr>
        <p:spPr/>
        <p:txBody>
          <a:bodyPr/>
          <a:lstStyle/>
          <a:p>
            <a:endParaRPr lang="en-GB" dirty="0"/>
          </a:p>
        </p:txBody>
      </p:sp>
      <p:pic>
        <p:nvPicPr>
          <p:cNvPr id="2050" name="Picture 2" descr="Image associ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166953"/>
            <a:ext cx="3829050" cy="38290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675821"/>
            <a:ext cx="4572000" cy="184666"/>
          </a:xfrm>
          <a:prstGeom prst="rect">
            <a:avLst/>
          </a:prstGeom>
        </p:spPr>
        <p:txBody>
          <a:bodyPr>
            <a:spAutoFit/>
          </a:bodyPr>
          <a:lstStyle/>
          <a:p>
            <a:r>
              <a:rPr lang="en-GB" sz="600" dirty="0"/>
              <a:t>https://www.radcliffe.harvard.edu/news/in-news/peering-our-blind-spots</a:t>
            </a:r>
          </a:p>
        </p:txBody>
      </p:sp>
    </p:spTree>
    <p:extLst>
      <p:ext uri="{BB962C8B-B14F-4D97-AF65-F5344CB8AC3E}">
        <p14:creationId xmlns:p14="http://schemas.microsoft.com/office/powerpoint/2010/main" val="411581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8976C1-1365-4A9F-BFF6-A864CB662BC6}" type="slidenum">
              <a:rPr lang="en-GB" smtClean="0"/>
              <a:t>68</a:t>
            </a:fld>
            <a:endParaRPr lang="en-GB"/>
          </a:p>
        </p:txBody>
      </p:sp>
      <p:sp>
        <p:nvSpPr>
          <p:cNvPr id="6" name="Title 5"/>
          <p:cNvSpPr txBox="1">
            <a:spLocks noGrp="1"/>
          </p:cNvSpPr>
          <p:nvPr>
            <p:ph type="title"/>
          </p:nvPr>
        </p:nvSpPr>
        <p:spPr>
          <a:xfrm>
            <a:off x="818347" y="852148"/>
            <a:ext cx="7511473" cy="800219"/>
          </a:xfrm>
          <a:prstGeom prst="rect">
            <a:avLst/>
          </a:prstGeom>
          <a:noFill/>
        </p:spPr>
        <p:txBody>
          <a:bodyPr wrap="square" rtlCol="0">
            <a:spAutoFit/>
          </a:bodyPr>
          <a:lstStyle/>
          <a:p>
            <a:r>
              <a:rPr lang="fr-CH" b="1" dirty="0" err="1"/>
              <a:t>Implicit</a:t>
            </a:r>
            <a:r>
              <a:rPr lang="fr-CH" b="1" dirty="0"/>
              <a:t> Association Test </a:t>
            </a:r>
            <a:br>
              <a:rPr lang="fr-CH" b="1" dirty="0"/>
            </a:br>
            <a:r>
              <a:rPr lang="fr-CH" sz="1800" dirty="0" err="1"/>
              <a:t>Greenwald</a:t>
            </a:r>
            <a:r>
              <a:rPr lang="fr-CH" sz="1800" dirty="0"/>
              <a:t>, </a:t>
            </a:r>
            <a:r>
              <a:rPr lang="fr-CH" sz="1800" dirty="0" err="1"/>
              <a:t>Banaji</a:t>
            </a:r>
            <a:r>
              <a:rPr lang="fr-CH" sz="1800" dirty="0"/>
              <a:t>, </a:t>
            </a:r>
            <a:r>
              <a:rPr lang="fr-CH" sz="1800" dirty="0" err="1"/>
              <a:t>Nosek</a:t>
            </a:r>
            <a:r>
              <a:rPr lang="fr-CH" sz="1800" dirty="0"/>
              <a:t>(1998, 2003, 2009)</a:t>
            </a:r>
            <a:endParaRPr lang="en-GB" sz="1800" dirty="0"/>
          </a:p>
        </p:txBody>
      </p:sp>
      <p:sp>
        <p:nvSpPr>
          <p:cNvPr id="2" name="Content Placeholder 1"/>
          <p:cNvSpPr>
            <a:spLocks noGrp="1"/>
          </p:cNvSpPr>
          <p:nvPr>
            <p:ph idx="1"/>
          </p:nvPr>
        </p:nvSpPr>
        <p:spPr/>
        <p:txBody>
          <a:bodyPr/>
          <a:lstStyle/>
          <a:p>
            <a:endParaRPr lang="en-GB"/>
          </a:p>
        </p:txBody>
      </p:sp>
      <p:pic>
        <p:nvPicPr>
          <p:cNvPr id="1026" name="Picture 2" descr="Image associ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905016"/>
            <a:ext cx="5895975" cy="4352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02" y="6673334"/>
            <a:ext cx="4572000" cy="184666"/>
          </a:xfrm>
          <a:prstGeom prst="rect">
            <a:avLst/>
          </a:prstGeom>
        </p:spPr>
        <p:txBody>
          <a:bodyPr>
            <a:spAutoFit/>
          </a:bodyPr>
          <a:lstStyle/>
          <a:p>
            <a:r>
              <a:rPr lang="en-GB" sz="600" dirty="0"/>
              <a:t>https://medium.com/psyc-406-2015/implicit-association-and-racism-a5b84bc934a6</a:t>
            </a:r>
          </a:p>
        </p:txBody>
      </p:sp>
    </p:spTree>
    <p:extLst>
      <p:ext uri="{BB962C8B-B14F-4D97-AF65-F5344CB8AC3E}">
        <p14:creationId xmlns:p14="http://schemas.microsoft.com/office/powerpoint/2010/main" val="23332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08920"/>
            <a:ext cx="7511473" cy="1312480"/>
          </a:xfrm>
        </p:spPr>
        <p:txBody>
          <a:bodyPr>
            <a:normAutofit fontScale="90000"/>
          </a:bodyPr>
          <a:lstStyle/>
          <a:p>
            <a:r>
              <a:rPr lang="fr-CH" dirty="0">
                <a:effectLst/>
              </a:rPr>
              <a:t> </a:t>
            </a:r>
            <a:br>
              <a:rPr lang="fr-CH" b="1" dirty="0">
                <a:effectLst/>
              </a:rPr>
            </a:br>
            <a:br>
              <a:rPr lang="fr-CH" b="1" dirty="0">
                <a:effectLst/>
              </a:rPr>
            </a:br>
            <a:r>
              <a:rPr lang="fr-CH" dirty="0">
                <a:effectLst/>
              </a:rPr>
              <a:t>  </a:t>
            </a:r>
            <a:r>
              <a:rPr lang="fr-CH" b="1" dirty="0">
                <a:effectLst/>
              </a:rPr>
              <a:t>EMPATHY</a:t>
            </a:r>
            <a:br>
              <a:rPr lang="en-GB" dirty="0">
                <a:effectLst/>
              </a:rPr>
            </a:br>
            <a:endParaRPr lang="en-GB"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p:spPr>
      </p:pic>
      <p:sp>
        <p:nvSpPr>
          <p:cNvPr id="3" name="Slide Number Placeholder 2"/>
          <p:cNvSpPr>
            <a:spLocks noGrp="1"/>
          </p:cNvSpPr>
          <p:nvPr>
            <p:ph type="sldNum" sz="quarter" idx="12"/>
          </p:nvPr>
        </p:nvSpPr>
        <p:spPr/>
        <p:txBody>
          <a:bodyPr/>
          <a:lstStyle/>
          <a:p>
            <a:fld id="{8E8976C1-1365-4A9F-BFF6-A864CB662BC6}" type="slidenum">
              <a:rPr lang="en-GB" smtClean="0"/>
              <a:t>69</a:t>
            </a:fld>
            <a:endParaRPr lang="en-GB"/>
          </a:p>
        </p:txBody>
      </p:sp>
    </p:spTree>
    <p:extLst>
      <p:ext uri="{BB962C8B-B14F-4D97-AF65-F5344CB8AC3E}">
        <p14:creationId xmlns:p14="http://schemas.microsoft.com/office/powerpoint/2010/main" val="161610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34" name="Picture 10" descr="Image result for mri reptilian bra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5721"/>
            <a:ext cx="6840760" cy="68407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453" y="6643682"/>
            <a:ext cx="4572000" cy="184666"/>
          </a:xfrm>
          <a:prstGeom prst="rect">
            <a:avLst/>
          </a:prstGeom>
        </p:spPr>
        <p:txBody>
          <a:bodyPr>
            <a:spAutoFit/>
          </a:bodyPr>
          <a:lstStyle/>
          <a:p>
            <a:r>
              <a:rPr lang="en-GB" sz="600" dirty="0">
                <a:latin typeface="Agency FB" panose="020B0503020202020204" pitchFamily="34" charset="0"/>
              </a:rPr>
              <a:t>http://jonlieffmd.com/category/blog/neuronal-plasticity-blog</a:t>
            </a:r>
          </a:p>
        </p:txBody>
      </p:sp>
      <p:sp>
        <p:nvSpPr>
          <p:cNvPr id="3" name="Slide Number Placeholder 2"/>
          <p:cNvSpPr>
            <a:spLocks noGrp="1"/>
          </p:cNvSpPr>
          <p:nvPr>
            <p:ph type="sldNum" sz="quarter" idx="12"/>
          </p:nvPr>
        </p:nvSpPr>
        <p:spPr/>
        <p:txBody>
          <a:bodyPr/>
          <a:lstStyle/>
          <a:p>
            <a:fld id="{8E8976C1-1365-4A9F-BFF6-A864CB662BC6}" type="slidenum">
              <a:rPr lang="en-GB" smtClean="0"/>
              <a:t>7</a:t>
            </a:fld>
            <a:endParaRPr lang="en-GB"/>
          </a:p>
        </p:txBody>
      </p:sp>
    </p:spTree>
    <p:extLst>
      <p:ext uri="{BB962C8B-B14F-4D97-AF65-F5344CB8AC3E}">
        <p14:creationId xmlns:p14="http://schemas.microsoft.com/office/powerpoint/2010/main" val="493553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70</a:t>
            </a:fld>
            <a:endParaRPr lang="en-GB"/>
          </a:p>
        </p:txBody>
      </p:sp>
      <p:pic>
        <p:nvPicPr>
          <p:cNvPr id="2050" name="Picture 2" descr="Image result for empath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93" y="815809"/>
            <a:ext cx="8838580" cy="52615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96" y="6543385"/>
            <a:ext cx="4572000" cy="184666"/>
          </a:xfrm>
          <a:prstGeom prst="rect">
            <a:avLst/>
          </a:prstGeom>
        </p:spPr>
        <p:txBody>
          <a:bodyPr>
            <a:spAutoFit/>
          </a:bodyPr>
          <a:lstStyle/>
          <a:p>
            <a:r>
              <a:rPr lang="en-GB" sz="600" dirty="0">
                <a:latin typeface="Agency FB" panose="020B0503020202020204" pitchFamily="34" charset="0"/>
              </a:rPr>
              <a:t>http://www.plkdenoetique.com/developpons-notre-cerveau-droit-pour-etre-empathique/</a:t>
            </a:r>
          </a:p>
        </p:txBody>
      </p:sp>
    </p:spTree>
    <p:extLst>
      <p:ext uri="{BB962C8B-B14F-4D97-AF65-F5344CB8AC3E}">
        <p14:creationId xmlns:p14="http://schemas.microsoft.com/office/powerpoint/2010/main" val="7640490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r>
              <a:rPr lang="en-GB" i="1" dirty="0">
                <a:solidFill>
                  <a:srgbClr val="FFFF00"/>
                </a:solidFill>
              </a:rPr>
              <a:t>Sample Reward Matrix Used in Minimal Group Research</a:t>
            </a:r>
            <a:r>
              <a:rPr lang="en-GB" dirty="0">
                <a:solidFill>
                  <a:srgbClr val="FFFF00"/>
                </a:solidFill>
              </a:rPr>
              <a:t> </a:t>
            </a:r>
            <a:br>
              <a:rPr lang="en-GB" dirty="0">
                <a:solidFill>
                  <a:srgbClr val="FFFF00"/>
                </a:solidFill>
              </a:rPr>
            </a:br>
            <a:r>
              <a:rPr lang="en-GB" dirty="0">
                <a:solidFill>
                  <a:srgbClr val="FFFF00"/>
                </a:solidFill>
              </a:rPr>
              <a:t>Allen and Wilder (1975)</a:t>
            </a:r>
          </a:p>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71</a:t>
            </a:fld>
            <a:endParaRPr lang="en-GB"/>
          </a:p>
        </p:txBody>
      </p:sp>
      <p:sp>
        <p:nvSpPr>
          <p:cNvPr id="6" name="Rectangle 5"/>
          <p:cNvSpPr/>
          <p:nvPr/>
        </p:nvSpPr>
        <p:spPr>
          <a:xfrm>
            <a:off x="-15776" y="6635521"/>
            <a:ext cx="4572000" cy="184666"/>
          </a:xfrm>
          <a:prstGeom prst="rect">
            <a:avLst/>
          </a:prstGeom>
        </p:spPr>
        <p:txBody>
          <a:bodyPr>
            <a:spAutoFit/>
          </a:bodyPr>
          <a:lstStyle/>
          <a:p>
            <a:r>
              <a:rPr lang="en-GB" sz="600" dirty="0">
                <a:latin typeface="Agency FB" panose="020B0503020202020204" pitchFamily="34" charset="0"/>
              </a:rPr>
              <a:t>http://www.understandingprejudice.org/apa/english/page4.htm</a:t>
            </a:r>
          </a:p>
        </p:txBody>
      </p:sp>
      <p:graphicFrame>
        <p:nvGraphicFramePr>
          <p:cNvPr id="7" name="Table 6"/>
          <p:cNvGraphicFramePr>
            <a:graphicFrameLocks noGrp="1"/>
          </p:cNvGraphicFramePr>
          <p:nvPr>
            <p:extLst/>
          </p:nvPr>
        </p:nvGraphicFramePr>
        <p:xfrm>
          <a:off x="483155" y="1700808"/>
          <a:ext cx="8146138" cy="2016224"/>
        </p:xfrm>
        <a:graphic>
          <a:graphicData uri="http://schemas.openxmlformats.org/drawingml/2006/table">
            <a:tbl>
              <a:tblPr firstRow="1" bandRow="1">
                <a:tableStyleId>{5C22544A-7EE6-4342-B048-85BDC9FD1C3A}</a:tableStyleId>
              </a:tblPr>
              <a:tblGrid>
                <a:gridCol w="581867">
                  <a:extLst>
                    <a:ext uri="{9D8B030D-6E8A-4147-A177-3AD203B41FA5}">
                      <a16:colId xmlns:a16="http://schemas.microsoft.com/office/drawing/2014/main" val="361983153"/>
                    </a:ext>
                  </a:extLst>
                </a:gridCol>
                <a:gridCol w="581867">
                  <a:extLst>
                    <a:ext uri="{9D8B030D-6E8A-4147-A177-3AD203B41FA5}">
                      <a16:colId xmlns:a16="http://schemas.microsoft.com/office/drawing/2014/main" val="2082494811"/>
                    </a:ext>
                  </a:extLst>
                </a:gridCol>
                <a:gridCol w="581867">
                  <a:extLst>
                    <a:ext uri="{9D8B030D-6E8A-4147-A177-3AD203B41FA5}">
                      <a16:colId xmlns:a16="http://schemas.microsoft.com/office/drawing/2014/main" val="2785057468"/>
                    </a:ext>
                  </a:extLst>
                </a:gridCol>
                <a:gridCol w="581867">
                  <a:extLst>
                    <a:ext uri="{9D8B030D-6E8A-4147-A177-3AD203B41FA5}">
                      <a16:colId xmlns:a16="http://schemas.microsoft.com/office/drawing/2014/main" val="1596004260"/>
                    </a:ext>
                  </a:extLst>
                </a:gridCol>
                <a:gridCol w="581867">
                  <a:extLst>
                    <a:ext uri="{9D8B030D-6E8A-4147-A177-3AD203B41FA5}">
                      <a16:colId xmlns:a16="http://schemas.microsoft.com/office/drawing/2014/main" val="2490253593"/>
                    </a:ext>
                  </a:extLst>
                </a:gridCol>
                <a:gridCol w="581867">
                  <a:extLst>
                    <a:ext uri="{9D8B030D-6E8A-4147-A177-3AD203B41FA5}">
                      <a16:colId xmlns:a16="http://schemas.microsoft.com/office/drawing/2014/main" val="1693221716"/>
                    </a:ext>
                  </a:extLst>
                </a:gridCol>
                <a:gridCol w="581867">
                  <a:extLst>
                    <a:ext uri="{9D8B030D-6E8A-4147-A177-3AD203B41FA5}">
                      <a16:colId xmlns:a16="http://schemas.microsoft.com/office/drawing/2014/main" val="3832158268"/>
                    </a:ext>
                  </a:extLst>
                </a:gridCol>
                <a:gridCol w="581867">
                  <a:extLst>
                    <a:ext uri="{9D8B030D-6E8A-4147-A177-3AD203B41FA5}">
                      <a16:colId xmlns:a16="http://schemas.microsoft.com/office/drawing/2014/main" val="2886938795"/>
                    </a:ext>
                  </a:extLst>
                </a:gridCol>
                <a:gridCol w="581867">
                  <a:extLst>
                    <a:ext uri="{9D8B030D-6E8A-4147-A177-3AD203B41FA5}">
                      <a16:colId xmlns:a16="http://schemas.microsoft.com/office/drawing/2014/main" val="1018264115"/>
                    </a:ext>
                  </a:extLst>
                </a:gridCol>
                <a:gridCol w="581867">
                  <a:extLst>
                    <a:ext uri="{9D8B030D-6E8A-4147-A177-3AD203B41FA5}">
                      <a16:colId xmlns:a16="http://schemas.microsoft.com/office/drawing/2014/main" val="2428504235"/>
                    </a:ext>
                  </a:extLst>
                </a:gridCol>
                <a:gridCol w="581867">
                  <a:extLst>
                    <a:ext uri="{9D8B030D-6E8A-4147-A177-3AD203B41FA5}">
                      <a16:colId xmlns:a16="http://schemas.microsoft.com/office/drawing/2014/main" val="3199175527"/>
                    </a:ext>
                  </a:extLst>
                </a:gridCol>
                <a:gridCol w="581867">
                  <a:extLst>
                    <a:ext uri="{9D8B030D-6E8A-4147-A177-3AD203B41FA5}">
                      <a16:colId xmlns:a16="http://schemas.microsoft.com/office/drawing/2014/main" val="1341702542"/>
                    </a:ext>
                  </a:extLst>
                </a:gridCol>
                <a:gridCol w="581867">
                  <a:extLst>
                    <a:ext uri="{9D8B030D-6E8A-4147-A177-3AD203B41FA5}">
                      <a16:colId xmlns:a16="http://schemas.microsoft.com/office/drawing/2014/main" val="3179219313"/>
                    </a:ext>
                  </a:extLst>
                </a:gridCol>
                <a:gridCol w="581867">
                  <a:extLst>
                    <a:ext uri="{9D8B030D-6E8A-4147-A177-3AD203B41FA5}">
                      <a16:colId xmlns:a16="http://schemas.microsoft.com/office/drawing/2014/main" val="803636639"/>
                    </a:ext>
                  </a:extLst>
                </a:gridCol>
              </a:tblGrid>
              <a:tr h="1008112">
                <a:tc>
                  <a:txBody>
                    <a:bodyPr/>
                    <a:lstStyle/>
                    <a:p>
                      <a:r>
                        <a:rPr lang="en-GB" sz="2400" dirty="0"/>
                        <a:t>A</a:t>
                      </a:r>
                    </a:p>
                  </a:txBody>
                  <a:tcPr/>
                </a:tc>
                <a:tc>
                  <a:txBody>
                    <a:bodyPr/>
                    <a:lstStyle/>
                    <a:p>
                      <a:r>
                        <a:rPr lang="en-GB" sz="2400" dirty="0"/>
                        <a:t>7</a:t>
                      </a:r>
                    </a:p>
                  </a:txBody>
                  <a:tcPr/>
                </a:tc>
                <a:tc>
                  <a:txBody>
                    <a:bodyPr/>
                    <a:lstStyle/>
                    <a:p>
                      <a:r>
                        <a:rPr lang="en-GB" sz="2400" dirty="0"/>
                        <a:t>8</a:t>
                      </a:r>
                    </a:p>
                  </a:txBody>
                  <a:tcPr/>
                </a:tc>
                <a:tc>
                  <a:txBody>
                    <a:bodyPr/>
                    <a:lstStyle/>
                    <a:p>
                      <a:r>
                        <a:rPr lang="en-GB" sz="2400" dirty="0"/>
                        <a:t>9</a:t>
                      </a:r>
                    </a:p>
                  </a:txBody>
                  <a:tcPr/>
                </a:tc>
                <a:tc>
                  <a:txBody>
                    <a:bodyPr/>
                    <a:lstStyle/>
                    <a:p>
                      <a:r>
                        <a:rPr lang="en-GB" sz="2400" dirty="0"/>
                        <a:t>10</a:t>
                      </a:r>
                    </a:p>
                  </a:txBody>
                  <a:tcPr/>
                </a:tc>
                <a:tc>
                  <a:txBody>
                    <a:bodyPr/>
                    <a:lstStyle/>
                    <a:p>
                      <a:r>
                        <a:rPr lang="en-GB" sz="2400" dirty="0"/>
                        <a:t>11</a:t>
                      </a:r>
                    </a:p>
                  </a:txBody>
                  <a:tcPr/>
                </a:tc>
                <a:tc>
                  <a:txBody>
                    <a:bodyPr/>
                    <a:lstStyle/>
                    <a:p>
                      <a:r>
                        <a:rPr lang="en-GB" sz="2400" dirty="0"/>
                        <a:t>12</a:t>
                      </a:r>
                    </a:p>
                  </a:txBody>
                  <a:tcPr/>
                </a:tc>
                <a:tc>
                  <a:txBody>
                    <a:bodyPr/>
                    <a:lstStyle/>
                    <a:p>
                      <a:r>
                        <a:rPr lang="en-GB" sz="2400" dirty="0"/>
                        <a:t>13</a:t>
                      </a:r>
                    </a:p>
                  </a:txBody>
                  <a:tcPr/>
                </a:tc>
                <a:tc>
                  <a:txBody>
                    <a:bodyPr/>
                    <a:lstStyle/>
                    <a:p>
                      <a:r>
                        <a:rPr lang="en-GB" sz="2400" dirty="0"/>
                        <a:t>14</a:t>
                      </a:r>
                    </a:p>
                  </a:txBody>
                  <a:tcPr/>
                </a:tc>
                <a:tc>
                  <a:txBody>
                    <a:bodyPr/>
                    <a:lstStyle/>
                    <a:p>
                      <a:r>
                        <a:rPr lang="en-GB" sz="2400" dirty="0"/>
                        <a:t>15</a:t>
                      </a:r>
                    </a:p>
                  </a:txBody>
                  <a:tcPr/>
                </a:tc>
                <a:tc>
                  <a:txBody>
                    <a:bodyPr/>
                    <a:lstStyle/>
                    <a:p>
                      <a:r>
                        <a:rPr lang="en-GB" sz="2400" dirty="0"/>
                        <a:t>16</a:t>
                      </a:r>
                    </a:p>
                  </a:txBody>
                  <a:tcPr/>
                </a:tc>
                <a:tc>
                  <a:txBody>
                    <a:bodyPr/>
                    <a:lstStyle/>
                    <a:p>
                      <a:r>
                        <a:rPr lang="en-GB" sz="2400" dirty="0"/>
                        <a:t>17</a:t>
                      </a:r>
                    </a:p>
                  </a:txBody>
                  <a:tcPr/>
                </a:tc>
                <a:tc>
                  <a:txBody>
                    <a:bodyPr/>
                    <a:lstStyle/>
                    <a:p>
                      <a:r>
                        <a:rPr lang="en-GB" sz="2400" dirty="0"/>
                        <a:t>18</a:t>
                      </a:r>
                    </a:p>
                  </a:txBody>
                  <a:tcPr/>
                </a:tc>
                <a:tc>
                  <a:txBody>
                    <a:bodyPr/>
                    <a:lstStyle/>
                    <a:p>
                      <a:r>
                        <a:rPr lang="en-GB" sz="2400" dirty="0"/>
                        <a:t>19</a:t>
                      </a:r>
                    </a:p>
                  </a:txBody>
                  <a:tcPr/>
                </a:tc>
                <a:extLst>
                  <a:ext uri="{0D108BD9-81ED-4DB2-BD59-A6C34878D82A}">
                    <a16:rowId xmlns:a16="http://schemas.microsoft.com/office/drawing/2014/main" val="2882641395"/>
                  </a:ext>
                </a:extLst>
              </a:tr>
              <a:tr h="1008112">
                <a:tc>
                  <a:txBody>
                    <a:bodyPr/>
                    <a:lstStyle/>
                    <a:p>
                      <a:r>
                        <a:rPr lang="en-GB" sz="2400" dirty="0"/>
                        <a:t>B</a:t>
                      </a:r>
                    </a:p>
                  </a:txBody>
                  <a:tcPr/>
                </a:tc>
                <a:tc>
                  <a:txBody>
                    <a:bodyPr/>
                    <a:lstStyle/>
                    <a:p>
                      <a:r>
                        <a:rPr lang="en-GB" sz="2400" dirty="0"/>
                        <a:t>1</a:t>
                      </a:r>
                    </a:p>
                  </a:txBody>
                  <a:tcPr/>
                </a:tc>
                <a:tc>
                  <a:txBody>
                    <a:bodyPr/>
                    <a:lstStyle/>
                    <a:p>
                      <a:r>
                        <a:rPr lang="en-GB" sz="2400" dirty="0"/>
                        <a:t>3</a:t>
                      </a:r>
                    </a:p>
                  </a:txBody>
                  <a:tcPr/>
                </a:tc>
                <a:tc>
                  <a:txBody>
                    <a:bodyPr/>
                    <a:lstStyle/>
                    <a:p>
                      <a:r>
                        <a:rPr lang="en-GB" sz="2400" dirty="0"/>
                        <a:t>5</a:t>
                      </a:r>
                    </a:p>
                  </a:txBody>
                  <a:tcPr/>
                </a:tc>
                <a:tc>
                  <a:txBody>
                    <a:bodyPr/>
                    <a:lstStyle/>
                    <a:p>
                      <a:r>
                        <a:rPr lang="en-GB" sz="2400" dirty="0"/>
                        <a:t>7</a:t>
                      </a:r>
                    </a:p>
                  </a:txBody>
                  <a:tcPr/>
                </a:tc>
                <a:tc>
                  <a:txBody>
                    <a:bodyPr/>
                    <a:lstStyle/>
                    <a:p>
                      <a:r>
                        <a:rPr lang="en-GB" sz="2400" dirty="0"/>
                        <a:t>9</a:t>
                      </a:r>
                    </a:p>
                  </a:txBody>
                  <a:tcPr/>
                </a:tc>
                <a:tc>
                  <a:txBody>
                    <a:bodyPr/>
                    <a:lstStyle/>
                    <a:p>
                      <a:r>
                        <a:rPr lang="en-GB" sz="2400" dirty="0"/>
                        <a:t>11</a:t>
                      </a:r>
                    </a:p>
                  </a:txBody>
                  <a:tcPr/>
                </a:tc>
                <a:tc>
                  <a:txBody>
                    <a:bodyPr/>
                    <a:lstStyle/>
                    <a:p>
                      <a:r>
                        <a:rPr lang="en-GB" sz="2400" dirty="0"/>
                        <a:t>13</a:t>
                      </a:r>
                    </a:p>
                  </a:txBody>
                  <a:tcPr/>
                </a:tc>
                <a:tc>
                  <a:txBody>
                    <a:bodyPr/>
                    <a:lstStyle/>
                    <a:p>
                      <a:r>
                        <a:rPr lang="en-GB" sz="2400" dirty="0"/>
                        <a:t>15</a:t>
                      </a:r>
                    </a:p>
                  </a:txBody>
                  <a:tcPr/>
                </a:tc>
                <a:tc>
                  <a:txBody>
                    <a:bodyPr/>
                    <a:lstStyle/>
                    <a:p>
                      <a:r>
                        <a:rPr lang="en-GB" sz="2400" dirty="0"/>
                        <a:t>17</a:t>
                      </a:r>
                    </a:p>
                  </a:txBody>
                  <a:tcPr/>
                </a:tc>
                <a:tc>
                  <a:txBody>
                    <a:bodyPr/>
                    <a:lstStyle/>
                    <a:p>
                      <a:r>
                        <a:rPr lang="en-GB" sz="2400" dirty="0"/>
                        <a:t>19</a:t>
                      </a:r>
                    </a:p>
                  </a:txBody>
                  <a:tcPr/>
                </a:tc>
                <a:tc>
                  <a:txBody>
                    <a:bodyPr/>
                    <a:lstStyle/>
                    <a:p>
                      <a:r>
                        <a:rPr lang="en-GB" sz="2400" dirty="0"/>
                        <a:t>21</a:t>
                      </a:r>
                    </a:p>
                  </a:txBody>
                  <a:tcPr/>
                </a:tc>
                <a:tc>
                  <a:txBody>
                    <a:bodyPr/>
                    <a:lstStyle/>
                    <a:p>
                      <a:r>
                        <a:rPr lang="en-GB" sz="2400" dirty="0"/>
                        <a:t>23</a:t>
                      </a:r>
                    </a:p>
                  </a:txBody>
                  <a:tcPr/>
                </a:tc>
                <a:tc>
                  <a:txBody>
                    <a:bodyPr/>
                    <a:lstStyle/>
                    <a:p>
                      <a:r>
                        <a:rPr lang="en-GB" sz="2400" dirty="0"/>
                        <a:t>25</a:t>
                      </a:r>
                    </a:p>
                  </a:txBody>
                  <a:tcPr/>
                </a:tc>
                <a:extLst>
                  <a:ext uri="{0D108BD9-81ED-4DB2-BD59-A6C34878D82A}">
                    <a16:rowId xmlns:a16="http://schemas.microsoft.com/office/drawing/2014/main" val="591296147"/>
                  </a:ext>
                </a:extLst>
              </a:tr>
            </a:tbl>
          </a:graphicData>
        </a:graphic>
      </p:graphicFrame>
      <p:sp>
        <p:nvSpPr>
          <p:cNvPr id="2" name="TextBox 1"/>
          <p:cNvSpPr txBox="1"/>
          <p:nvPr/>
        </p:nvSpPr>
        <p:spPr>
          <a:xfrm>
            <a:off x="32048" y="6224222"/>
            <a:ext cx="2936717" cy="369332"/>
          </a:xfrm>
          <a:prstGeom prst="rect">
            <a:avLst/>
          </a:prstGeom>
          <a:noFill/>
        </p:spPr>
        <p:txBody>
          <a:bodyPr wrap="square" rtlCol="0">
            <a:spAutoFit/>
          </a:bodyPr>
          <a:lstStyle/>
          <a:p>
            <a:r>
              <a:rPr lang="en-GB" b="1" dirty="0">
                <a:solidFill>
                  <a:schemeClr val="bg1"/>
                </a:solidFill>
              </a:rPr>
              <a:t>SHARING</a:t>
            </a:r>
          </a:p>
        </p:txBody>
      </p:sp>
    </p:spTree>
    <p:extLst>
      <p:ext uri="{BB962C8B-B14F-4D97-AF65-F5344CB8AC3E}">
        <p14:creationId xmlns:p14="http://schemas.microsoft.com/office/powerpoint/2010/main" val="13254884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endParaRPr lang="en-GB" i="1" dirty="0">
              <a:solidFill>
                <a:srgbClr val="FFFF00"/>
              </a:solidFill>
            </a:endParaRPr>
          </a:p>
          <a:p>
            <a:pPr marL="0" indent="0">
              <a:buNone/>
            </a:pPr>
            <a:r>
              <a:rPr lang="en-GB" i="1" dirty="0">
                <a:solidFill>
                  <a:srgbClr val="FFFF00"/>
                </a:solidFill>
              </a:rPr>
              <a:t>Sample Reward Matrix Used in Minimal Group Research</a:t>
            </a:r>
            <a:r>
              <a:rPr lang="en-GB" dirty="0">
                <a:solidFill>
                  <a:srgbClr val="FFFF00"/>
                </a:solidFill>
              </a:rPr>
              <a:t> </a:t>
            </a:r>
            <a:br>
              <a:rPr lang="en-GB" dirty="0">
                <a:solidFill>
                  <a:srgbClr val="FFFF00"/>
                </a:solidFill>
              </a:rPr>
            </a:br>
            <a:r>
              <a:rPr lang="en-GB" dirty="0">
                <a:solidFill>
                  <a:srgbClr val="FFFF00"/>
                </a:solidFill>
              </a:rPr>
              <a:t>Allen and Wilder (1975)</a:t>
            </a:r>
          </a:p>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72</a:t>
            </a:fld>
            <a:endParaRPr lang="en-GB"/>
          </a:p>
        </p:txBody>
      </p:sp>
      <p:sp>
        <p:nvSpPr>
          <p:cNvPr id="6" name="Rectangle 5"/>
          <p:cNvSpPr/>
          <p:nvPr/>
        </p:nvSpPr>
        <p:spPr>
          <a:xfrm>
            <a:off x="-15776" y="6635521"/>
            <a:ext cx="4572000" cy="184666"/>
          </a:xfrm>
          <a:prstGeom prst="rect">
            <a:avLst/>
          </a:prstGeom>
        </p:spPr>
        <p:txBody>
          <a:bodyPr>
            <a:spAutoFit/>
          </a:bodyPr>
          <a:lstStyle/>
          <a:p>
            <a:r>
              <a:rPr lang="en-GB" sz="600" dirty="0">
                <a:latin typeface="Agency FB" panose="020B0503020202020204" pitchFamily="34" charset="0"/>
              </a:rPr>
              <a:t>http://www.understandingprejudice.org/apa/english/page4.htm</a:t>
            </a:r>
          </a:p>
        </p:txBody>
      </p:sp>
      <p:graphicFrame>
        <p:nvGraphicFramePr>
          <p:cNvPr id="7" name="Table 6"/>
          <p:cNvGraphicFramePr>
            <a:graphicFrameLocks noGrp="1"/>
          </p:cNvGraphicFramePr>
          <p:nvPr>
            <p:extLst/>
          </p:nvPr>
        </p:nvGraphicFramePr>
        <p:xfrm>
          <a:off x="483155" y="1700808"/>
          <a:ext cx="8146138" cy="2016224"/>
        </p:xfrm>
        <a:graphic>
          <a:graphicData uri="http://schemas.openxmlformats.org/drawingml/2006/table">
            <a:tbl>
              <a:tblPr firstRow="1" bandRow="1">
                <a:tableStyleId>{5C22544A-7EE6-4342-B048-85BDC9FD1C3A}</a:tableStyleId>
              </a:tblPr>
              <a:tblGrid>
                <a:gridCol w="581867">
                  <a:extLst>
                    <a:ext uri="{9D8B030D-6E8A-4147-A177-3AD203B41FA5}">
                      <a16:colId xmlns:a16="http://schemas.microsoft.com/office/drawing/2014/main" val="361983153"/>
                    </a:ext>
                  </a:extLst>
                </a:gridCol>
                <a:gridCol w="581867">
                  <a:extLst>
                    <a:ext uri="{9D8B030D-6E8A-4147-A177-3AD203B41FA5}">
                      <a16:colId xmlns:a16="http://schemas.microsoft.com/office/drawing/2014/main" val="2082494811"/>
                    </a:ext>
                  </a:extLst>
                </a:gridCol>
                <a:gridCol w="581867">
                  <a:extLst>
                    <a:ext uri="{9D8B030D-6E8A-4147-A177-3AD203B41FA5}">
                      <a16:colId xmlns:a16="http://schemas.microsoft.com/office/drawing/2014/main" val="2785057468"/>
                    </a:ext>
                  </a:extLst>
                </a:gridCol>
                <a:gridCol w="581867">
                  <a:extLst>
                    <a:ext uri="{9D8B030D-6E8A-4147-A177-3AD203B41FA5}">
                      <a16:colId xmlns:a16="http://schemas.microsoft.com/office/drawing/2014/main" val="1596004260"/>
                    </a:ext>
                  </a:extLst>
                </a:gridCol>
                <a:gridCol w="581867">
                  <a:extLst>
                    <a:ext uri="{9D8B030D-6E8A-4147-A177-3AD203B41FA5}">
                      <a16:colId xmlns:a16="http://schemas.microsoft.com/office/drawing/2014/main" val="2490253593"/>
                    </a:ext>
                  </a:extLst>
                </a:gridCol>
                <a:gridCol w="581867">
                  <a:extLst>
                    <a:ext uri="{9D8B030D-6E8A-4147-A177-3AD203B41FA5}">
                      <a16:colId xmlns:a16="http://schemas.microsoft.com/office/drawing/2014/main" val="1693221716"/>
                    </a:ext>
                  </a:extLst>
                </a:gridCol>
                <a:gridCol w="581867">
                  <a:extLst>
                    <a:ext uri="{9D8B030D-6E8A-4147-A177-3AD203B41FA5}">
                      <a16:colId xmlns:a16="http://schemas.microsoft.com/office/drawing/2014/main" val="3832158268"/>
                    </a:ext>
                  </a:extLst>
                </a:gridCol>
                <a:gridCol w="581867">
                  <a:extLst>
                    <a:ext uri="{9D8B030D-6E8A-4147-A177-3AD203B41FA5}">
                      <a16:colId xmlns:a16="http://schemas.microsoft.com/office/drawing/2014/main" val="2886938795"/>
                    </a:ext>
                  </a:extLst>
                </a:gridCol>
                <a:gridCol w="581867">
                  <a:extLst>
                    <a:ext uri="{9D8B030D-6E8A-4147-A177-3AD203B41FA5}">
                      <a16:colId xmlns:a16="http://schemas.microsoft.com/office/drawing/2014/main" val="1018264115"/>
                    </a:ext>
                  </a:extLst>
                </a:gridCol>
                <a:gridCol w="581867">
                  <a:extLst>
                    <a:ext uri="{9D8B030D-6E8A-4147-A177-3AD203B41FA5}">
                      <a16:colId xmlns:a16="http://schemas.microsoft.com/office/drawing/2014/main" val="2428504235"/>
                    </a:ext>
                  </a:extLst>
                </a:gridCol>
                <a:gridCol w="581867">
                  <a:extLst>
                    <a:ext uri="{9D8B030D-6E8A-4147-A177-3AD203B41FA5}">
                      <a16:colId xmlns:a16="http://schemas.microsoft.com/office/drawing/2014/main" val="3199175527"/>
                    </a:ext>
                  </a:extLst>
                </a:gridCol>
                <a:gridCol w="581867">
                  <a:extLst>
                    <a:ext uri="{9D8B030D-6E8A-4147-A177-3AD203B41FA5}">
                      <a16:colId xmlns:a16="http://schemas.microsoft.com/office/drawing/2014/main" val="1341702542"/>
                    </a:ext>
                  </a:extLst>
                </a:gridCol>
                <a:gridCol w="581867">
                  <a:extLst>
                    <a:ext uri="{9D8B030D-6E8A-4147-A177-3AD203B41FA5}">
                      <a16:colId xmlns:a16="http://schemas.microsoft.com/office/drawing/2014/main" val="3179219313"/>
                    </a:ext>
                  </a:extLst>
                </a:gridCol>
                <a:gridCol w="581867">
                  <a:extLst>
                    <a:ext uri="{9D8B030D-6E8A-4147-A177-3AD203B41FA5}">
                      <a16:colId xmlns:a16="http://schemas.microsoft.com/office/drawing/2014/main" val="803636639"/>
                    </a:ext>
                  </a:extLst>
                </a:gridCol>
              </a:tblGrid>
              <a:tr h="1008112">
                <a:tc>
                  <a:txBody>
                    <a:bodyPr/>
                    <a:lstStyle/>
                    <a:p>
                      <a:r>
                        <a:rPr lang="en-GB" sz="2400" dirty="0"/>
                        <a:t>A</a:t>
                      </a:r>
                    </a:p>
                  </a:txBody>
                  <a:tcPr/>
                </a:tc>
                <a:tc>
                  <a:txBody>
                    <a:bodyPr/>
                    <a:lstStyle/>
                    <a:p>
                      <a:r>
                        <a:rPr lang="en-GB" sz="4800" b="1" dirty="0"/>
                        <a:t>7</a:t>
                      </a:r>
                    </a:p>
                  </a:txBody>
                  <a:tcPr/>
                </a:tc>
                <a:tc>
                  <a:txBody>
                    <a:bodyPr/>
                    <a:lstStyle/>
                    <a:p>
                      <a:r>
                        <a:rPr lang="en-GB" sz="2400" dirty="0"/>
                        <a:t>8</a:t>
                      </a:r>
                    </a:p>
                  </a:txBody>
                  <a:tcPr/>
                </a:tc>
                <a:tc>
                  <a:txBody>
                    <a:bodyPr/>
                    <a:lstStyle/>
                    <a:p>
                      <a:r>
                        <a:rPr lang="en-GB" sz="2400" dirty="0"/>
                        <a:t>9</a:t>
                      </a:r>
                    </a:p>
                  </a:txBody>
                  <a:tcPr/>
                </a:tc>
                <a:tc>
                  <a:txBody>
                    <a:bodyPr/>
                    <a:lstStyle/>
                    <a:p>
                      <a:r>
                        <a:rPr lang="en-GB" sz="2400" dirty="0"/>
                        <a:t>10</a:t>
                      </a:r>
                    </a:p>
                  </a:txBody>
                  <a:tcPr/>
                </a:tc>
                <a:tc>
                  <a:txBody>
                    <a:bodyPr/>
                    <a:lstStyle/>
                    <a:p>
                      <a:r>
                        <a:rPr lang="en-GB" sz="2400" dirty="0"/>
                        <a:t>11</a:t>
                      </a:r>
                    </a:p>
                  </a:txBody>
                  <a:tcPr/>
                </a:tc>
                <a:tc>
                  <a:txBody>
                    <a:bodyPr/>
                    <a:lstStyle/>
                    <a:p>
                      <a:r>
                        <a:rPr lang="en-GB" sz="2400" dirty="0"/>
                        <a:t>12</a:t>
                      </a:r>
                    </a:p>
                  </a:txBody>
                  <a:tcPr/>
                </a:tc>
                <a:tc>
                  <a:txBody>
                    <a:bodyPr/>
                    <a:lstStyle/>
                    <a:p>
                      <a:r>
                        <a:rPr lang="en-GB" sz="2400" dirty="0"/>
                        <a:t>13</a:t>
                      </a:r>
                    </a:p>
                  </a:txBody>
                  <a:tcPr/>
                </a:tc>
                <a:tc>
                  <a:txBody>
                    <a:bodyPr/>
                    <a:lstStyle/>
                    <a:p>
                      <a:r>
                        <a:rPr lang="en-GB" sz="2400" dirty="0"/>
                        <a:t>14</a:t>
                      </a:r>
                    </a:p>
                  </a:txBody>
                  <a:tcPr/>
                </a:tc>
                <a:tc>
                  <a:txBody>
                    <a:bodyPr/>
                    <a:lstStyle/>
                    <a:p>
                      <a:r>
                        <a:rPr lang="en-GB" sz="2400" dirty="0"/>
                        <a:t>15</a:t>
                      </a:r>
                    </a:p>
                  </a:txBody>
                  <a:tcPr/>
                </a:tc>
                <a:tc>
                  <a:txBody>
                    <a:bodyPr/>
                    <a:lstStyle/>
                    <a:p>
                      <a:r>
                        <a:rPr lang="en-GB" sz="2400" dirty="0"/>
                        <a:t>16</a:t>
                      </a:r>
                    </a:p>
                  </a:txBody>
                  <a:tcPr/>
                </a:tc>
                <a:tc>
                  <a:txBody>
                    <a:bodyPr/>
                    <a:lstStyle/>
                    <a:p>
                      <a:r>
                        <a:rPr lang="en-GB" sz="2400" dirty="0"/>
                        <a:t>17</a:t>
                      </a:r>
                    </a:p>
                  </a:txBody>
                  <a:tcPr/>
                </a:tc>
                <a:tc>
                  <a:txBody>
                    <a:bodyPr/>
                    <a:lstStyle/>
                    <a:p>
                      <a:r>
                        <a:rPr lang="en-GB" sz="2400" dirty="0"/>
                        <a:t>18</a:t>
                      </a:r>
                    </a:p>
                  </a:txBody>
                  <a:tcPr/>
                </a:tc>
                <a:tc>
                  <a:txBody>
                    <a:bodyPr/>
                    <a:lstStyle/>
                    <a:p>
                      <a:r>
                        <a:rPr lang="en-GB" sz="2400" dirty="0"/>
                        <a:t>19</a:t>
                      </a:r>
                    </a:p>
                  </a:txBody>
                  <a:tcPr/>
                </a:tc>
                <a:extLst>
                  <a:ext uri="{0D108BD9-81ED-4DB2-BD59-A6C34878D82A}">
                    <a16:rowId xmlns:a16="http://schemas.microsoft.com/office/drawing/2014/main" val="2882641395"/>
                  </a:ext>
                </a:extLst>
              </a:tr>
              <a:tr h="1008112">
                <a:tc>
                  <a:txBody>
                    <a:bodyPr/>
                    <a:lstStyle/>
                    <a:p>
                      <a:r>
                        <a:rPr lang="en-GB" sz="2400" dirty="0"/>
                        <a:t>B</a:t>
                      </a:r>
                    </a:p>
                  </a:txBody>
                  <a:tcPr/>
                </a:tc>
                <a:tc>
                  <a:txBody>
                    <a:bodyPr/>
                    <a:lstStyle/>
                    <a:p>
                      <a:r>
                        <a:rPr lang="en-GB" sz="4800" b="1" dirty="0"/>
                        <a:t>1</a:t>
                      </a:r>
                    </a:p>
                  </a:txBody>
                  <a:tcPr/>
                </a:tc>
                <a:tc>
                  <a:txBody>
                    <a:bodyPr/>
                    <a:lstStyle/>
                    <a:p>
                      <a:r>
                        <a:rPr lang="en-GB" sz="2400" dirty="0"/>
                        <a:t>3</a:t>
                      </a:r>
                    </a:p>
                  </a:txBody>
                  <a:tcPr/>
                </a:tc>
                <a:tc>
                  <a:txBody>
                    <a:bodyPr/>
                    <a:lstStyle/>
                    <a:p>
                      <a:r>
                        <a:rPr lang="en-GB" sz="2400" dirty="0"/>
                        <a:t>5</a:t>
                      </a:r>
                    </a:p>
                  </a:txBody>
                  <a:tcPr/>
                </a:tc>
                <a:tc>
                  <a:txBody>
                    <a:bodyPr/>
                    <a:lstStyle/>
                    <a:p>
                      <a:r>
                        <a:rPr lang="en-GB" sz="2400" dirty="0"/>
                        <a:t>7</a:t>
                      </a:r>
                    </a:p>
                  </a:txBody>
                  <a:tcPr/>
                </a:tc>
                <a:tc>
                  <a:txBody>
                    <a:bodyPr/>
                    <a:lstStyle/>
                    <a:p>
                      <a:r>
                        <a:rPr lang="en-GB" sz="2400" dirty="0"/>
                        <a:t>9</a:t>
                      </a:r>
                    </a:p>
                  </a:txBody>
                  <a:tcPr/>
                </a:tc>
                <a:tc>
                  <a:txBody>
                    <a:bodyPr/>
                    <a:lstStyle/>
                    <a:p>
                      <a:r>
                        <a:rPr lang="en-GB" sz="2400" dirty="0"/>
                        <a:t>11</a:t>
                      </a:r>
                    </a:p>
                  </a:txBody>
                  <a:tcPr/>
                </a:tc>
                <a:tc>
                  <a:txBody>
                    <a:bodyPr/>
                    <a:lstStyle/>
                    <a:p>
                      <a:r>
                        <a:rPr lang="en-GB" sz="2400" dirty="0"/>
                        <a:t>13</a:t>
                      </a:r>
                    </a:p>
                  </a:txBody>
                  <a:tcPr/>
                </a:tc>
                <a:tc>
                  <a:txBody>
                    <a:bodyPr/>
                    <a:lstStyle/>
                    <a:p>
                      <a:r>
                        <a:rPr lang="en-GB" sz="2400" dirty="0"/>
                        <a:t>15</a:t>
                      </a:r>
                    </a:p>
                  </a:txBody>
                  <a:tcPr/>
                </a:tc>
                <a:tc>
                  <a:txBody>
                    <a:bodyPr/>
                    <a:lstStyle/>
                    <a:p>
                      <a:r>
                        <a:rPr lang="en-GB" sz="2400" dirty="0"/>
                        <a:t>17</a:t>
                      </a:r>
                    </a:p>
                  </a:txBody>
                  <a:tcPr/>
                </a:tc>
                <a:tc>
                  <a:txBody>
                    <a:bodyPr/>
                    <a:lstStyle/>
                    <a:p>
                      <a:r>
                        <a:rPr lang="en-GB" sz="2400" dirty="0"/>
                        <a:t>19</a:t>
                      </a:r>
                    </a:p>
                  </a:txBody>
                  <a:tcPr/>
                </a:tc>
                <a:tc>
                  <a:txBody>
                    <a:bodyPr/>
                    <a:lstStyle/>
                    <a:p>
                      <a:r>
                        <a:rPr lang="en-GB" sz="2400" dirty="0"/>
                        <a:t>21</a:t>
                      </a:r>
                    </a:p>
                  </a:txBody>
                  <a:tcPr/>
                </a:tc>
                <a:tc>
                  <a:txBody>
                    <a:bodyPr/>
                    <a:lstStyle/>
                    <a:p>
                      <a:r>
                        <a:rPr lang="en-GB" sz="2400" dirty="0"/>
                        <a:t>23</a:t>
                      </a:r>
                    </a:p>
                  </a:txBody>
                  <a:tcPr/>
                </a:tc>
                <a:tc>
                  <a:txBody>
                    <a:bodyPr/>
                    <a:lstStyle/>
                    <a:p>
                      <a:r>
                        <a:rPr lang="en-GB" sz="2400" dirty="0"/>
                        <a:t>25</a:t>
                      </a:r>
                    </a:p>
                  </a:txBody>
                  <a:tcPr/>
                </a:tc>
                <a:extLst>
                  <a:ext uri="{0D108BD9-81ED-4DB2-BD59-A6C34878D82A}">
                    <a16:rowId xmlns:a16="http://schemas.microsoft.com/office/drawing/2014/main" val="591296147"/>
                  </a:ext>
                </a:extLst>
              </a:tr>
            </a:tbl>
          </a:graphicData>
        </a:graphic>
      </p:graphicFrame>
      <p:sp>
        <p:nvSpPr>
          <p:cNvPr id="2" name="TextBox 1"/>
          <p:cNvSpPr txBox="1"/>
          <p:nvPr/>
        </p:nvSpPr>
        <p:spPr>
          <a:xfrm>
            <a:off x="32048" y="6224222"/>
            <a:ext cx="2936717" cy="369332"/>
          </a:xfrm>
          <a:prstGeom prst="rect">
            <a:avLst/>
          </a:prstGeom>
          <a:noFill/>
        </p:spPr>
        <p:txBody>
          <a:bodyPr wrap="square" rtlCol="0">
            <a:spAutoFit/>
          </a:bodyPr>
          <a:lstStyle/>
          <a:p>
            <a:r>
              <a:rPr lang="en-GB" b="1" dirty="0">
                <a:solidFill>
                  <a:schemeClr val="bg1"/>
                </a:solidFill>
              </a:rPr>
              <a:t>SHARING</a:t>
            </a:r>
          </a:p>
        </p:txBody>
      </p:sp>
    </p:spTree>
    <p:extLst>
      <p:ext uri="{BB962C8B-B14F-4D97-AF65-F5344CB8AC3E}">
        <p14:creationId xmlns:p14="http://schemas.microsoft.com/office/powerpoint/2010/main" val="6128225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r>
              <a:rPr lang="en-GB" sz="2800" b="1" dirty="0">
                <a:solidFill>
                  <a:srgbClr val="FFC000"/>
                </a:solidFill>
                <a:effectLst/>
              </a:rPr>
              <a:t>how can education strengthen empathy?</a:t>
            </a:r>
            <a:endParaRPr lang="en-GB" sz="2800" dirty="0">
              <a:solidFill>
                <a:srgbClr val="FFC000"/>
              </a:solidFill>
              <a:effectLst/>
            </a:endParaRPr>
          </a:p>
          <a:p>
            <a:pPr marL="0" indent="0">
              <a:buNone/>
            </a:pPr>
            <a:endParaRPr lang="en-GB" sz="2400" b="1" dirty="0">
              <a:solidFill>
                <a:srgbClr val="FFC000"/>
              </a:solidFill>
            </a:endParaRPr>
          </a:p>
          <a:p>
            <a:pPr marL="0" indent="0">
              <a:buNone/>
            </a:pPr>
            <a:r>
              <a:rPr lang="en-GB" dirty="0"/>
              <a:t>DISCUSS</a:t>
            </a:r>
          </a:p>
        </p:txBody>
      </p:sp>
      <p:sp>
        <p:nvSpPr>
          <p:cNvPr id="4" name="Slide Number Placeholder 3"/>
          <p:cNvSpPr>
            <a:spLocks noGrp="1"/>
          </p:cNvSpPr>
          <p:nvPr>
            <p:ph type="sldNum" sz="quarter" idx="12"/>
          </p:nvPr>
        </p:nvSpPr>
        <p:spPr/>
        <p:txBody>
          <a:bodyPr/>
          <a:lstStyle/>
          <a:p>
            <a:fld id="{8E8976C1-1365-4A9F-BFF6-A864CB662BC6}" type="slidenum">
              <a:rPr lang="en-GB" smtClean="0"/>
              <a:t>73</a:t>
            </a:fld>
            <a:endParaRPr lang="en-GB"/>
          </a:p>
        </p:txBody>
      </p:sp>
    </p:spTree>
    <p:extLst>
      <p:ext uri="{BB962C8B-B14F-4D97-AF65-F5344CB8AC3E}">
        <p14:creationId xmlns:p14="http://schemas.microsoft.com/office/powerpoint/2010/main" val="30578027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74</a:t>
            </a:fld>
            <a:endParaRPr lang="en-GB"/>
          </a:p>
        </p:txBody>
      </p:sp>
      <p:pic>
        <p:nvPicPr>
          <p:cNvPr id="5" name="Picture 4"/>
          <p:cNvPicPr>
            <a:picLocks noChangeAspect="1"/>
          </p:cNvPicPr>
          <p:nvPr/>
        </p:nvPicPr>
        <p:blipFill>
          <a:blip r:embed="rId2"/>
          <a:stretch>
            <a:fillRect/>
          </a:stretch>
        </p:blipFill>
        <p:spPr>
          <a:xfrm>
            <a:off x="-51597" y="2336786"/>
            <a:ext cx="9251359" cy="2160240"/>
          </a:xfrm>
          <a:prstGeom prst="rect">
            <a:avLst/>
          </a:prstGeo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455" y="0"/>
            <a:ext cx="1534545" cy="2304529"/>
          </a:xfrm>
          <a:prstGeom prst="rect">
            <a:avLst/>
          </a:prstGeom>
        </p:spPr>
      </p:pic>
    </p:spTree>
    <p:extLst>
      <p:ext uri="{BB962C8B-B14F-4D97-AF65-F5344CB8AC3E}">
        <p14:creationId xmlns:p14="http://schemas.microsoft.com/office/powerpoint/2010/main" val="27422220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416"/>
            <a:ext cx="7511473" cy="1312480"/>
          </a:xfrm>
        </p:spPr>
        <p:txBody>
          <a:bodyPr/>
          <a:lstStyle/>
          <a:p>
            <a:r>
              <a:rPr lang="en-GB" dirty="0"/>
              <a:t>LEVEL 1 EMPATHY</a:t>
            </a:r>
          </a:p>
        </p:txBody>
      </p:sp>
      <p:sp>
        <p:nvSpPr>
          <p:cNvPr id="3" name="Content Placeholder 2"/>
          <p:cNvSpPr>
            <a:spLocks noGrp="1"/>
          </p:cNvSpPr>
          <p:nvPr>
            <p:ph idx="1"/>
          </p:nvPr>
        </p:nvSpPr>
        <p:spPr>
          <a:xfrm>
            <a:off x="6588224" y="3961969"/>
            <a:ext cx="7511472" cy="4041162"/>
          </a:xfrm>
        </p:spPr>
        <p:txBody>
          <a:bodyPr/>
          <a:lstStyle/>
          <a:p>
            <a:pPr marL="0" indent="0">
              <a:buNone/>
            </a:pPr>
            <a:r>
              <a:rPr lang="en-GB" dirty="0"/>
              <a:t>Picasso</a:t>
            </a:r>
          </a:p>
          <a:p>
            <a:pPr marL="0" indent="0">
              <a:buNone/>
            </a:pPr>
            <a:r>
              <a:rPr lang="en-GB" dirty="0"/>
              <a:t>Guernica (1937)</a:t>
            </a:r>
          </a:p>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75</a:t>
            </a:fld>
            <a:endParaRPr lang="en-GB"/>
          </a:p>
        </p:txBody>
      </p:sp>
      <p:pic>
        <p:nvPicPr>
          <p:cNvPr id="4098" name="Picture 2" descr="Image result for guernica picas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70" y="1412776"/>
            <a:ext cx="8761428" cy="39868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264" y="6565516"/>
            <a:ext cx="4572000" cy="184666"/>
          </a:xfrm>
          <a:prstGeom prst="rect">
            <a:avLst/>
          </a:prstGeom>
        </p:spPr>
        <p:txBody>
          <a:bodyPr>
            <a:spAutoFit/>
          </a:bodyPr>
          <a:lstStyle/>
          <a:p>
            <a:r>
              <a:rPr lang="en-GB" sz="600" dirty="0">
                <a:latin typeface="Agency FB" panose="020B0503020202020204" pitchFamily="34" charset="0"/>
              </a:rPr>
              <a:t>http://www.markwk.com/teaching/lessons/quino-picasso-%20guernica/quino-esl-lesson.html</a:t>
            </a:r>
          </a:p>
        </p:txBody>
      </p:sp>
    </p:spTree>
    <p:extLst>
      <p:ext uri="{BB962C8B-B14F-4D97-AF65-F5344CB8AC3E}">
        <p14:creationId xmlns:p14="http://schemas.microsoft.com/office/powerpoint/2010/main" val="4172091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416"/>
            <a:ext cx="7511473" cy="1312480"/>
          </a:xfrm>
        </p:spPr>
        <p:txBody>
          <a:bodyPr/>
          <a:lstStyle/>
          <a:p>
            <a:r>
              <a:rPr lang="en-GB" dirty="0"/>
              <a:t>LEVEL 2 EMPATHY</a:t>
            </a:r>
          </a:p>
        </p:txBody>
      </p:sp>
      <p:sp>
        <p:nvSpPr>
          <p:cNvPr id="4" name="Slide Number Placeholder 3"/>
          <p:cNvSpPr>
            <a:spLocks noGrp="1"/>
          </p:cNvSpPr>
          <p:nvPr>
            <p:ph type="sldNum" sz="quarter" idx="12"/>
          </p:nvPr>
        </p:nvSpPr>
        <p:spPr/>
        <p:txBody>
          <a:bodyPr/>
          <a:lstStyle/>
          <a:p>
            <a:fld id="{8E8976C1-1365-4A9F-BFF6-A864CB662BC6}" type="slidenum">
              <a:rPr lang="en-GB" smtClean="0"/>
              <a:t>76</a:t>
            </a:fld>
            <a:endParaRPr lang="en-GB"/>
          </a:p>
        </p:txBody>
      </p:sp>
      <p:pic>
        <p:nvPicPr>
          <p:cNvPr id="5122" name="Picture 2" descr="Image result for Student League of N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30" y="1962015"/>
            <a:ext cx="4260128" cy="283513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300757" y="3522523"/>
            <a:ext cx="9710986" cy="4041162"/>
          </a:xfrm>
        </p:spPr>
        <p:txBody>
          <a:bodyPr/>
          <a:lstStyle/>
          <a:p>
            <a:pPr marL="0" indent="0">
              <a:buNone/>
            </a:pPr>
            <a:r>
              <a:rPr lang="fr-FR" sz="1600" dirty="0">
                <a:effectLst/>
              </a:rPr>
              <a:t>         </a:t>
            </a:r>
            <a:r>
              <a:rPr lang="fr-FR" sz="1600" dirty="0" err="1">
                <a:effectLst/>
              </a:rPr>
              <a:t>Student</a:t>
            </a:r>
            <a:r>
              <a:rPr lang="fr-FR" sz="1600" dirty="0">
                <a:effectLst/>
              </a:rPr>
              <a:t> </a:t>
            </a:r>
            <a:r>
              <a:rPr lang="fr-FR" sz="1600" dirty="0" err="1">
                <a:effectLst/>
              </a:rPr>
              <a:t>league</a:t>
            </a:r>
            <a:r>
              <a:rPr lang="fr-FR" sz="1600" dirty="0">
                <a:effectLst/>
              </a:rPr>
              <a:t> of nations (1953 -)                     </a:t>
            </a:r>
            <a:r>
              <a:rPr lang="fr-FR" sz="1600" dirty="0" err="1">
                <a:effectLst/>
              </a:rPr>
              <a:t>blue</a:t>
            </a:r>
            <a:r>
              <a:rPr lang="fr-FR" sz="1600" dirty="0">
                <a:effectLst/>
              </a:rPr>
              <a:t> </a:t>
            </a:r>
            <a:r>
              <a:rPr lang="fr-FR" sz="1600" dirty="0" err="1">
                <a:effectLst/>
              </a:rPr>
              <a:t>eyes</a:t>
            </a:r>
            <a:r>
              <a:rPr lang="fr-FR" sz="1600" dirty="0">
                <a:effectLst/>
              </a:rPr>
              <a:t> </a:t>
            </a:r>
            <a:r>
              <a:rPr lang="fr-FR" sz="1600" dirty="0" err="1">
                <a:effectLst/>
              </a:rPr>
              <a:t>brown</a:t>
            </a:r>
            <a:r>
              <a:rPr lang="fr-FR" sz="1600" dirty="0">
                <a:effectLst/>
              </a:rPr>
              <a:t> </a:t>
            </a:r>
            <a:r>
              <a:rPr lang="fr-FR" sz="1600" dirty="0" err="1">
                <a:effectLst/>
              </a:rPr>
              <a:t>eyes</a:t>
            </a:r>
            <a:r>
              <a:rPr lang="fr-FR" sz="1600" dirty="0">
                <a:effectLst/>
              </a:rPr>
              <a:t> </a:t>
            </a:r>
            <a:r>
              <a:rPr lang="fr-FR" sz="1600" dirty="0" err="1">
                <a:effectLst/>
              </a:rPr>
              <a:t>experiment</a:t>
            </a:r>
            <a:r>
              <a:rPr lang="fr-FR" sz="1600" dirty="0">
                <a:effectLst/>
              </a:rPr>
              <a:t> (1968 -)</a:t>
            </a:r>
          </a:p>
          <a:p>
            <a:endParaRPr lang="en-GB" dirty="0"/>
          </a:p>
        </p:txBody>
      </p:sp>
      <p:pic>
        <p:nvPicPr>
          <p:cNvPr id="5124" name="Picture 4" descr="Image result for blue eyes brown eyes experiment"/>
          <p:cNvPicPr>
            <a:picLocks noChangeAspect="1" noChangeArrowheads="1"/>
          </p:cNvPicPr>
          <p:nvPr/>
        </p:nvPicPr>
        <p:blipFill rotWithShape="1">
          <a:blip r:embed="rId3">
            <a:extLst>
              <a:ext uri="{28A0092B-C50C-407E-A947-70E740481C1C}">
                <a14:useLocalDpi xmlns:a14="http://schemas.microsoft.com/office/drawing/2010/main" val="0"/>
              </a:ext>
            </a:extLst>
          </a:blip>
          <a:srcRect l="9920" t="1594" r="-5067" b="-1594"/>
          <a:stretch/>
        </p:blipFill>
        <p:spPr bwMode="auto">
          <a:xfrm>
            <a:off x="4364258" y="1962014"/>
            <a:ext cx="5202697" cy="30511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60314" y="6561633"/>
            <a:ext cx="4572000" cy="184666"/>
          </a:xfrm>
          <a:prstGeom prst="rect">
            <a:avLst/>
          </a:prstGeom>
        </p:spPr>
        <p:txBody>
          <a:bodyPr>
            <a:spAutoFit/>
          </a:bodyPr>
          <a:lstStyle/>
          <a:p>
            <a:r>
              <a:rPr lang="en-GB" sz="600" dirty="0">
                <a:latin typeface="Agency FB" panose="020B0503020202020204" pitchFamily="34" charset="0"/>
              </a:rPr>
              <a:t>https://abagond.wordpress.com/2009/05/28/the-blue-eyedbrown-eyed-exercise/</a:t>
            </a:r>
          </a:p>
        </p:txBody>
      </p:sp>
      <p:sp>
        <p:nvSpPr>
          <p:cNvPr id="8" name="Rectangle 7"/>
          <p:cNvSpPr/>
          <p:nvPr/>
        </p:nvSpPr>
        <p:spPr>
          <a:xfrm>
            <a:off x="0" y="6543385"/>
            <a:ext cx="4572000" cy="184666"/>
          </a:xfrm>
          <a:prstGeom prst="rect">
            <a:avLst/>
          </a:prstGeom>
        </p:spPr>
        <p:txBody>
          <a:bodyPr>
            <a:spAutoFit/>
          </a:bodyPr>
          <a:lstStyle/>
          <a:p>
            <a:r>
              <a:rPr lang="en-GB" sz="600" dirty="0">
                <a:latin typeface="Agency FB" panose="020B0503020202020204" pitchFamily="34" charset="0"/>
              </a:rPr>
              <a:t>http://www.ecolint.ch/beyond-classroom/students-league-nations</a:t>
            </a:r>
          </a:p>
        </p:txBody>
      </p:sp>
    </p:spTree>
    <p:extLst>
      <p:ext uri="{BB962C8B-B14F-4D97-AF65-F5344CB8AC3E}">
        <p14:creationId xmlns:p14="http://schemas.microsoft.com/office/powerpoint/2010/main" val="2217749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416"/>
            <a:ext cx="7511473" cy="1312480"/>
          </a:xfrm>
        </p:spPr>
        <p:txBody>
          <a:bodyPr/>
          <a:lstStyle/>
          <a:p>
            <a:r>
              <a:rPr lang="en-GB" dirty="0"/>
              <a:t>LEVEL 3 EMPATHY</a:t>
            </a:r>
          </a:p>
        </p:txBody>
      </p:sp>
      <p:sp>
        <p:nvSpPr>
          <p:cNvPr id="4" name="Slide Number Placeholder 3"/>
          <p:cNvSpPr>
            <a:spLocks noGrp="1"/>
          </p:cNvSpPr>
          <p:nvPr>
            <p:ph type="sldNum" sz="quarter" idx="12"/>
          </p:nvPr>
        </p:nvSpPr>
        <p:spPr/>
        <p:txBody>
          <a:bodyPr/>
          <a:lstStyle/>
          <a:p>
            <a:fld id="{8E8976C1-1365-4A9F-BFF6-A864CB662BC6}" type="slidenum">
              <a:rPr lang="en-GB" smtClean="0"/>
              <a:t>77</a:t>
            </a:fld>
            <a:endParaRPr lang="en-GB"/>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1196752"/>
            <a:ext cx="3869062" cy="3869062"/>
          </a:xfrm>
        </p:spPr>
      </p:pic>
      <p:sp>
        <p:nvSpPr>
          <p:cNvPr id="9" name="Rectangle 8"/>
          <p:cNvSpPr/>
          <p:nvPr/>
        </p:nvSpPr>
        <p:spPr>
          <a:xfrm>
            <a:off x="3613" y="6639455"/>
            <a:ext cx="1042273" cy="184666"/>
          </a:xfrm>
          <a:prstGeom prst="rect">
            <a:avLst/>
          </a:prstGeom>
        </p:spPr>
        <p:txBody>
          <a:bodyPr wrap="none">
            <a:spAutoFit/>
          </a:bodyPr>
          <a:lstStyle/>
          <a:p>
            <a:r>
              <a:rPr lang="en-GB" sz="600" dirty="0">
                <a:latin typeface="Agency FB" panose="020B0503020202020204" pitchFamily="34" charset="0"/>
              </a:rPr>
              <a:t>https://twitter.com/aravainstitute</a:t>
            </a:r>
          </a:p>
        </p:txBody>
      </p:sp>
    </p:spTree>
    <p:extLst>
      <p:ext uri="{BB962C8B-B14F-4D97-AF65-F5344CB8AC3E}">
        <p14:creationId xmlns:p14="http://schemas.microsoft.com/office/powerpoint/2010/main" val="13045817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Red bird</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6156" y="2005176"/>
            <a:ext cx="3244056" cy="4041775"/>
          </a:xfrm>
        </p:spPr>
      </p:pic>
      <p:sp>
        <p:nvSpPr>
          <p:cNvPr id="4" name="Slide Number Placeholder 3"/>
          <p:cNvSpPr>
            <a:spLocks noGrp="1"/>
          </p:cNvSpPr>
          <p:nvPr>
            <p:ph type="sldNum" sz="quarter" idx="12"/>
          </p:nvPr>
        </p:nvSpPr>
        <p:spPr/>
        <p:txBody>
          <a:bodyPr/>
          <a:lstStyle/>
          <a:p>
            <a:fld id="{8E8976C1-1365-4A9F-BFF6-A864CB662BC6}" type="slidenum">
              <a:rPr lang="en-GB" smtClean="0"/>
              <a:t>78</a:t>
            </a:fld>
            <a:endParaRPr lang="en-GB"/>
          </a:p>
        </p:txBody>
      </p:sp>
      <p:sp>
        <p:nvSpPr>
          <p:cNvPr id="8" name="Rectangle 7"/>
          <p:cNvSpPr/>
          <p:nvPr/>
        </p:nvSpPr>
        <p:spPr>
          <a:xfrm>
            <a:off x="-13816" y="6638262"/>
            <a:ext cx="4572000" cy="184666"/>
          </a:xfrm>
          <a:prstGeom prst="rect">
            <a:avLst/>
          </a:prstGeom>
        </p:spPr>
        <p:txBody>
          <a:bodyPr>
            <a:spAutoFit/>
          </a:bodyPr>
          <a:lstStyle/>
          <a:p>
            <a:r>
              <a:rPr lang="en-GB" sz="600" dirty="0">
                <a:latin typeface="Agency FB" panose="020B0503020202020204" pitchFamily="34" charset="0"/>
              </a:rPr>
              <a:t>https://fr.wikipedia.org/wiki/Sioux#/media/File:Portrait_of_Red_Bird.jpg</a:t>
            </a:r>
          </a:p>
        </p:txBody>
      </p:sp>
    </p:spTree>
    <p:extLst>
      <p:ext uri="{BB962C8B-B14F-4D97-AF65-F5344CB8AC3E}">
        <p14:creationId xmlns:p14="http://schemas.microsoft.com/office/powerpoint/2010/main" val="41016330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INDIVIDUAL</a:t>
            </a:r>
          </a:p>
        </p:txBody>
      </p:sp>
      <p:sp>
        <p:nvSpPr>
          <p:cNvPr id="3" name="Content Placeholder 2"/>
          <p:cNvSpPr>
            <a:spLocks noGrp="1"/>
          </p:cNvSpPr>
          <p:nvPr>
            <p:ph idx="1"/>
          </p:nvPr>
        </p:nvSpPr>
        <p:spPr/>
        <p:txBody>
          <a:bodyPr/>
          <a:lstStyle/>
          <a:p>
            <a:r>
              <a:rPr lang="en-GB" dirty="0"/>
              <a:t>UNDERSTANDING BEYOND THE OTHER</a:t>
            </a:r>
          </a:p>
          <a:p>
            <a:r>
              <a:rPr lang="en-GB" dirty="0"/>
              <a:t>CRITICAL THINKING</a:t>
            </a:r>
          </a:p>
          <a:p>
            <a:r>
              <a:rPr lang="en-GB" dirty="0"/>
              <a:t>METACOGNITIVE AWARENESS</a:t>
            </a:r>
          </a:p>
          <a:p>
            <a:r>
              <a:rPr lang="en-GB" dirty="0"/>
              <a:t>EMPATHY</a:t>
            </a:r>
          </a:p>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79</a:t>
            </a:fld>
            <a:endParaRPr lang="en-GB"/>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a:prstGeom prst="rect">
            <a:avLst/>
          </a:prstGeom>
        </p:spPr>
      </p:pic>
    </p:spTree>
    <p:extLst>
      <p:ext uri="{BB962C8B-B14F-4D97-AF65-F5344CB8AC3E}">
        <p14:creationId xmlns:p14="http://schemas.microsoft.com/office/powerpoint/2010/main" val="316210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8</a:t>
            </a:fld>
            <a:endParaRPr lang="en-GB"/>
          </a:p>
        </p:txBody>
      </p:sp>
      <p:pic>
        <p:nvPicPr>
          <p:cNvPr id="2050" name="Picture 2" descr="Résultat de recherche d'images pour &quot;cerebral cortex 3D&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085"/>
            <a:ext cx="8946994" cy="50405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465" y="6642592"/>
            <a:ext cx="4572000" cy="184666"/>
          </a:xfrm>
          <a:prstGeom prst="rect">
            <a:avLst/>
          </a:prstGeom>
        </p:spPr>
        <p:txBody>
          <a:bodyPr>
            <a:spAutoFit/>
          </a:bodyPr>
          <a:lstStyle/>
          <a:p>
            <a:r>
              <a:rPr lang="en-GB" sz="600" dirty="0"/>
              <a:t>https://www.shutterstock.com/video/search/cerebral-cortex/</a:t>
            </a:r>
          </a:p>
        </p:txBody>
      </p:sp>
    </p:spTree>
    <p:extLst>
      <p:ext uri="{BB962C8B-B14F-4D97-AF65-F5344CB8AC3E}">
        <p14:creationId xmlns:p14="http://schemas.microsoft.com/office/powerpoint/2010/main" val="42705013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08920"/>
            <a:ext cx="7511473" cy="1312480"/>
          </a:xfrm>
        </p:spPr>
        <p:txBody>
          <a:bodyPr>
            <a:normAutofit fontScale="90000"/>
          </a:bodyPr>
          <a:lstStyle/>
          <a:p>
            <a:r>
              <a:rPr lang="fr-CH" dirty="0">
                <a:effectLst/>
              </a:rPr>
              <a:t> </a:t>
            </a:r>
            <a:r>
              <a:rPr lang="fr-CH" b="1" dirty="0">
                <a:effectLst/>
              </a:rPr>
              <a:t>INSTITUTIONAL conditions</a:t>
            </a:r>
            <a:br>
              <a:rPr lang="fr-CH" b="1" dirty="0">
                <a:effectLst/>
              </a:rPr>
            </a:br>
            <a:br>
              <a:rPr lang="fr-CH" b="1" dirty="0">
                <a:effectLst/>
              </a:rPr>
            </a:br>
            <a:r>
              <a:rPr lang="fr-CH" dirty="0">
                <a:effectLst/>
              </a:rPr>
              <a:t> </a:t>
            </a:r>
            <a:br>
              <a:rPr lang="en-GB" dirty="0">
                <a:effectLst/>
              </a:rPr>
            </a:br>
            <a:endParaRPr lang="en-GB"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p:spPr>
      </p:pic>
      <p:sp>
        <p:nvSpPr>
          <p:cNvPr id="3" name="Slide Number Placeholder 2"/>
          <p:cNvSpPr>
            <a:spLocks noGrp="1"/>
          </p:cNvSpPr>
          <p:nvPr>
            <p:ph type="sldNum" sz="quarter" idx="12"/>
          </p:nvPr>
        </p:nvSpPr>
        <p:spPr/>
        <p:txBody>
          <a:bodyPr/>
          <a:lstStyle/>
          <a:p>
            <a:fld id="{8E8976C1-1365-4A9F-BFF6-A864CB662BC6}" type="slidenum">
              <a:rPr lang="en-GB" smtClean="0"/>
              <a:t>80</a:t>
            </a:fld>
            <a:endParaRPr lang="en-GB"/>
          </a:p>
        </p:txBody>
      </p:sp>
    </p:spTree>
    <p:extLst>
      <p:ext uri="{BB962C8B-B14F-4D97-AF65-F5344CB8AC3E}">
        <p14:creationId xmlns:p14="http://schemas.microsoft.com/office/powerpoint/2010/main" val="8721527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08920"/>
            <a:ext cx="7511473" cy="1312480"/>
          </a:xfrm>
        </p:spPr>
        <p:txBody>
          <a:bodyPr>
            <a:normAutofit fontScale="90000"/>
          </a:bodyPr>
          <a:lstStyle/>
          <a:p>
            <a:r>
              <a:rPr lang="fr-CH" dirty="0">
                <a:effectLst/>
              </a:rPr>
              <a:t> </a:t>
            </a:r>
            <a:r>
              <a:rPr lang="fr-CH" b="1" dirty="0">
                <a:effectLst/>
              </a:rPr>
              <a:t>THE CONTACT HYPOTHESIS</a:t>
            </a:r>
            <a:br>
              <a:rPr lang="fr-CH" b="1" dirty="0">
                <a:effectLst/>
              </a:rPr>
            </a:br>
            <a:br>
              <a:rPr lang="fr-CH" b="1" dirty="0">
                <a:effectLst/>
              </a:rPr>
            </a:br>
            <a:r>
              <a:rPr lang="fr-CH" dirty="0">
                <a:effectLst/>
              </a:rPr>
              <a:t> </a:t>
            </a:r>
            <a:br>
              <a:rPr lang="en-GB" dirty="0">
                <a:effectLst/>
              </a:rPr>
            </a:br>
            <a:endParaRPr lang="en-GB" b="1" dirty="0"/>
          </a:p>
        </p:txBody>
      </p:sp>
      <p:sp>
        <p:nvSpPr>
          <p:cNvPr id="3" name="Slide Number Placeholder 2"/>
          <p:cNvSpPr>
            <a:spLocks noGrp="1"/>
          </p:cNvSpPr>
          <p:nvPr>
            <p:ph type="sldNum" sz="quarter" idx="12"/>
          </p:nvPr>
        </p:nvSpPr>
        <p:spPr/>
        <p:txBody>
          <a:bodyPr/>
          <a:lstStyle/>
          <a:p>
            <a:fld id="{8E8976C1-1365-4A9F-BFF6-A864CB662BC6}" type="slidenum">
              <a:rPr lang="en-GB" smtClean="0"/>
              <a:t>81</a:t>
            </a:fld>
            <a:endParaRPr lang="en-GB"/>
          </a:p>
        </p:txBody>
      </p:sp>
      <p:sp>
        <p:nvSpPr>
          <p:cNvPr id="5" name="Content Placeholder 4"/>
          <p:cNvSpPr>
            <a:spLocks noGrp="1"/>
          </p:cNvSpPr>
          <p:nvPr>
            <p:ph idx="1"/>
          </p:nvPr>
        </p:nvSpPr>
        <p:spPr/>
        <p:txBody>
          <a:bodyPr/>
          <a:lstStyle/>
          <a:p>
            <a:endParaRPr lang="en-GB"/>
          </a:p>
        </p:txBody>
      </p:sp>
    </p:spTree>
    <p:extLst>
      <p:ext uri="{BB962C8B-B14F-4D97-AF65-F5344CB8AC3E}">
        <p14:creationId xmlns:p14="http://schemas.microsoft.com/office/powerpoint/2010/main" val="22499409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4893"/>
            <a:ext cx="4896544" cy="6926350"/>
          </a:xfrm>
        </p:spPr>
      </p:pic>
      <p:sp>
        <p:nvSpPr>
          <p:cNvPr id="4" name="Slide Number Placeholder 3"/>
          <p:cNvSpPr>
            <a:spLocks noGrp="1"/>
          </p:cNvSpPr>
          <p:nvPr>
            <p:ph type="sldNum" sz="quarter" idx="12"/>
          </p:nvPr>
        </p:nvSpPr>
        <p:spPr/>
        <p:txBody>
          <a:bodyPr/>
          <a:lstStyle/>
          <a:p>
            <a:fld id="{8E8976C1-1365-4A9F-BFF6-A864CB662BC6}" type="slidenum">
              <a:rPr lang="en-GB" smtClean="0"/>
              <a:t>82</a:t>
            </a:fld>
            <a:endParaRPr lang="en-GB"/>
          </a:p>
        </p:txBody>
      </p:sp>
      <p:sp>
        <p:nvSpPr>
          <p:cNvPr id="5" name="Rectangle 4"/>
          <p:cNvSpPr/>
          <p:nvPr/>
        </p:nvSpPr>
        <p:spPr>
          <a:xfrm>
            <a:off x="6689482" y="3674047"/>
            <a:ext cx="1817549" cy="923330"/>
          </a:xfrm>
          <a:prstGeom prst="rect">
            <a:avLst/>
          </a:prstGeom>
        </p:spPr>
        <p:txBody>
          <a:bodyPr wrap="none">
            <a:spAutoFit/>
          </a:bodyPr>
          <a:lstStyle/>
          <a:p>
            <a:r>
              <a:rPr lang="fr-CH" b="1" dirty="0">
                <a:latin typeface="Arial" panose="020B0604020202020204" pitchFamily="34" charset="0"/>
                <a:cs typeface="Times New Roman" panose="02020603050405020304" pitchFamily="18" charset="0"/>
              </a:rPr>
              <a:t>Gordon </a:t>
            </a:r>
            <a:r>
              <a:rPr lang="fr-CH" b="1" dirty="0" err="1">
                <a:latin typeface="Arial" panose="020B0604020202020204" pitchFamily="34" charset="0"/>
                <a:cs typeface="Times New Roman" panose="02020603050405020304" pitchFamily="18" charset="0"/>
              </a:rPr>
              <a:t>Allport</a:t>
            </a:r>
            <a:endParaRPr lang="fr-CH" b="1" dirty="0">
              <a:latin typeface="Arial" panose="020B0604020202020204" pitchFamily="34" charset="0"/>
              <a:cs typeface="Times New Roman" panose="02020603050405020304" pitchFamily="18" charset="0"/>
            </a:endParaRPr>
          </a:p>
          <a:p>
            <a:r>
              <a:rPr lang="fr-CH" b="1" dirty="0">
                <a:latin typeface="Arial" panose="020B0604020202020204" pitchFamily="34" charset="0"/>
                <a:cs typeface="Times New Roman" panose="02020603050405020304" pitchFamily="18" charset="0"/>
              </a:rPr>
              <a:t>1897-1967</a:t>
            </a:r>
          </a:p>
          <a:p>
            <a:endParaRPr lang="en-GB" dirty="0"/>
          </a:p>
        </p:txBody>
      </p:sp>
      <p:sp>
        <p:nvSpPr>
          <p:cNvPr id="8" name="Rectangle 7"/>
          <p:cNvSpPr/>
          <p:nvPr/>
        </p:nvSpPr>
        <p:spPr>
          <a:xfrm>
            <a:off x="251520" y="6543385"/>
            <a:ext cx="4572000" cy="184666"/>
          </a:xfrm>
          <a:prstGeom prst="rect">
            <a:avLst/>
          </a:prstGeom>
        </p:spPr>
        <p:txBody>
          <a:bodyPr>
            <a:spAutoFit/>
          </a:bodyPr>
          <a:lstStyle/>
          <a:p>
            <a:r>
              <a:rPr lang="en-GB" sz="600" dirty="0">
                <a:latin typeface="Agency FB" panose="020B0503020202020204" pitchFamily="34" charset="0"/>
              </a:rPr>
              <a:t>http://psychology.fas.harvard.edu/people/gordon-w-allport</a:t>
            </a:r>
          </a:p>
        </p:txBody>
      </p:sp>
    </p:spTree>
    <p:extLst>
      <p:ext uri="{BB962C8B-B14F-4D97-AF65-F5344CB8AC3E}">
        <p14:creationId xmlns:p14="http://schemas.microsoft.com/office/powerpoint/2010/main" val="12534168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1388846"/>
            <a:ext cx="7511473" cy="1312480"/>
          </a:xfrm>
        </p:spPr>
        <p:txBody>
          <a:bodyPr>
            <a:normAutofit fontScale="90000"/>
          </a:bodyPr>
          <a:lstStyle/>
          <a:p>
            <a:r>
              <a:rPr lang="fr-CH" dirty="0">
                <a:effectLst/>
              </a:rPr>
              <a:t> </a:t>
            </a:r>
            <a:r>
              <a:rPr lang="fr-CH" b="1" dirty="0">
                <a:effectLst/>
              </a:rPr>
              <a:t>THE CONTACT HYPOTHESIS</a:t>
            </a:r>
            <a:br>
              <a:rPr lang="fr-CH" b="1" dirty="0">
                <a:effectLst/>
              </a:rPr>
            </a:br>
            <a:br>
              <a:rPr lang="fr-CH" b="1" dirty="0">
                <a:effectLst/>
              </a:rPr>
            </a:br>
            <a:r>
              <a:rPr lang="fr-CH" dirty="0">
                <a:effectLst/>
              </a:rPr>
              <a:t> </a:t>
            </a:r>
            <a:br>
              <a:rPr lang="en-GB" dirty="0">
                <a:effectLst/>
              </a:rPr>
            </a:br>
            <a:endParaRPr lang="en-GB" b="1" dirty="0"/>
          </a:p>
        </p:txBody>
      </p:sp>
      <p:sp>
        <p:nvSpPr>
          <p:cNvPr id="3" name="Slide Number Placeholder 2"/>
          <p:cNvSpPr>
            <a:spLocks noGrp="1"/>
          </p:cNvSpPr>
          <p:nvPr>
            <p:ph type="sldNum" sz="quarter" idx="12"/>
          </p:nvPr>
        </p:nvSpPr>
        <p:spPr/>
        <p:txBody>
          <a:bodyPr/>
          <a:lstStyle/>
          <a:p>
            <a:fld id="{8E8976C1-1365-4A9F-BFF6-A864CB662BC6}" type="slidenum">
              <a:rPr lang="en-GB" smtClean="0"/>
              <a:t>83</a:t>
            </a:fld>
            <a:endParaRPr lang="en-GB"/>
          </a:p>
        </p:txBody>
      </p:sp>
      <p:sp>
        <p:nvSpPr>
          <p:cNvPr id="5" name="Rectangle 4"/>
          <p:cNvSpPr/>
          <p:nvPr/>
        </p:nvSpPr>
        <p:spPr>
          <a:xfrm>
            <a:off x="35496" y="3429000"/>
            <a:ext cx="3595856" cy="369332"/>
          </a:xfrm>
          <a:prstGeom prst="rect">
            <a:avLst/>
          </a:prstGeom>
        </p:spPr>
        <p:txBody>
          <a:bodyPr wrap="none">
            <a:spAutoFit/>
          </a:bodyPr>
          <a:lstStyle/>
          <a:p>
            <a:r>
              <a:rPr lang="fr-CH" dirty="0">
                <a:latin typeface="Arial" panose="020B0604020202020204" pitchFamily="34" charset="0"/>
                <a:ea typeface="Arial" panose="020B0604020202020204" pitchFamily="34" charset="0"/>
                <a:cs typeface="Times New Roman" panose="02020603050405020304" pitchFamily="18" charset="0"/>
              </a:rPr>
              <a:t>Contact </a:t>
            </a:r>
            <a:r>
              <a:rPr lang="fr-CH" dirty="0" err="1">
                <a:latin typeface="Arial" panose="020B0604020202020204" pitchFamily="34" charset="0"/>
                <a:ea typeface="Arial" panose="020B0604020202020204" pitchFamily="34" charset="0"/>
                <a:cs typeface="Times New Roman" panose="02020603050405020304" pitchFamily="18" charset="0"/>
              </a:rPr>
              <a:t>should</a:t>
            </a:r>
            <a:r>
              <a:rPr lang="fr-CH" dirty="0">
                <a:latin typeface="Arial" panose="020B0604020202020204" pitchFamily="34" charset="0"/>
                <a:ea typeface="Arial" panose="020B0604020202020204" pitchFamily="34" charset="0"/>
                <a:cs typeface="Times New Roman" panose="02020603050405020304" pitchFamily="18" charset="0"/>
              </a:rPr>
              <a:t> </a:t>
            </a:r>
            <a:r>
              <a:rPr lang="fr-CH" dirty="0" err="1">
                <a:latin typeface="Arial" panose="020B0604020202020204" pitchFamily="34" charset="0"/>
                <a:ea typeface="Arial" panose="020B0604020202020204" pitchFamily="34" charset="0"/>
                <a:cs typeface="Times New Roman" panose="02020603050405020304" pitchFamily="18" charset="0"/>
              </a:rPr>
              <a:t>be</a:t>
            </a:r>
            <a:r>
              <a:rPr lang="fr-CH" dirty="0">
                <a:latin typeface="Arial" panose="020B0604020202020204" pitchFamily="34" charset="0"/>
                <a:ea typeface="Arial" panose="020B0604020202020204" pitchFamily="34" charset="0"/>
                <a:cs typeface="Times New Roman" panose="02020603050405020304" pitchFamily="18" charset="0"/>
              </a:rPr>
              <a:t> group </a:t>
            </a:r>
            <a:r>
              <a:rPr lang="fr-CH" dirty="0" err="1">
                <a:latin typeface="Arial" panose="020B0604020202020204" pitchFamily="34" charset="0"/>
                <a:ea typeface="Arial" panose="020B0604020202020204" pitchFamily="34" charset="0"/>
                <a:cs typeface="Times New Roman" panose="02020603050405020304" pitchFamily="18" charset="0"/>
              </a:rPr>
              <a:t>oriented</a:t>
            </a:r>
            <a:endParaRPr lang="en-GB" dirty="0"/>
          </a:p>
        </p:txBody>
      </p:sp>
      <p:sp>
        <p:nvSpPr>
          <p:cNvPr id="6" name="Rectangle 5"/>
          <p:cNvSpPr/>
          <p:nvPr/>
        </p:nvSpPr>
        <p:spPr>
          <a:xfrm>
            <a:off x="5538550" y="4581128"/>
            <a:ext cx="2826415" cy="369332"/>
          </a:xfrm>
          <a:prstGeom prst="rect">
            <a:avLst/>
          </a:prstGeom>
        </p:spPr>
        <p:txBody>
          <a:bodyPr wrap="none">
            <a:spAutoFit/>
          </a:bodyPr>
          <a:lstStyle/>
          <a:p>
            <a:r>
              <a:rPr lang="fr-CH" dirty="0" err="1">
                <a:latin typeface="Arial" panose="020B0604020202020204" pitchFamily="34" charset="0"/>
                <a:ea typeface="Arial" panose="020B0604020202020204" pitchFamily="34" charset="0"/>
                <a:cs typeface="Times New Roman" panose="02020603050405020304" pitchFamily="18" charset="0"/>
              </a:rPr>
              <a:t>with</a:t>
            </a:r>
            <a:r>
              <a:rPr lang="fr-CH" dirty="0">
                <a:latin typeface="Arial" panose="020B0604020202020204" pitchFamily="34" charset="0"/>
                <a:ea typeface="Arial" panose="020B0604020202020204" pitchFamily="34" charset="0"/>
                <a:cs typeface="Times New Roman" panose="02020603050405020304" pitchFamily="18" charset="0"/>
              </a:rPr>
              <a:t> a </a:t>
            </a:r>
            <a:r>
              <a:rPr lang="fr-CH" dirty="0" err="1">
                <a:latin typeface="Arial" panose="020B0604020202020204" pitchFamily="34" charset="0"/>
                <a:ea typeface="Arial" panose="020B0604020202020204" pitchFamily="34" charset="0"/>
                <a:cs typeface="Times New Roman" panose="02020603050405020304" pitchFamily="18" charset="0"/>
              </a:rPr>
              <a:t>superordinate</a:t>
            </a:r>
            <a:r>
              <a:rPr lang="fr-CH" dirty="0">
                <a:latin typeface="Arial" panose="020B0604020202020204" pitchFamily="34" charset="0"/>
                <a:ea typeface="Arial" panose="020B0604020202020204" pitchFamily="34" charset="0"/>
                <a:cs typeface="Times New Roman" panose="02020603050405020304" pitchFamily="18" charset="0"/>
              </a:rPr>
              <a:t> goal </a:t>
            </a:r>
            <a:endParaRPr lang="en-GB" dirty="0"/>
          </a:p>
        </p:txBody>
      </p:sp>
      <p:sp>
        <p:nvSpPr>
          <p:cNvPr id="7" name="Rectangle 6"/>
          <p:cNvSpPr/>
          <p:nvPr/>
        </p:nvSpPr>
        <p:spPr>
          <a:xfrm>
            <a:off x="971600" y="5445224"/>
            <a:ext cx="2428870" cy="369332"/>
          </a:xfrm>
          <a:prstGeom prst="rect">
            <a:avLst/>
          </a:prstGeom>
        </p:spPr>
        <p:txBody>
          <a:bodyPr wrap="none">
            <a:spAutoFit/>
          </a:bodyPr>
          <a:lstStyle/>
          <a:p>
            <a:r>
              <a:rPr lang="fr-CH" dirty="0">
                <a:latin typeface="Arial" panose="020B0604020202020204" pitchFamily="34" charset="0"/>
                <a:ea typeface="Arial" panose="020B0604020202020204" pitchFamily="34" charset="0"/>
                <a:cs typeface="Times New Roman" panose="02020603050405020304" pitchFamily="18" charset="0"/>
              </a:rPr>
              <a:t>in a </a:t>
            </a:r>
            <a:r>
              <a:rPr lang="fr-CH" dirty="0" err="1">
                <a:latin typeface="Arial" panose="020B0604020202020204" pitchFamily="34" charset="0"/>
                <a:ea typeface="Arial" panose="020B0604020202020204" pitchFamily="34" charset="0"/>
                <a:cs typeface="Times New Roman" panose="02020603050405020304" pitchFamily="18" charset="0"/>
              </a:rPr>
              <a:t>climate</a:t>
            </a:r>
            <a:r>
              <a:rPr lang="fr-CH" dirty="0">
                <a:latin typeface="Arial" panose="020B0604020202020204" pitchFamily="34" charset="0"/>
                <a:ea typeface="Arial" panose="020B0604020202020204" pitchFamily="34" charset="0"/>
                <a:cs typeface="Times New Roman" panose="02020603050405020304" pitchFamily="18" charset="0"/>
              </a:rPr>
              <a:t> of respect</a:t>
            </a:r>
            <a:endParaRPr lang="en-GB" dirty="0"/>
          </a:p>
        </p:txBody>
      </p:sp>
      <p:sp>
        <p:nvSpPr>
          <p:cNvPr id="8" name="Rectangle 7"/>
          <p:cNvSpPr/>
          <p:nvPr/>
        </p:nvSpPr>
        <p:spPr>
          <a:xfrm>
            <a:off x="5436096" y="5661248"/>
            <a:ext cx="3352200" cy="369332"/>
          </a:xfrm>
          <a:prstGeom prst="rect">
            <a:avLst/>
          </a:prstGeom>
        </p:spPr>
        <p:txBody>
          <a:bodyPr wrap="none">
            <a:spAutoFit/>
          </a:bodyPr>
          <a:lstStyle/>
          <a:p>
            <a:r>
              <a:rPr lang="fr-CH" dirty="0">
                <a:latin typeface="Arial" panose="020B0604020202020204" pitchFamily="34" charset="0"/>
                <a:ea typeface="Arial" panose="020B0604020202020204" pitchFamily="34" charset="0"/>
                <a:cs typeface="Times New Roman" panose="02020603050405020304" pitchFamily="18" charset="0"/>
              </a:rPr>
              <a:t>Under </a:t>
            </a:r>
            <a:r>
              <a:rPr lang="fr-CH" dirty="0" err="1">
                <a:latin typeface="Arial" panose="020B0604020202020204" pitchFamily="34" charset="0"/>
                <a:ea typeface="Arial" panose="020B0604020202020204" pitchFamily="34" charset="0"/>
                <a:cs typeface="Times New Roman" panose="02020603050405020304" pitchFamily="18" charset="0"/>
              </a:rPr>
              <a:t>strong</a:t>
            </a:r>
            <a:r>
              <a:rPr lang="fr-CH" dirty="0">
                <a:latin typeface="Arial" panose="020B0604020202020204" pitchFamily="34" charset="0"/>
                <a:ea typeface="Arial" panose="020B0604020202020204" pitchFamily="34" charset="0"/>
                <a:cs typeface="Times New Roman" panose="02020603050405020304" pitchFamily="18" charset="0"/>
              </a:rPr>
              <a:t> </a:t>
            </a:r>
            <a:r>
              <a:rPr lang="fr-CH" dirty="0" err="1">
                <a:latin typeface="Arial" panose="020B0604020202020204" pitchFamily="34" charset="0"/>
                <a:ea typeface="Arial" panose="020B0604020202020204" pitchFamily="34" charset="0"/>
                <a:cs typeface="Times New Roman" panose="02020603050405020304" pitchFamily="18" charset="0"/>
              </a:rPr>
              <a:t>instutional</a:t>
            </a:r>
            <a:r>
              <a:rPr lang="fr-CH" dirty="0">
                <a:latin typeface="Arial" panose="020B0604020202020204" pitchFamily="34" charset="0"/>
                <a:ea typeface="Arial" panose="020B0604020202020204" pitchFamily="34" charset="0"/>
                <a:cs typeface="Times New Roman" panose="02020603050405020304" pitchFamily="18" charset="0"/>
              </a:rPr>
              <a:t> values</a:t>
            </a:r>
            <a:endParaRPr lang="en-GB" dirty="0"/>
          </a:p>
        </p:txBody>
      </p:sp>
      <p:sp>
        <p:nvSpPr>
          <p:cNvPr id="9" name="Content Placeholder 8"/>
          <p:cNvSpPr>
            <a:spLocks noGrp="1"/>
          </p:cNvSpPr>
          <p:nvPr>
            <p:ph idx="1"/>
          </p:nvPr>
        </p:nvSpPr>
        <p:spPr/>
        <p:txBody>
          <a:bodyPr/>
          <a:lstStyle/>
          <a:p>
            <a:endParaRPr lang="en-GB"/>
          </a:p>
        </p:txBody>
      </p:sp>
    </p:spTree>
    <p:extLst>
      <p:ext uri="{BB962C8B-B14F-4D97-AF65-F5344CB8AC3E}">
        <p14:creationId xmlns:p14="http://schemas.microsoft.com/office/powerpoint/2010/main" val="74870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84</a:t>
            </a:fld>
            <a:endParaRPr lang="en-GB"/>
          </a:p>
        </p:txBody>
      </p:sp>
      <p:pic>
        <p:nvPicPr>
          <p:cNvPr id="6146" name="Picture 2" descr="Image result for contact hypoth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663" y="0"/>
            <a:ext cx="5568839" cy="67702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741" y="6685354"/>
            <a:ext cx="4572000" cy="184666"/>
          </a:xfrm>
          <a:prstGeom prst="rect">
            <a:avLst/>
          </a:prstGeom>
        </p:spPr>
        <p:txBody>
          <a:bodyPr>
            <a:spAutoFit/>
          </a:bodyPr>
          <a:lstStyle/>
          <a:p>
            <a:r>
              <a:rPr lang="en-GB" sz="600" dirty="0">
                <a:latin typeface="Agency FB" panose="020B0503020202020204" pitchFamily="34" charset="0"/>
              </a:rPr>
              <a:t>http://undersatndingarabamericans.weebly.com/solution-contact-hypothesis.html</a:t>
            </a:r>
          </a:p>
        </p:txBody>
      </p:sp>
    </p:spTree>
    <p:extLst>
      <p:ext uri="{BB962C8B-B14F-4D97-AF65-F5344CB8AC3E}">
        <p14:creationId xmlns:p14="http://schemas.microsoft.com/office/powerpoint/2010/main" val="33304648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08920"/>
            <a:ext cx="8087537" cy="1312480"/>
          </a:xfrm>
        </p:spPr>
        <p:txBody>
          <a:bodyPr>
            <a:normAutofit/>
          </a:bodyPr>
          <a:lstStyle/>
          <a:p>
            <a:r>
              <a:rPr lang="fr-CH" dirty="0">
                <a:effectLst/>
              </a:rPr>
              <a:t> </a:t>
            </a:r>
            <a:r>
              <a:rPr lang="fr-CH" b="1" dirty="0">
                <a:effectLst/>
              </a:rPr>
              <a:t>PRINCIPLES OF INTERNATIONAL EDUCATION</a:t>
            </a:r>
            <a:endParaRPr lang="en-GB"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p:spPr>
      </p:pic>
      <p:sp>
        <p:nvSpPr>
          <p:cNvPr id="3" name="Slide Number Placeholder 2"/>
          <p:cNvSpPr>
            <a:spLocks noGrp="1"/>
          </p:cNvSpPr>
          <p:nvPr>
            <p:ph type="sldNum" sz="quarter" idx="12"/>
          </p:nvPr>
        </p:nvSpPr>
        <p:spPr/>
        <p:txBody>
          <a:bodyPr/>
          <a:lstStyle/>
          <a:p>
            <a:fld id="{8E8976C1-1365-4A9F-BFF6-A864CB662BC6}" type="slidenum">
              <a:rPr lang="en-GB" smtClean="0"/>
              <a:t>85</a:t>
            </a:fld>
            <a:endParaRPr lang="en-GB"/>
          </a:p>
        </p:txBody>
      </p:sp>
    </p:spTree>
    <p:extLst>
      <p:ext uri="{BB962C8B-B14F-4D97-AF65-F5344CB8AC3E}">
        <p14:creationId xmlns:p14="http://schemas.microsoft.com/office/powerpoint/2010/main" val="21633570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lvl="0"/>
            <a:r>
              <a:rPr lang="en-GB" dirty="0">
                <a:effectLst/>
              </a:rPr>
              <a:t>Service Learning </a:t>
            </a:r>
          </a:p>
          <a:p>
            <a:pPr lvl="0"/>
            <a:r>
              <a:rPr lang="en-GB" dirty="0">
                <a:effectLst/>
              </a:rPr>
              <a:t>The learning of an additional language</a:t>
            </a:r>
          </a:p>
          <a:p>
            <a:pPr lvl="0"/>
            <a:r>
              <a:rPr lang="en-GB" dirty="0">
                <a:effectLst/>
              </a:rPr>
              <a:t>World Literature</a:t>
            </a:r>
          </a:p>
          <a:p>
            <a:pPr lvl="0"/>
            <a:r>
              <a:rPr lang="en-GB" dirty="0">
                <a:effectLst/>
              </a:rPr>
              <a:t>International Humanities</a:t>
            </a:r>
          </a:p>
          <a:p>
            <a:pPr lvl="0"/>
            <a:r>
              <a:rPr lang="en-GB" dirty="0">
                <a:effectLst/>
              </a:rPr>
              <a:t>Inquiry</a:t>
            </a:r>
          </a:p>
          <a:p>
            <a:pPr lvl="0"/>
            <a:r>
              <a:rPr lang="en-GB" dirty="0">
                <a:effectLst/>
              </a:rPr>
              <a:t>Reflection</a:t>
            </a:r>
          </a:p>
          <a:p>
            <a:pPr lvl="0"/>
            <a:r>
              <a:rPr lang="en-GB" dirty="0">
                <a:effectLst/>
              </a:rPr>
              <a:t>Concepts-Focussed Learning</a:t>
            </a:r>
          </a:p>
          <a:p>
            <a:pPr lvl="0"/>
            <a:r>
              <a:rPr lang="en-GB" dirty="0">
                <a:effectLst/>
              </a:rPr>
              <a:t>Theory of Knowledge</a:t>
            </a:r>
          </a:p>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86</a:t>
            </a:fld>
            <a:endParaRPr lang="en-GB"/>
          </a:p>
        </p:txBody>
      </p:sp>
    </p:spTree>
    <p:extLst>
      <p:ext uri="{BB962C8B-B14F-4D97-AF65-F5344CB8AC3E}">
        <p14:creationId xmlns:p14="http://schemas.microsoft.com/office/powerpoint/2010/main" val="214836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r>
              <a:rPr lang="en-GB" dirty="0"/>
              <a:t>				  INTERNATIONAL HUMANITIES</a:t>
            </a:r>
          </a:p>
        </p:txBody>
      </p:sp>
      <p:sp>
        <p:nvSpPr>
          <p:cNvPr id="4" name="Slide Number Placeholder 3"/>
          <p:cNvSpPr>
            <a:spLocks noGrp="1"/>
          </p:cNvSpPr>
          <p:nvPr>
            <p:ph type="sldNum" sz="quarter" idx="12"/>
          </p:nvPr>
        </p:nvSpPr>
        <p:spPr/>
        <p:txBody>
          <a:bodyPr/>
          <a:lstStyle/>
          <a:p>
            <a:fld id="{8E8976C1-1365-4A9F-BFF6-A864CB662BC6}" type="slidenum">
              <a:rPr lang="en-GB" smtClean="0"/>
              <a:t>87</a:t>
            </a:fld>
            <a:endParaRPr lang="en-GB"/>
          </a:p>
        </p:txBody>
      </p:sp>
    </p:spTree>
    <p:extLst>
      <p:ext uri="{BB962C8B-B14F-4D97-AF65-F5344CB8AC3E}">
        <p14:creationId xmlns:p14="http://schemas.microsoft.com/office/powerpoint/2010/main" val="38702423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4659660"/>
              </p:ext>
            </p:extLst>
          </p:nvPr>
        </p:nvGraphicFramePr>
        <p:xfrm>
          <a:off x="5727" y="0"/>
          <a:ext cx="9138273" cy="6819988"/>
        </p:xfrm>
        <a:graphic>
          <a:graphicData uri="http://schemas.openxmlformats.org/drawingml/2006/table">
            <a:tbl>
              <a:tblPr firstRow="1" firstCol="1" bandRow="1">
                <a:tableStyleId>{5C22544A-7EE6-4342-B048-85BDC9FD1C3A}</a:tableStyleId>
              </a:tblPr>
              <a:tblGrid>
                <a:gridCol w="827065">
                  <a:extLst>
                    <a:ext uri="{9D8B030D-6E8A-4147-A177-3AD203B41FA5}">
                      <a16:colId xmlns:a16="http://schemas.microsoft.com/office/drawing/2014/main" val="1463794698"/>
                    </a:ext>
                  </a:extLst>
                </a:gridCol>
                <a:gridCol w="2368010">
                  <a:extLst>
                    <a:ext uri="{9D8B030D-6E8A-4147-A177-3AD203B41FA5}">
                      <a16:colId xmlns:a16="http://schemas.microsoft.com/office/drawing/2014/main" val="557415352"/>
                    </a:ext>
                  </a:extLst>
                </a:gridCol>
                <a:gridCol w="2742085">
                  <a:extLst>
                    <a:ext uri="{9D8B030D-6E8A-4147-A177-3AD203B41FA5}">
                      <a16:colId xmlns:a16="http://schemas.microsoft.com/office/drawing/2014/main" val="3034426907"/>
                    </a:ext>
                  </a:extLst>
                </a:gridCol>
                <a:gridCol w="3201113">
                  <a:extLst>
                    <a:ext uri="{9D8B030D-6E8A-4147-A177-3AD203B41FA5}">
                      <a16:colId xmlns:a16="http://schemas.microsoft.com/office/drawing/2014/main" val="3601367821"/>
                    </a:ext>
                  </a:extLst>
                </a:gridCol>
              </a:tblGrid>
              <a:tr h="136607">
                <a:tc>
                  <a:txBody>
                    <a:bodyPr/>
                    <a:lstStyle/>
                    <a:p>
                      <a:pPr>
                        <a:lnSpc>
                          <a:spcPct val="115000"/>
                        </a:lnSpc>
                        <a:spcAft>
                          <a:spcPts val="0"/>
                        </a:spcAft>
                      </a:pPr>
                      <a:r>
                        <a:rPr lang="en-GB" sz="700">
                          <a:effectLst/>
                        </a:rPr>
                        <a:t> </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History</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Literature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Philosophy</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3040828030"/>
                  </a:ext>
                </a:extLst>
              </a:tr>
              <a:tr h="136675">
                <a:tc>
                  <a:txBody>
                    <a:bodyPr/>
                    <a:lstStyle/>
                    <a:p>
                      <a:pPr>
                        <a:lnSpc>
                          <a:spcPct val="115000"/>
                        </a:lnSpc>
                        <a:spcAft>
                          <a:spcPts val="0"/>
                        </a:spcAft>
                      </a:pPr>
                      <a:r>
                        <a:rPr lang="en-GB" sz="700">
                          <a:effectLst/>
                        </a:rPr>
                        <a:t>Concepts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gridSpan="3">
                  <a:txBody>
                    <a:bodyPr/>
                    <a:lstStyle/>
                    <a:p>
                      <a:pPr>
                        <a:lnSpc>
                          <a:spcPct val="115000"/>
                        </a:lnSpc>
                        <a:spcAft>
                          <a:spcPts val="0"/>
                        </a:spcAft>
                      </a:pPr>
                      <a:r>
                        <a:rPr lang="en-GB" sz="700" b="1" dirty="0">
                          <a:effectLst/>
                        </a:rPr>
                        <a:t>Language, Writing, Agriculture, belief systems</a:t>
                      </a:r>
                      <a:endParaRPr lang="en-GB" sz="700" b="1"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64688925"/>
                  </a:ext>
                </a:extLst>
              </a:tr>
              <a:tr h="138055">
                <a:tc>
                  <a:txBody>
                    <a:bodyPr/>
                    <a:lstStyle/>
                    <a:p>
                      <a:pPr>
                        <a:lnSpc>
                          <a:spcPct val="115000"/>
                        </a:lnSpc>
                        <a:spcAft>
                          <a:spcPts val="0"/>
                        </a:spcAft>
                      </a:pPr>
                      <a:r>
                        <a:rPr lang="en-GB" sz="700">
                          <a:effectLst/>
                        </a:rPr>
                        <a:t>Africa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Ancient Egypt &amp; Phoenicia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Cultural Atlas of Ancient Egypt (Baines &amp; Malek)</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Book of the Dead</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2711464127"/>
                  </a:ext>
                </a:extLst>
              </a:tr>
              <a:tr h="138055">
                <a:tc>
                  <a:txBody>
                    <a:bodyPr/>
                    <a:lstStyle/>
                    <a:p>
                      <a:pPr>
                        <a:lnSpc>
                          <a:spcPct val="115000"/>
                        </a:lnSpc>
                        <a:spcAft>
                          <a:spcPts val="0"/>
                        </a:spcAft>
                      </a:pPr>
                      <a:r>
                        <a:rPr lang="en-GB" sz="700">
                          <a:effectLst/>
                        </a:rPr>
                        <a:t>Asia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Ancient &amp; Imperial China &amp; India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Ancient India: In Historical Outline (Jha)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Upanishads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4260311886"/>
                  </a:ext>
                </a:extLst>
              </a:tr>
              <a:tr h="174027">
                <a:tc>
                  <a:txBody>
                    <a:bodyPr/>
                    <a:lstStyle/>
                    <a:p>
                      <a:pPr>
                        <a:lnSpc>
                          <a:spcPct val="115000"/>
                        </a:lnSpc>
                        <a:spcAft>
                          <a:spcPts val="0"/>
                        </a:spcAft>
                      </a:pPr>
                      <a:r>
                        <a:rPr lang="en-GB" sz="700">
                          <a:effectLst/>
                        </a:rPr>
                        <a:t>Oceania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Aboriginal culture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Papunya School Book of Country and History (8-14 year olds)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Ancient and Modern: Time, Culture and Indigenous Philosophy (Muecke)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665458917"/>
                  </a:ext>
                </a:extLst>
              </a:tr>
              <a:tr h="286218">
                <a:tc>
                  <a:txBody>
                    <a:bodyPr/>
                    <a:lstStyle/>
                    <a:p>
                      <a:pPr>
                        <a:lnSpc>
                          <a:spcPct val="115000"/>
                        </a:lnSpc>
                        <a:spcAft>
                          <a:spcPts val="0"/>
                        </a:spcAft>
                      </a:pPr>
                      <a:r>
                        <a:rPr lang="en-GB" sz="700">
                          <a:effectLst/>
                        </a:rPr>
                        <a:t>Middle East</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Sumeria &amp; Persia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Gilgamesh, The Histories (Herodotus), The </a:t>
                      </a:r>
                      <a:r>
                        <a:rPr lang="en-US" sz="700">
                          <a:effectLst/>
                        </a:rPr>
                        <a:t>Shahnameh (Ferdowsi)</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kern="1800">
                          <a:effectLst/>
                        </a:rPr>
                        <a:t>Teachings of Zoroaster and the Philosophy of the Parsi Religion (Kapadia)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1646394285"/>
                  </a:ext>
                </a:extLst>
              </a:tr>
              <a:tr h="207141">
                <a:tc>
                  <a:txBody>
                    <a:bodyPr/>
                    <a:lstStyle/>
                    <a:p>
                      <a:pPr>
                        <a:lnSpc>
                          <a:spcPct val="115000"/>
                        </a:lnSpc>
                        <a:spcAft>
                          <a:spcPts val="0"/>
                        </a:spcAft>
                      </a:pPr>
                      <a:r>
                        <a:rPr lang="en-GB" sz="700">
                          <a:effectLst/>
                        </a:rPr>
                        <a:t>Europe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Greece &amp; Rome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The Illiad &amp; Odyssey (Homer), Parallel Lives (Plutarch)</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dirty="0">
                          <a:effectLst/>
                        </a:rPr>
                        <a:t>The Republic (Plato),</a:t>
                      </a:r>
                      <a:r>
                        <a:rPr lang="en-GB" sz="700" baseline="0" dirty="0">
                          <a:effectLst/>
                        </a:rPr>
                        <a:t> </a:t>
                      </a:r>
                      <a:r>
                        <a:rPr lang="en-GB" sz="700" dirty="0">
                          <a:effectLst/>
                        </a:rPr>
                        <a:t>The Meditations (Marcus Aurelius)</a:t>
                      </a:r>
                      <a:endParaRPr lang="en-GB" sz="700"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2848458996"/>
                  </a:ext>
                </a:extLst>
              </a:tr>
              <a:tr h="286218">
                <a:tc>
                  <a:txBody>
                    <a:bodyPr/>
                    <a:lstStyle/>
                    <a:p>
                      <a:pPr>
                        <a:lnSpc>
                          <a:spcPct val="115000"/>
                        </a:lnSpc>
                        <a:spcAft>
                          <a:spcPts val="0"/>
                        </a:spcAft>
                      </a:pPr>
                      <a:r>
                        <a:rPr lang="en-GB" sz="700">
                          <a:effectLst/>
                        </a:rPr>
                        <a:t>Americas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dirty="0">
                          <a:effectLst/>
                        </a:rPr>
                        <a:t>Native Americans</a:t>
                      </a:r>
                      <a:endParaRPr lang="en-GB" sz="700"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An Indigenous Peoples' History of the United States (Dunbar-Ortiz)</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Wisdom of the Native Americans (Nerburn)</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439030501"/>
                  </a:ext>
                </a:extLst>
              </a:tr>
              <a:tr h="136675">
                <a:tc>
                  <a:txBody>
                    <a:bodyPr/>
                    <a:lstStyle/>
                    <a:p>
                      <a:pPr>
                        <a:lnSpc>
                          <a:spcPct val="115000"/>
                        </a:lnSpc>
                        <a:spcAft>
                          <a:spcPts val="0"/>
                        </a:spcAft>
                      </a:pPr>
                      <a:r>
                        <a:rPr lang="en-GB" sz="700">
                          <a:effectLst/>
                        </a:rPr>
                        <a:t>Concepts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gridSpan="3">
                  <a:txBody>
                    <a:bodyPr/>
                    <a:lstStyle/>
                    <a:p>
                      <a:pPr>
                        <a:lnSpc>
                          <a:spcPct val="115000"/>
                        </a:lnSpc>
                        <a:spcAft>
                          <a:spcPts val="0"/>
                        </a:spcAft>
                      </a:pPr>
                      <a:r>
                        <a:rPr lang="en-GB" sz="700" b="1" dirty="0">
                          <a:effectLst/>
                        </a:rPr>
                        <a:t>Empires</a:t>
                      </a:r>
                      <a:endParaRPr lang="en-GB" sz="700" b="1"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28637196"/>
                  </a:ext>
                </a:extLst>
              </a:tr>
              <a:tr h="179637">
                <a:tc>
                  <a:txBody>
                    <a:bodyPr/>
                    <a:lstStyle/>
                    <a:p>
                      <a:pPr>
                        <a:lnSpc>
                          <a:spcPct val="115000"/>
                        </a:lnSpc>
                        <a:spcAft>
                          <a:spcPts val="0"/>
                        </a:spcAft>
                      </a:pPr>
                      <a:r>
                        <a:rPr lang="en-GB" sz="700">
                          <a:effectLst/>
                        </a:rPr>
                        <a:t>Africa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Kingdoms of Africa (Nok, Awkar, Fulani, Hausa, Zulu)</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Chaka (Mofolo)</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kern="1800">
                          <a:effectLst/>
                        </a:rPr>
                        <a:t>The Desert Shore: Literatures of the Sahel, Volume 3 (Wise)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3222439740"/>
                  </a:ext>
                </a:extLst>
              </a:tr>
              <a:tr h="136675">
                <a:tc>
                  <a:txBody>
                    <a:bodyPr/>
                    <a:lstStyle/>
                    <a:p>
                      <a:pPr>
                        <a:lnSpc>
                          <a:spcPct val="115000"/>
                        </a:lnSpc>
                        <a:spcAft>
                          <a:spcPts val="0"/>
                        </a:spcAft>
                      </a:pPr>
                      <a:r>
                        <a:rPr lang="en-GB" sz="700">
                          <a:effectLst/>
                        </a:rPr>
                        <a:t>Asia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Han dynasty &amp; Mughals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The Baburnama (Babur)</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Analects (Confucius)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1149991134"/>
                  </a:ext>
                </a:extLst>
              </a:tr>
              <a:tr h="138055">
                <a:tc>
                  <a:txBody>
                    <a:bodyPr/>
                    <a:lstStyle/>
                    <a:p>
                      <a:pPr>
                        <a:lnSpc>
                          <a:spcPct val="115000"/>
                        </a:lnSpc>
                        <a:spcAft>
                          <a:spcPts val="0"/>
                        </a:spcAft>
                      </a:pPr>
                      <a:r>
                        <a:rPr lang="en-GB" sz="700">
                          <a:effectLst/>
                        </a:rPr>
                        <a:t>Oceania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Peoples of Polynesia and Micronesia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A History of the Pacific Islands (Campbell)</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Hawaiian Mythology (Beckwith)</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4213758304"/>
                  </a:ext>
                </a:extLst>
              </a:tr>
              <a:tr h="138055">
                <a:tc>
                  <a:txBody>
                    <a:bodyPr/>
                    <a:lstStyle/>
                    <a:p>
                      <a:pPr>
                        <a:lnSpc>
                          <a:spcPct val="115000"/>
                        </a:lnSpc>
                        <a:spcAft>
                          <a:spcPts val="0"/>
                        </a:spcAft>
                      </a:pPr>
                      <a:r>
                        <a:rPr lang="en-GB" sz="700">
                          <a:effectLst/>
                        </a:rPr>
                        <a:t>Middle East</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Early Islam and the Ottoman Empire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Osman’s Dream (Finkel)</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Seyahâtnâme (Celebi), On the Perfect State ( </a:t>
                      </a:r>
                      <a:r>
                        <a:rPr lang="en-US" sz="700">
                          <a:effectLst/>
                        </a:rPr>
                        <a:t>Al-Farabi)</a:t>
                      </a:r>
                      <a:r>
                        <a:rPr lang="en-GB" sz="700">
                          <a:effectLst/>
                        </a:rPr>
                        <a:t> </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3525588911"/>
                  </a:ext>
                </a:extLst>
              </a:tr>
              <a:tr h="286218">
                <a:tc>
                  <a:txBody>
                    <a:bodyPr/>
                    <a:lstStyle/>
                    <a:p>
                      <a:pPr>
                        <a:lnSpc>
                          <a:spcPct val="115000"/>
                        </a:lnSpc>
                        <a:spcAft>
                          <a:spcPts val="0"/>
                        </a:spcAft>
                      </a:pPr>
                      <a:r>
                        <a:rPr lang="en-GB" sz="700">
                          <a:effectLst/>
                        </a:rPr>
                        <a:t>Europe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Middle Ages &amp; Renaissance </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dirty="0">
                          <a:effectLst/>
                        </a:rPr>
                        <a:t>The Bible, The Inferno (Dante), The Great Tragedies (Shakespeare), Poetry of John Donne</a:t>
                      </a:r>
                      <a:endParaRPr lang="en-GB" sz="700"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Confessions (St Augustine), Discourse on Method (Descartes), The Prince (Machiavelli)</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2224113527"/>
                  </a:ext>
                </a:extLst>
              </a:tr>
              <a:tr h="238753">
                <a:tc>
                  <a:txBody>
                    <a:bodyPr/>
                    <a:lstStyle/>
                    <a:p>
                      <a:pPr>
                        <a:lnSpc>
                          <a:spcPct val="115000"/>
                        </a:lnSpc>
                        <a:spcAft>
                          <a:spcPts val="0"/>
                        </a:spcAft>
                      </a:pPr>
                      <a:r>
                        <a:rPr lang="en-GB" sz="700" dirty="0">
                          <a:effectLst/>
                        </a:rPr>
                        <a:t>Americas</a:t>
                      </a:r>
                      <a:endParaRPr lang="en-GB" sz="700"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Inca, Mayan  &amp; Aztec Kingdoms; the conquistadors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Conquistador (Levy)</a:t>
                      </a:r>
                      <a:endParaRPr lang="en-GB" sz="700">
                        <a:effectLst/>
                      </a:endParaRPr>
                    </a:p>
                    <a:p>
                      <a:pPr>
                        <a:lnSpc>
                          <a:spcPct val="115000"/>
                        </a:lnSpc>
                        <a:spcAft>
                          <a:spcPts val="0"/>
                        </a:spcAft>
                      </a:pPr>
                      <a:r>
                        <a:rPr lang="en-GB" sz="700">
                          <a:effectLst/>
                        </a:rPr>
                        <a:t> </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spc="15">
                          <a:effectLst/>
                        </a:rPr>
                        <a:t>The Popol Vuh (translated by Tedlock)</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2195638928"/>
                  </a:ext>
                </a:extLst>
              </a:tr>
              <a:tr h="136675">
                <a:tc>
                  <a:txBody>
                    <a:bodyPr/>
                    <a:lstStyle/>
                    <a:p>
                      <a:pPr>
                        <a:lnSpc>
                          <a:spcPct val="115000"/>
                        </a:lnSpc>
                        <a:spcAft>
                          <a:spcPts val="0"/>
                        </a:spcAft>
                      </a:pPr>
                      <a:r>
                        <a:rPr lang="en-GB" sz="700">
                          <a:effectLst/>
                        </a:rPr>
                        <a:t>Concepts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gridSpan="3">
                  <a:txBody>
                    <a:bodyPr/>
                    <a:lstStyle/>
                    <a:p>
                      <a:pPr>
                        <a:lnSpc>
                          <a:spcPct val="115000"/>
                        </a:lnSpc>
                        <a:spcAft>
                          <a:spcPts val="0"/>
                        </a:spcAft>
                      </a:pPr>
                      <a:r>
                        <a:rPr lang="en-GB" sz="700" b="1" dirty="0">
                          <a:effectLst/>
                        </a:rPr>
                        <a:t>Power and territory</a:t>
                      </a:r>
                      <a:endParaRPr lang="en-GB" sz="700" b="1"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04847268"/>
                  </a:ext>
                </a:extLst>
              </a:tr>
              <a:tr h="435762">
                <a:tc>
                  <a:txBody>
                    <a:bodyPr/>
                    <a:lstStyle/>
                    <a:p>
                      <a:pPr>
                        <a:lnSpc>
                          <a:spcPct val="115000"/>
                        </a:lnSpc>
                        <a:spcAft>
                          <a:spcPts val="0"/>
                        </a:spcAft>
                      </a:pPr>
                      <a:r>
                        <a:rPr lang="en-GB" sz="700" dirty="0">
                          <a:effectLst/>
                        </a:rPr>
                        <a:t>Africa</a:t>
                      </a:r>
                      <a:endParaRPr lang="en-GB" sz="700"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scramble for Africa &amp; Colonisation</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Lion and The Jewel (Soyinka), Things Fall Apart (Achebe), Heart of Darkness (Conrad), King Leopold’s Ghost (Hochschild)</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Imperialism: The Highest Stage of Capitalism (Lenin), Writings on Empire and Slavery (Tocqueville) </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2506089276"/>
                  </a:ext>
                </a:extLst>
              </a:tr>
              <a:tr h="301247">
                <a:tc>
                  <a:txBody>
                    <a:bodyPr/>
                    <a:lstStyle/>
                    <a:p>
                      <a:pPr>
                        <a:lnSpc>
                          <a:spcPct val="115000"/>
                        </a:lnSpc>
                        <a:spcAft>
                          <a:spcPts val="0"/>
                        </a:spcAft>
                      </a:pPr>
                      <a:r>
                        <a:rPr lang="en-GB" sz="700">
                          <a:effectLst/>
                        </a:rPr>
                        <a:t>Asia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East India company and colonisation of India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Honourable Company (Keay)</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Autobiography (Gandhi), The Jail Notebook and Other Writings (Bhagat Singh), Dream of the Red Chamber (</a:t>
                      </a:r>
                      <a:r>
                        <a:rPr lang="en-US" sz="700">
                          <a:effectLst/>
                        </a:rPr>
                        <a:t>Cao Xueqin)</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2266628853"/>
                  </a:ext>
                </a:extLst>
              </a:tr>
              <a:tr h="305594">
                <a:tc>
                  <a:txBody>
                    <a:bodyPr/>
                    <a:lstStyle/>
                    <a:p>
                      <a:pPr>
                        <a:lnSpc>
                          <a:spcPct val="115000"/>
                        </a:lnSpc>
                        <a:spcAft>
                          <a:spcPts val="0"/>
                        </a:spcAft>
                      </a:pPr>
                      <a:r>
                        <a:rPr lang="en-GB" sz="700">
                          <a:effectLst/>
                        </a:rPr>
                        <a:t>Oceania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Cooke, Tasmania &amp; the colonisation of Australia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kern="1800">
                          <a:effectLst/>
                        </a:rPr>
                        <a:t>Blue Latitudes: Boldly Going Where Captain Cook Has Gone Before (Horwitz), The Fatal Shore (Hughes)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Two Treatises of Government (Locke)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3677186140"/>
                  </a:ext>
                </a:extLst>
              </a:tr>
              <a:tr h="286218">
                <a:tc>
                  <a:txBody>
                    <a:bodyPr/>
                    <a:lstStyle/>
                    <a:p>
                      <a:pPr>
                        <a:lnSpc>
                          <a:spcPct val="115000"/>
                        </a:lnSpc>
                        <a:spcAft>
                          <a:spcPts val="0"/>
                        </a:spcAft>
                      </a:pPr>
                      <a:r>
                        <a:rPr lang="en-GB" sz="700">
                          <a:effectLst/>
                        </a:rPr>
                        <a:t>Middle East</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Sykes-Picot agreement &amp; Balfour Declaration </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Seven Pillars of Wisdom (Lawrence), The Arab Awakening (Antonius)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State of the Jews (Herzl), The Prophet (Gibran)</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4237663947"/>
                  </a:ext>
                </a:extLst>
              </a:tr>
              <a:tr h="469117">
                <a:tc>
                  <a:txBody>
                    <a:bodyPr/>
                    <a:lstStyle/>
                    <a:p>
                      <a:pPr>
                        <a:lnSpc>
                          <a:spcPct val="115000"/>
                        </a:lnSpc>
                        <a:spcAft>
                          <a:spcPts val="0"/>
                        </a:spcAft>
                      </a:pPr>
                      <a:r>
                        <a:rPr lang="en-GB" sz="700">
                          <a:effectLst/>
                        </a:rPr>
                        <a:t>Europe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Enlightenment &amp; Industrial revolution</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Hard Times (Dickens), Pride &amp; Prejudice (Austen), The Brothers Karamazov (Dostoevsky), Madame Bovary (Flaubert), Industry and Empire: The Birth of the Industrial Revolution (Hobsbowm)</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Communist Manifesto (Marx &amp; Engels),</a:t>
                      </a:r>
                    </a:p>
                    <a:p>
                      <a:pPr>
                        <a:lnSpc>
                          <a:spcPct val="115000"/>
                        </a:lnSpc>
                        <a:spcAft>
                          <a:spcPts val="0"/>
                        </a:spcAft>
                      </a:pPr>
                      <a:r>
                        <a:rPr lang="en-GB" sz="700">
                          <a:effectLst/>
                        </a:rPr>
                        <a:t>The Twilight of the Idols (Nietzsche),</a:t>
                      </a:r>
                    </a:p>
                    <a:p>
                      <a:pPr>
                        <a:lnSpc>
                          <a:spcPct val="115000"/>
                        </a:lnSpc>
                        <a:spcAft>
                          <a:spcPts val="0"/>
                        </a:spcAft>
                      </a:pPr>
                      <a:r>
                        <a:rPr lang="en-GB" sz="700">
                          <a:effectLst/>
                        </a:rPr>
                        <a:t>The Origin of Species (Darwin)</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3898057932"/>
                  </a:ext>
                </a:extLst>
              </a:tr>
              <a:tr h="130702">
                <a:tc>
                  <a:txBody>
                    <a:bodyPr/>
                    <a:lstStyle/>
                    <a:p>
                      <a:pPr>
                        <a:lnSpc>
                          <a:spcPct val="115000"/>
                        </a:lnSpc>
                        <a:spcAft>
                          <a:spcPts val="0"/>
                        </a:spcAft>
                      </a:pPr>
                      <a:r>
                        <a:rPr lang="en-GB" sz="700">
                          <a:effectLst/>
                        </a:rPr>
                        <a:t>Americas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American colonisation, independence &amp; Civil War</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Moby Dick (Melville), The Metaphysical Club (Menand)</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Walden (Thoreau)</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779841005"/>
                  </a:ext>
                </a:extLst>
              </a:tr>
              <a:tr h="136675">
                <a:tc>
                  <a:txBody>
                    <a:bodyPr/>
                    <a:lstStyle/>
                    <a:p>
                      <a:pPr>
                        <a:lnSpc>
                          <a:spcPct val="115000"/>
                        </a:lnSpc>
                        <a:spcAft>
                          <a:spcPts val="0"/>
                        </a:spcAft>
                      </a:pPr>
                      <a:r>
                        <a:rPr lang="en-GB" sz="700">
                          <a:effectLst/>
                        </a:rPr>
                        <a:t>Concepts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gridSpan="3">
                  <a:txBody>
                    <a:bodyPr/>
                    <a:lstStyle/>
                    <a:p>
                      <a:pPr>
                        <a:lnSpc>
                          <a:spcPct val="115000"/>
                        </a:lnSpc>
                        <a:spcAft>
                          <a:spcPts val="0"/>
                        </a:spcAft>
                      </a:pPr>
                      <a:r>
                        <a:rPr lang="en-GB" sz="700" b="1" dirty="0">
                          <a:effectLst/>
                        </a:rPr>
                        <a:t>War and independence</a:t>
                      </a:r>
                      <a:endParaRPr lang="en-GB" sz="700" b="1"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65029517"/>
                  </a:ext>
                </a:extLst>
              </a:tr>
              <a:tr h="273689">
                <a:tc>
                  <a:txBody>
                    <a:bodyPr/>
                    <a:lstStyle/>
                    <a:p>
                      <a:pPr>
                        <a:lnSpc>
                          <a:spcPct val="115000"/>
                        </a:lnSpc>
                        <a:spcAft>
                          <a:spcPts val="0"/>
                        </a:spcAft>
                      </a:pPr>
                      <a:r>
                        <a:rPr lang="en-GB" sz="700">
                          <a:effectLst/>
                        </a:rPr>
                        <a:t>Africa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dirty="0">
                          <a:effectLst/>
                        </a:rPr>
                        <a:t>Post-colonisation</a:t>
                      </a:r>
                      <a:endParaRPr lang="en-GB" sz="700"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Long Walk to Freedom (Mandela), Season of Migration to the North (Salih), The Cairo Trilogies (Mahfouz)</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African Philosophy: An Anthology (Eze)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1065287368"/>
                  </a:ext>
                </a:extLst>
              </a:tr>
              <a:tr h="286218">
                <a:tc>
                  <a:txBody>
                    <a:bodyPr/>
                    <a:lstStyle/>
                    <a:p>
                      <a:pPr>
                        <a:lnSpc>
                          <a:spcPct val="115000"/>
                        </a:lnSpc>
                        <a:spcAft>
                          <a:spcPts val="0"/>
                        </a:spcAft>
                      </a:pPr>
                      <a:r>
                        <a:rPr lang="en-GB" sz="700">
                          <a:effectLst/>
                        </a:rPr>
                        <a:t>Asia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Independence and Communism</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Midnight’s Children (Rushdie), The God of Small Things (Roy), </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Little Red Book (Mao), Orientalism (Said), The Master of Go (Kawabata)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1884269624"/>
                  </a:ext>
                </a:extLst>
              </a:tr>
              <a:tr h="286218">
                <a:tc>
                  <a:txBody>
                    <a:bodyPr/>
                    <a:lstStyle/>
                    <a:p>
                      <a:pPr>
                        <a:lnSpc>
                          <a:spcPct val="115000"/>
                        </a:lnSpc>
                        <a:spcAft>
                          <a:spcPts val="0"/>
                        </a:spcAft>
                      </a:pPr>
                      <a:r>
                        <a:rPr lang="en-GB" sz="700">
                          <a:effectLst/>
                        </a:rPr>
                        <a:t>Oceania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The plight of modern Aborigines and Maoris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A Secret Country (Pilger), The Bone People (Hulme), The Whale Rider (Ihimaera)</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Tikanga Whakaaro: Key Concepts in Maori Culture (Barlow)</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4037447572"/>
                  </a:ext>
                </a:extLst>
              </a:tr>
              <a:tr h="286218">
                <a:tc>
                  <a:txBody>
                    <a:bodyPr/>
                    <a:lstStyle/>
                    <a:p>
                      <a:pPr>
                        <a:lnSpc>
                          <a:spcPct val="115000"/>
                        </a:lnSpc>
                        <a:spcAft>
                          <a:spcPts val="0"/>
                        </a:spcAft>
                      </a:pPr>
                      <a:r>
                        <a:rPr lang="en-GB" sz="700">
                          <a:effectLst/>
                        </a:rPr>
                        <a:t>Middle East</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de-DE" sz="700">
                          <a:effectLst/>
                        </a:rPr>
                        <a:t>Afghanistan, Arab Spring, Palestine and Israel, Iraq war</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Woman at Point Zero (</a:t>
                      </a:r>
                      <a:r>
                        <a:rPr lang="en-US" sz="700">
                          <a:effectLst/>
                        </a:rPr>
                        <a:t>Nawal El Saadawi), The Shapoing of the Modern Middle East (Lewis)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US" sz="700">
                          <a:effectLst/>
                        </a:rPr>
                        <a:t>Murderous Identities (Maalouf)</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2301036315"/>
                  </a:ext>
                </a:extLst>
              </a:tr>
              <a:tr h="286218">
                <a:tc>
                  <a:txBody>
                    <a:bodyPr/>
                    <a:lstStyle/>
                    <a:p>
                      <a:pPr>
                        <a:lnSpc>
                          <a:spcPct val="115000"/>
                        </a:lnSpc>
                        <a:spcAft>
                          <a:spcPts val="0"/>
                        </a:spcAft>
                      </a:pPr>
                      <a:r>
                        <a:rPr lang="en-GB" sz="700">
                          <a:effectLst/>
                        </a:rPr>
                        <a:t>Europe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WW1, WW2, Cold War</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War poets (Owen, Sassoon), 1984 (Orwell), Death in Venice (Mann)</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Nausea (Sartre)</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2623725692"/>
                  </a:ext>
                </a:extLst>
              </a:tr>
              <a:tr h="435762">
                <a:tc>
                  <a:txBody>
                    <a:bodyPr/>
                    <a:lstStyle/>
                    <a:p>
                      <a:pPr>
                        <a:lnSpc>
                          <a:spcPct val="115000"/>
                        </a:lnSpc>
                        <a:spcAft>
                          <a:spcPts val="0"/>
                        </a:spcAft>
                      </a:pPr>
                      <a:r>
                        <a:rPr lang="en-GB" sz="700">
                          <a:effectLst/>
                        </a:rPr>
                        <a:t>Americas</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a:effectLst/>
                        </a:rPr>
                        <a:t>WW1, WW2, Cold War</a:t>
                      </a:r>
                      <a:endParaRPr lang="en-GB" sz="70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dirty="0">
                          <a:effectLst/>
                        </a:rPr>
                        <a:t>The Great Gatsby (Fitzgerald), Who Rules the World (Chomsky), Beloved (Morrison), One Hundred Years of Solitude (Marquez)</a:t>
                      </a:r>
                      <a:endParaRPr lang="en-GB" sz="700"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tc>
                  <a:txBody>
                    <a:bodyPr/>
                    <a:lstStyle/>
                    <a:p>
                      <a:pPr>
                        <a:lnSpc>
                          <a:spcPct val="115000"/>
                        </a:lnSpc>
                        <a:spcAft>
                          <a:spcPts val="0"/>
                        </a:spcAft>
                      </a:pPr>
                      <a:r>
                        <a:rPr lang="en-GB" sz="700" dirty="0">
                          <a:effectLst/>
                        </a:rPr>
                        <a:t> Labyrinths (Borges)</a:t>
                      </a:r>
                      <a:endParaRPr lang="en-GB" sz="700" dirty="0">
                        <a:effectLst/>
                        <a:latin typeface="Arial" panose="020B0604020202020204" pitchFamily="34" charset="0"/>
                        <a:ea typeface="Arial" panose="020B0604020202020204" pitchFamily="34" charset="0"/>
                        <a:cs typeface="Times New Roman" panose="02020603050405020304" pitchFamily="18" charset="0"/>
                      </a:endParaRPr>
                    </a:p>
                  </a:txBody>
                  <a:tcPr marL="31886" marR="31886" marT="0" marB="0"/>
                </a:tc>
                <a:extLst>
                  <a:ext uri="{0D108BD9-81ED-4DB2-BD59-A6C34878D82A}">
                    <a16:rowId xmlns:a16="http://schemas.microsoft.com/office/drawing/2014/main" val="2979418102"/>
                  </a:ext>
                </a:extLst>
              </a:tr>
            </a:tbl>
          </a:graphicData>
        </a:graphic>
      </p:graphicFrame>
      <p:sp>
        <p:nvSpPr>
          <p:cNvPr id="4" name="Slide Number Placeholder 3"/>
          <p:cNvSpPr>
            <a:spLocks noGrp="1"/>
          </p:cNvSpPr>
          <p:nvPr>
            <p:ph type="sldNum" sz="quarter" idx="12"/>
          </p:nvPr>
        </p:nvSpPr>
        <p:spPr/>
        <p:txBody>
          <a:bodyPr/>
          <a:lstStyle/>
          <a:p>
            <a:fld id="{8E8976C1-1365-4A9F-BFF6-A864CB662BC6}" type="slidenum">
              <a:rPr lang="en-GB" smtClean="0"/>
              <a:t>88</a:t>
            </a:fld>
            <a:endParaRPr lang="en-GB"/>
          </a:p>
        </p:txBody>
      </p:sp>
    </p:spTree>
    <p:extLst>
      <p:ext uri="{BB962C8B-B14F-4D97-AF65-F5344CB8AC3E}">
        <p14:creationId xmlns:p14="http://schemas.microsoft.com/office/powerpoint/2010/main" val="21787244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89</a:t>
            </a:fld>
            <a:endParaRPr lang="en-GB"/>
          </a:p>
        </p:txBody>
      </p:sp>
      <p:pic>
        <p:nvPicPr>
          <p:cNvPr id="2050" name="Picture 2" descr="Image result for sapie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4090" y="256258"/>
            <a:ext cx="4016029" cy="61087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the hero with a thousand fac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172" y="256258"/>
            <a:ext cx="4030619" cy="610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5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9</a:t>
            </a:fld>
            <a:endParaRPr lang="en-GB"/>
          </a:p>
        </p:txBody>
      </p:sp>
      <p:pic>
        <p:nvPicPr>
          <p:cNvPr id="1026" name="Picture 2" descr="Résultat de recherche d'images pour &quot;limbic system 3d&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00" y="908720"/>
            <a:ext cx="8691366"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642556"/>
            <a:ext cx="5238328" cy="184666"/>
          </a:xfrm>
          <a:prstGeom prst="rect">
            <a:avLst/>
          </a:prstGeom>
        </p:spPr>
        <p:txBody>
          <a:bodyPr wrap="square">
            <a:spAutoFit/>
          </a:bodyPr>
          <a:lstStyle/>
          <a:p>
            <a:r>
              <a:rPr lang="en-GB" sz="600" dirty="0"/>
              <a:t>https://www.shutterstock.com/fr/video/clip-3283064-stock-footage-brain-part-limbic-system.html</a:t>
            </a:r>
          </a:p>
        </p:txBody>
      </p:sp>
    </p:spTree>
    <p:extLst>
      <p:ext uri="{BB962C8B-B14F-4D97-AF65-F5344CB8AC3E}">
        <p14:creationId xmlns:p14="http://schemas.microsoft.com/office/powerpoint/2010/main" val="18203938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a:t>                                          SERVICE LEARNING</a:t>
            </a:r>
          </a:p>
        </p:txBody>
      </p:sp>
      <p:sp>
        <p:nvSpPr>
          <p:cNvPr id="4" name="Slide Number Placeholder 3"/>
          <p:cNvSpPr>
            <a:spLocks noGrp="1"/>
          </p:cNvSpPr>
          <p:nvPr>
            <p:ph type="sldNum" sz="quarter" idx="12"/>
          </p:nvPr>
        </p:nvSpPr>
        <p:spPr/>
        <p:txBody>
          <a:bodyPr/>
          <a:lstStyle/>
          <a:p>
            <a:fld id="{8E8976C1-1365-4A9F-BFF6-A864CB662BC6}" type="slidenum">
              <a:rPr lang="en-GB" smtClean="0"/>
              <a:t>90</a:t>
            </a:fld>
            <a:endParaRPr lang="en-GB"/>
          </a:p>
        </p:txBody>
      </p:sp>
    </p:spTree>
    <p:extLst>
      <p:ext uri="{BB962C8B-B14F-4D97-AF65-F5344CB8AC3E}">
        <p14:creationId xmlns:p14="http://schemas.microsoft.com/office/powerpoint/2010/main" val="32544838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91</a:t>
            </a:fld>
            <a:endParaRPr lang="en-GB"/>
          </a:p>
        </p:txBody>
      </p:sp>
      <p:pic>
        <p:nvPicPr>
          <p:cNvPr id="5" name="Picture 2" descr="Image result for guiding principles for learning in the 21st Century Hugh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32" y="26288"/>
            <a:ext cx="3189444" cy="65170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3347864" y="1268760"/>
            <a:ext cx="5525178" cy="4104456"/>
          </a:xfrm>
          <a:prstGeom prst="rect">
            <a:avLst/>
          </a:prstGeom>
        </p:spPr>
      </p:pic>
    </p:spTree>
    <p:extLst>
      <p:ext uri="{BB962C8B-B14F-4D97-AF65-F5344CB8AC3E}">
        <p14:creationId xmlns:p14="http://schemas.microsoft.com/office/powerpoint/2010/main" val="304974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INDIVIDUAL</a:t>
            </a:r>
          </a:p>
        </p:txBody>
      </p:sp>
      <p:sp>
        <p:nvSpPr>
          <p:cNvPr id="3" name="Content Placeholder 2"/>
          <p:cNvSpPr>
            <a:spLocks noGrp="1"/>
          </p:cNvSpPr>
          <p:nvPr>
            <p:ph idx="1"/>
          </p:nvPr>
        </p:nvSpPr>
        <p:spPr/>
        <p:txBody>
          <a:bodyPr/>
          <a:lstStyle/>
          <a:p>
            <a:r>
              <a:rPr lang="en-GB" dirty="0"/>
              <a:t>UNDERSTANDING BEYOND THE OTHER</a:t>
            </a:r>
          </a:p>
          <a:p>
            <a:r>
              <a:rPr lang="en-GB" dirty="0"/>
              <a:t>CRITICAL THINKING</a:t>
            </a:r>
          </a:p>
          <a:p>
            <a:r>
              <a:rPr lang="en-GB" dirty="0"/>
              <a:t>METACOGNITIVE AWARENESS</a:t>
            </a:r>
          </a:p>
          <a:p>
            <a:r>
              <a:rPr lang="en-GB" dirty="0"/>
              <a:t>EMPATHY</a:t>
            </a:r>
          </a:p>
          <a:p>
            <a:endParaRPr lang="en-GB" dirty="0"/>
          </a:p>
        </p:txBody>
      </p:sp>
      <p:sp>
        <p:nvSpPr>
          <p:cNvPr id="4" name="Slide Number Placeholder 3"/>
          <p:cNvSpPr>
            <a:spLocks noGrp="1"/>
          </p:cNvSpPr>
          <p:nvPr>
            <p:ph type="sldNum" sz="quarter" idx="12"/>
          </p:nvPr>
        </p:nvSpPr>
        <p:spPr/>
        <p:txBody>
          <a:bodyPr/>
          <a:lstStyle/>
          <a:p>
            <a:fld id="{8E8976C1-1365-4A9F-BFF6-A864CB662BC6}" type="slidenum">
              <a:rPr lang="en-GB" smtClean="0"/>
              <a:t>92</a:t>
            </a:fld>
            <a:endParaRPr lang="en-GB"/>
          </a:p>
        </p:txBody>
      </p:sp>
      <p:sp>
        <p:nvSpPr>
          <p:cNvPr id="5" name="TextBox 4"/>
          <p:cNvSpPr txBox="1"/>
          <p:nvPr/>
        </p:nvSpPr>
        <p:spPr>
          <a:xfrm rot="5400000">
            <a:off x="7048178" y="3750992"/>
            <a:ext cx="2736304" cy="584775"/>
          </a:xfrm>
          <a:prstGeom prst="rect">
            <a:avLst/>
          </a:prstGeom>
          <a:noFill/>
        </p:spPr>
        <p:txBody>
          <a:bodyPr wrap="square" rtlCol="0">
            <a:spAutoFit/>
          </a:bodyPr>
          <a:lstStyle/>
          <a:p>
            <a:r>
              <a:rPr lang="en-GB" sz="3200" b="1" dirty="0">
                <a:solidFill>
                  <a:srgbClr val="FFC000"/>
                </a:solidFill>
              </a:rPr>
              <a:t>INSTITUTION</a:t>
            </a:r>
          </a:p>
        </p:txBody>
      </p:sp>
      <p:sp>
        <p:nvSpPr>
          <p:cNvPr id="6" name="TextBox 5"/>
          <p:cNvSpPr txBox="1"/>
          <p:nvPr/>
        </p:nvSpPr>
        <p:spPr>
          <a:xfrm rot="5400000">
            <a:off x="6245303" y="3896813"/>
            <a:ext cx="3024336" cy="369332"/>
          </a:xfrm>
          <a:prstGeom prst="rect">
            <a:avLst/>
          </a:prstGeom>
          <a:noFill/>
        </p:spPr>
        <p:txBody>
          <a:bodyPr wrap="square" rtlCol="0">
            <a:spAutoFit/>
          </a:bodyPr>
          <a:lstStyle/>
          <a:p>
            <a:r>
              <a:rPr lang="en-GB" dirty="0"/>
              <a:t>CONTACT HYPOTHESIS</a:t>
            </a:r>
          </a:p>
        </p:txBody>
      </p:sp>
      <p:sp>
        <p:nvSpPr>
          <p:cNvPr id="7" name="TextBox 6"/>
          <p:cNvSpPr txBox="1"/>
          <p:nvPr/>
        </p:nvSpPr>
        <p:spPr>
          <a:xfrm rot="5400000">
            <a:off x="4831855" y="3136322"/>
            <a:ext cx="5112568" cy="369332"/>
          </a:xfrm>
          <a:prstGeom prst="rect">
            <a:avLst/>
          </a:prstGeom>
          <a:noFill/>
        </p:spPr>
        <p:txBody>
          <a:bodyPr wrap="square" rtlCol="0">
            <a:spAutoFit/>
          </a:bodyPr>
          <a:lstStyle/>
          <a:p>
            <a:r>
              <a:rPr lang="en-GB" dirty="0"/>
              <a:t>PRINCIPLES OF INTERNATIONAL EDUCATION</a:t>
            </a:r>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a:prstGeom prst="rect">
            <a:avLst/>
          </a:prstGeom>
        </p:spPr>
      </p:pic>
    </p:spTree>
    <p:extLst>
      <p:ext uri="{BB962C8B-B14F-4D97-AF65-F5344CB8AC3E}">
        <p14:creationId xmlns:p14="http://schemas.microsoft.com/office/powerpoint/2010/main" val="26017532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a:prstGeom prst="rect">
            <a:avLst/>
          </a:prstGeom>
        </p:spPr>
      </p:pic>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93</a:t>
            </a:fld>
            <a:endParaRPr lang="en-GB"/>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18347" y="-243409"/>
            <a:ext cx="8323387" cy="10482271"/>
          </a:xfrm>
        </p:spPr>
      </p:pic>
    </p:spTree>
    <p:extLst>
      <p:ext uri="{BB962C8B-B14F-4D97-AF65-F5344CB8AC3E}">
        <p14:creationId xmlns:p14="http://schemas.microsoft.com/office/powerpoint/2010/main" val="13617488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08920"/>
            <a:ext cx="7511473" cy="1312480"/>
          </a:xfrm>
        </p:spPr>
        <p:txBody>
          <a:bodyPr>
            <a:normAutofit fontScale="90000"/>
          </a:bodyPr>
          <a:lstStyle/>
          <a:p>
            <a:r>
              <a:rPr lang="fr-CH" dirty="0">
                <a:effectLst/>
              </a:rPr>
              <a:t> </a:t>
            </a:r>
            <a:r>
              <a:rPr lang="fr-CH" b="1" dirty="0">
                <a:effectLst/>
              </a:rPr>
              <a:t>conclusion</a:t>
            </a:r>
            <a:br>
              <a:rPr lang="fr-CH" b="1" dirty="0">
                <a:effectLst/>
              </a:rPr>
            </a:br>
            <a:br>
              <a:rPr lang="fr-CH" b="1" dirty="0">
                <a:effectLst/>
              </a:rPr>
            </a:br>
            <a:r>
              <a:rPr lang="fr-CH" dirty="0">
                <a:effectLst/>
              </a:rPr>
              <a:t> </a:t>
            </a:r>
            <a:br>
              <a:rPr lang="en-GB" dirty="0">
                <a:effectLst/>
              </a:rPr>
            </a:br>
            <a:endParaRPr lang="en-GB"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9455" y="0"/>
            <a:ext cx="1534545" cy="2304529"/>
          </a:xfrm>
        </p:spPr>
      </p:pic>
      <p:sp>
        <p:nvSpPr>
          <p:cNvPr id="3" name="Slide Number Placeholder 2"/>
          <p:cNvSpPr>
            <a:spLocks noGrp="1"/>
          </p:cNvSpPr>
          <p:nvPr>
            <p:ph type="sldNum" sz="quarter" idx="12"/>
          </p:nvPr>
        </p:nvSpPr>
        <p:spPr/>
        <p:txBody>
          <a:bodyPr/>
          <a:lstStyle/>
          <a:p>
            <a:fld id="{8E8976C1-1365-4A9F-BFF6-A864CB662BC6}" type="slidenum">
              <a:rPr lang="en-GB" smtClean="0"/>
              <a:t>94</a:t>
            </a:fld>
            <a:endParaRPr lang="en-GB"/>
          </a:p>
        </p:txBody>
      </p:sp>
    </p:spTree>
    <p:extLst>
      <p:ext uri="{BB962C8B-B14F-4D97-AF65-F5344CB8AC3E}">
        <p14:creationId xmlns:p14="http://schemas.microsoft.com/office/powerpoint/2010/main" val="12636304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8E8976C1-1365-4A9F-BFF6-A864CB662BC6}" type="slidenum">
              <a:rPr lang="en-GB" smtClean="0"/>
              <a:t>95</a:t>
            </a:fld>
            <a:endParaRPr lang="en-GB"/>
          </a:p>
        </p:txBody>
      </p:sp>
      <p:pic>
        <p:nvPicPr>
          <p:cNvPr id="8194" name="Picture 2" descr="Image result for mandela 19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86" y="258762"/>
            <a:ext cx="9190137" cy="61020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666" y="6605745"/>
            <a:ext cx="4572000" cy="184666"/>
          </a:xfrm>
          <a:prstGeom prst="rect">
            <a:avLst/>
          </a:prstGeom>
        </p:spPr>
        <p:txBody>
          <a:bodyPr>
            <a:spAutoFit/>
          </a:bodyPr>
          <a:lstStyle/>
          <a:p>
            <a:r>
              <a:rPr lang="en-GB" sz="600" dirty="0">
                <a:latin typeface="Agency FB" panose="020B0503020202020204" pitchFamily="34" charset="0"/>
              </a:rPr>
              <a:t>https://www.reddit.com/r/HistoryPorn/comments/1s7b5p/nelson_mandela_triumphant_february_11th_1992_3296/</a:t>
            </a:r>
          </a:p>
        </p:txBody>
      </p:sp>
    </p:spTree>
    <p:extLst>
      <p:ext uri="{BB962C8B-B14F-4D97-AF65-F5344CB8AC3E}">
        <p14:creationId xmlns:p14="http://schemas.microsoft.com/office/powerpoint/2010/main" val="21928434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94</TotalTime>
  <Words>2055</Words>
  <Application>Microsoft Office PowerPoint</Application>
  <PresentationFormat>On-screen Show (4:3)</PresentationFormat>
  <Paragraphs>488</Paragraphs>
  <Slides>95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Agency FB</vt:lpstr>
      <vt:lpstr>Arial</vt:lpstr>
      <vt:lpstr>Calibri</vt:lpstr>
      <vt:lpstr>Century Gothic</vt:lpstr>
      <vt:lpstr>Times New Roman</vt:lpstr>
      <vt:lpstr>Mesh</vt:lpstr>
      <vt:lpstr>PowerPoint Presentation</vt:lpstr>
      <vt:lpstr>PowerPoint Presentation</vt:lpstr>
      <vt:lpstr>PowerPoint Presentation</vt:lpstr>
      <vt:lpstr>PowerPoint Presentation</vt:lpstr>
      <vt:lpstr>PowerPoint Presentation</vt:lpstr>
      <vt:lpstr> WHAT IS PREJUDICE?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WOULD YOU LIKE TO BE A MINORITY IN YOUR NEIGHBOURHOOD?</vt:lpstr>
      <vt:lpstr>           Assume that all "reds" are quite "tolerant" of greens.  They are willing to live in "mixed neighborhoods" in which both groups are proportionally represented.  Assume that "greens" feel the same way. </vt:lpstr>
      <vt:lpstr>              However, let's also assume that, while members of each group are tolerant of the other, that no one wants to be a "minority" in their neighborhood.  That is, greens are happy to live in a neighborhood with up to 50% reds -- but not more than that; reds feel the same way about the presence of greens.  </vt:lpstr>
      <vt:lpstr>PowerPoint Presentation</vt:lpstr>
      <vt:lpstr>PowerPoint Presentation</vt:lpstr>
      <vt:lpstr> A fundamental goal of a good education is to reduce prejudice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PREJUDICE IN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EDUCATIONAL RESPONSES</vt:lpstr>
      <vt:lpstr>INDIVIDUAL</vt:lpstr>
      <vt:lpstr>INDIVIDUAL</vt:lpstr>
      <vt:lpstr> Understanding beyond the other </vt:lpstr>
      <vt:lpstr>PowerPoint Presentation</vt:lpstr>
      <vt:lpstr>Comprendre et déconstruire l’Autre </vt:lpstr>
      <vt:lpstr>PowerPoint Presentation</vt:lpstr>
      <vt:lpstr> CRITICAL THINKING</vt:lpstr>
      <vt:lpstr>PowerPoint Presentation</vt:lpstr>
      <vt:lpstr>PowerPoint Presentation</vt:lpstr>
      <vt:lpstr>PowerPoint Presentation</vt:lpstr>
      <vt:lpstr>PowerPoint Presentation</vt:lpstr>
      <vt:lpstr>    mEtacognition</vt:lpstr>
      <vt:lpstr> </vt:lpstr>
      <vt:lpstr>PowerPoint Presentation</vt:lpstr>
      <vt:lpstr> </vt:lpstr>
      <vt:lpstr>PowerPoint Presentation</vt:lpstr>
      <vt:lpstr>Implicit Association Test  Greenwald, Banaji, Nosek(1998, 2003, 2009)</vt:lpstr>
      <vt:lpstr>Implicit Association Test  Greenwald, Banaji, Nosek(1998, 2003, 2009)</vt:lpstr>
      <vt:lpstr>     EMPATHY </vt:lpstr>
      <vt:lpstr>PowerPoint Presentation</vt:lpstr>
      <vt:lpstr>PowerPoint Presentation</vt:lpstr>
      <vt:lpstr>PowerPoint Presentation</vt:lpstr>
      <vt:lpstr>PowerPoint Presentation</vt:lpstr>
      <vt:lpstr>PowerPoint Presentation</vt:lpstr>
      <vt:lpstr>LEVEL 1 EMPATHY</vt:lpstr>
      <vt:lpstr>LEVEL 2 EMPATHY</vt:lpstr>
      <vt:lpstr>LEVEL 3 EMPATHY</vt:lpstr>
      <vt:lpstr>Red bird</vt:lpstr>
      <vt:lpstr>INDIVIDUAL</vt:lpstr>
      <vt:lpstr> INSTITUTIONAL conditions    </vt:lpstr>
      <vt:lpstr> THE CONTACT HYPOTHESIS    </vt:lpstr>
      <vt:lpstr>PowerPoint Presentation</vt:lpstr>
      <vt:lpstr> THE CONTACT HYPOTHESIS    </vt:lpstr>
      <vt:lpstr>PowerPoint Presentation</vt:lpstr>
      <vt:lpstr> PRINCIPLES OF INTERNATIONAL EDUCATION</vt:lpstr>
      <vt:lpstr>PowerPoint Presentation</vt:lpstr>
      <vt:lpstr>PowerPoint Presentation</vt:lpstr>
      <vt:lpstr>PowerPoint Presentation</vt:lpstr>
      <vt:lpstr>PowerPoint Presentation</vt:lpstr>
      <vt:lpstr>PowerPoint Presentation</vt:lpstr>
      <vt:lpstr>PowerPoint Presentation</vt:lpstr>
      <vt:lpstr>INDIVIDUAL</vt:lpstr>
      <vt:lpstr>PowerPoint Presentation</vt:lpstr>
      <vt:lpstr> conclusion    </vt:lpstr>
      <vt:lpstr>PowerPoint Presentation</vt:lpstr>
    </vt:vector>
  </TitlesOfParts>
  <Company>International School of Geneva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HUGHES Conrad</dc:creator>
  <cp:lastModifiedBy>AVR</cp:lastModifiedBy>
  <cp:revision>110</cp:revision>
  <dcterms:created xsi:type="dcterms:W3CDTF">2016-11-07T18:20:43Z</dcterms:created>
  <dcterms:modified xsi:type="dcterms:W3CDTF">2017-10-08T08:15:38Z</dcterms:modified>
</cp:coreProperties>
</file>