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22" r:id="rId1"/>
  </p:sldMasterIdLst>
  <p:notesMasterIdLst>
    <p:notesMasterId r:id="rId32"/>
  </p:notesMasterIdLst>
  <p:sldIdLst>
    <p:sldId id="256" r:id="rId2"/>
    <p:sldId id="286" r:id="rId3"/>
    <p:sldId id="296" r:id="rId4"/>
    <p:sldId id="282" r:id="rId5"/>
    <p:sldId id="260" r:id="rId6"/>
    <p:sldId id="259" r:id="rId7"/>
    <p:sldId id="261" r:id="rId8"/>
    <p:sldId id="262" r:id="rId9"/>
    <p:sldId id="263" r:id="rId10"/>
    <p:sldId id="264" r:id="rId11"/>
    <p:sldId id="265" r:id="rId12"/>
    <p:sldId id="276" r:id="rId13"/>
    <p:sldId id="287" r:id="rId14"/>
    <p:sldId id="288" r:id="rId15"/>
    <p:sldId id="289" r:id="rId16"/>
    <p:sldId id="290" r:id="rId17"/>
    <p:sldId id="291" r:id="rId18"/>
    <p:sldId id="295" r:id="rId19"/>
    <p:sldId id="301" r:id="rId20"/>
    <p:sldId id="292" r:id="rId21"/>
    <p:sldId id="303" r:id="rId22"/>
    <p:sldId id="293" r:id="rId23"/>
    <p:sldId id="300" r:id="rId24"/>
    <p:sldId id="304" r:id="rId25"/>
    <p:sldId id="305" r:id="rId26"/>
    <p:sldId id="294" r:id="rId27"/>
    <p:sldId id="306" r:id="rId28"/>
    <p:sldId id="309" r:id="rId29"/>
    <p:sldId id="308" r:id="rId30"/>
    <p:sldId id="307"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EB1"/>
    <a:srgbClr val="FAE9AD"/>
    <a:srgbClr val="DDCE99"/>
    <a:srgbClr val="AA9E76"/>
    <a:srgbClr val="FFF9AB"/>
    <a:srgbClr val="1B3D7A"/>
    <a:srgbClr val="1A3971"/>
    <a:srgbClr val="1E4080"/>
    <a:srgbClr val="224890"/>
    <a:srgbClr val="2C5BB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169" autoAdjust="0"/>
  </p:normalViewPr>
  <p:slideViewPr>
    <p:cSldViewPr snapToGrid="0" snapToObjects="1">
      <p:cViewPr>
        <p:scale>
          <a:sx n="100" d="100"/>
          <a:sy n="100" d="100"/>
        </p:scale>
        <p:origin x="-72" y="-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E73256-46F7-D344-96F2-5CB1595C8B50}" type="datetimeFigureOut">
              <a:rPr lang="en-US" smtClean="0"/>
              <a:t>11/10/2014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36F730-4A11-DC47-B114-E4D4A27CF3AE}" type="slidenum">
              <a:rPr lang="en-US" smtClean="0"/>
              <a:t>‹#›</a:t>
            </a:fld>
            <a:endParaRPr lang="en-US"/>
          </a:p>
        </p:txBody>
      </p:sp>
    </p:spTree>
    <p:extLst>
      <p:ext uri="{BB962C8B-B14F-4D97-AF65-F5344CB8AC3E}">
        <p14:creationId xmlns:p14="http://schemas.microsoft.com/office/powerpoint/2010/main" val="377202501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Educational policies in Brazil set against the global context, their impact on raising standards, and addressing the needs of an intercultural Brazilian society.</a:t>
            </a:r>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Brazil’s economy has strengthened over the past decades placing the country in a prominent position within the global market. However, for most of its recorded history, Brazil’s educational policies have been inconsistent with its aspirations, thereby generating a fragmented system of inequity and inequality. Over the past two decades, a new set of educational policies at a federal level have been emerging. These policies advocate in </a:t>
            </a:r>
            <a:r>
              <a:rPr lang="en-US" sz="1200" b="0" kern="1200" dirty="0" err="1" smtClean="0">
                <a:solidFill>
                  <a:schemeClr val="tx1"/>
                </a:solidFill>
                <a:latin typeface="+mn-lt"/>
                <a:ea typeface="+mn-ea"/>
                <a:cs typeface="+mn-cs"/>
              </a:rPr>
              <a:t>favour</a:t>
            </a:r>
            <a:r>
              <a:rPr lang="en-US" sz="1200" b="0" kern="1200" dirty="0" smtClean="0">
                <a:solidFill>
                  <a:schemeClr val="tx1"/>
                </a:solidFill>
                <a:latin typeface="+mn-lt"/>
                <a:ea typeface="+mn-ea"/>
                <a:cs typeface="+mn-cs"/>
              </a:rPr>
              <a:t> of access to basic education for all citizens, the monitoring of educational achievements, equitable distribution of funds and the urgent need to promote intercultural understanding and awareness amongst all end-users.</a:t>
            </a:r>
          </a:p>
          <a:p>
            <a:r>
              <a:rPr lang="en-US" sz="1200" b="0" kern="1200" dirty="0" smtClean="0">
                <a:solidFill>
                  <a:schemeClr val="tx1"/>
                </a:solidFill>
                <a:latin typeface="+mn-lt"/>
                <a:ea typeface="+mn-ea"/>
                <a:cs typeface="+mn-cs"/>
              </a:rPr>
              <a:t> </a:t>
            </a:r>
          </a:p>
          <a:p>
            <a:r>
              <a:rPr lang="en-US" sz="1200" b="0" kern="1200" dirty="0" smtClean="0">
                <a:solidFill>
                  <a:schemeClr val="tx1"/>
                </a:solidFill>
                <a:latin typeface="+mn-lt"/>
                <a:ea typeface="+mn-ea"/>
                <a:cs typeface="+mn-cs"/>
              </a:rPr>
              <a:t>An additional challenge to this process is access to constitutionally guaranteed educational provision which meets the needs of mixed cultural backgrounds, ethnic heterogeneity, the rural/urban divide and low income elements of Brazilian society. Through links with international non-governmental institutions such as the United Nations Develop </a:t>
            </a:r>
            <a:r>
              <a:rPr lang="en-US" sz="1200" b="0" kern="1200" dirty="0" err="1" smtClean="0">
                <a:solidFill>
                  <a:schemeClr val="tx1"/>
                </a:solidFill>
                <a:latin typeface="+mn-lt"/>
                <a:ea typeface="+mn-ea"/>
                <a:cs typeface="+mn-cs"/>
              </a:rPr>
              <a:t>Programme</a:t>
            </a:r>
            <a:r>
              <a:rPr lang="en-US" sz="1200" b="0" kern="1200" dirty="0" smtClean="0">
                <a:solidFill>
                  <a:schemeClr val="tx1"/>
                </a:solidFill>
                <a:latin typeface="+mn-lt"/>
                <a:ea typeface="+mn-ea"/>
                <a:cs typeface="+mn-cs"/>
              </a:rPr>
              <a:t> (UNDP), United Nations Educational, Scientific and Cultural Organization (UNESCO), The World Bank, and the </a:t>
            </a:r>
            <a:r>
              <a:rPr lang="en-US" sz="1200" b="0" kern="1200" dirty="0" err="1" smtClean="0">
                <a:solidFill>
                  <a:schemeClr val="tx1"/>
                </a:solidFill>
                <a:latin typeface="+mn-lt"/>
                <a:ea typeface="+mn-ea"/>
                <a:cs typeface="+mn-cs"/>
              </a:rPr>
              <a:t>Programme</a:t>
            </a:r>
            <a:r>
              <a:rPr lang="en-US" sz="1200" b="0" kern="1200" dirty="0" smtClean="0">
                <a:solidFill>
                  <a:schemeClr val="tx1"/>
                </a:solidFill>
                <a:latin typeface="+mn-lt"/>
                <a:ea typeface="+mn-ea"/>
                <a:cs typeface="+mn-cs"/>
              </a:rPr>
              <a:t> for International Student Assessment (PISA), the Brazilian government is striving to raise the country’s achievements and intercultural awareness, whilst simultaneously reaching out to many disparate areas of the country.</a:t>
            </a:r>
          </a:p>
          <a:p>
            <a:r>
              <a:rPr lang="en-US" sz="1200" b="0" kern="1200" dirty="0" smtClean="0">
                <a:solidFill>
                  <a:schemeClr val="tx1"/>
                </a:solidFill>
                <a:latin typeface="+mn-lt"/>
                <a:ea typeface="+mn-ea"/>
                <a:cs typeface="+mn-cs"/>
              </a:rPr>
              <a:t> </a:t>
            </a:r>
          </a:p>
          <a:p>
            <a:r>
              <a:rPr lang="en-US" sz="1200" b="0" kern="1200" dirty="0" smtClean="0">
                <a:solidFill>
                  <a:schemeClr val="tx1"/>
                </a:solidFill>
                <a:latin typeface="+mn-lt"/>
                <a:ea typeface="+mn-ea"/>
                <a:cs typeface="+mn-cs"/>
              </a:rPr>
              <a:t>The aim of my presentation is to reflect on the two-way process between Brazil’s educational history and its current educational policies. I will also consider the growing need to bring policies in line with the international circuit of education and, from an intercultural perspective, will assess how effective these current policies are proving to be in order to prepare all Brazilian citizens to be more inter-culturally aware, globally alert and valued members of their society.   </a:t>
            </a:r>
            <a:endParaRPr lang="en-US" dirty="0"/>
          </a:p>
        </p:txBody>
      </p:sp>
      <p:sp>
        <p:nvSpPr>
          <p:cNvPr id="4" name="Slide Number Placeholder 3"/>
          <p:cNvSpPr>
            <a:spLocks noGrp="1"/>
          </p:cNvSpPr>
          <p:nvPr>
            <p:ph type="sldNum" sz="quarter" idx="10"/>
          </p:nvPr>
        </p:nvSpPr>
        <p:spPr/>
        <p:txBody>
          <a:bodyPr/>
          <a:lstStyle/>
          <a:p>
            <a:fld id="{3936F730-4A11-DC47-B114-E4D4A27CF3AE}" type="slidenum">
              <a:rPr lang="en-US" smtClean="0"/>
              <a:t>1</a:t>
            </a:fld>
            <a:endParaRPr lang="en-US"/>
          </a:p>
        </p:txBody>
      </p:sp>
    </p:spTree>
    <p:extLst>
      <p:ext uri="{BB962C8B-B14F-4D97-AF65-F5344CB8AC3E}">
        <p14:creationId xmlns:p14="http://schemas.microsoft.com/office/powerpoint/2010/main" val="750549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At this time, one of the foremost Brazilian educational philosophers, Paulo </a:t>
            </a:r>
            <a:r>
              <a:rPr lang="en-GB" dirty="0" err="1" smtClean="0"/>
              <a:t>Freire</a:t>
            </a:r>
            <a:r>
              <a:rPr lang="en-GB" dirty="0" smtClean="0"/>
              <a:t>, whilst exiled in Chile for his revolutionary ideologies, wrote “Education as the Practice of Freedom” (1967) and “Pedagogy of the Oppressed” (1970). His work tries to convince teachers to engage learners in dialogue, to pinpoint oppressive experiences and generate ‘problem posing’ and ‘</a:t>
            </a:r>
            <a:r>
              <a:rPr lang="en-GB" dirty="0" err="1" smtClean="0"/>
              <a:t>conscientization</a:t>
            </a:r>
            <a:r>
              <a:rPr lang="en-GB" dirty="0" smtClean="0"/>
              <a:t>’, to understand how education has been influenced by ruling societal forces (</a:t>
            </a:r>
            <a:r>
              <a:rPr lang="en-GB" dirty="0" err="1" smtClean="0"/>
              <a:t>Freire</a:t>
            </a:r>
            <a:r>
              <a:rPr lang="en-GB" dirty="0" smtClean="0"/>
              <a:t>, 1970). </a:t>
            </a:r>
            <a:endParaRPr lang="en-US" dirty="0" smtClean="0"/>
          </a:p>
          <a:p>
            <a:endParaRPr lang="en-US" dirty="0"/>
          </a:p>
        </p:txBody>
      </p:sp>
      <p:sp>
        <p:nvSpPr>
          <p:cNvPr id="4" name="Slide Number Placeholder 3"/>
          <p:cNvSpPr>
            <a:spLocks noGrp="1"/>
          </p:cNvSpPr>
          <p:nvPr>
            <p:ph type="sldNum" sz="quarter" idx="10"/>
          </p:nvPr>
        </p:nvSpPr>
        <p:spPr/>
        <p:txBody>
          <a:bodyPr/>
          <a:lstStyle/>
          <a:p>
            <a:fld id="{3936F730-4A11-DC47-B114-E4D4A27CF3AE}" type="slidenum">
              <a:rPr lang="en-US" smtClean="0"/>
              <a:t>12</a:t>
            </a:fld>
            <a:endParaRPr lang="en-US"/>
          </a:p>
        </p:txBody>
      </p:sp>
    </p:spTree>
    <p:extLst>
      <p:ext uri="{BB962C8B-B14F-4D97-AF65-F5344CB8AC3E}">
        <p14:creationId xmlns:p14="http://schemas.microsoft.com/office/powerpoint/2010/main" val="307107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conclusions</a:t>
            </a:r>
            <a:r>
              <a:rPr lang="en-US" baseline="0" dirty="0" smtClean="0"/>
              <a:t> do you reach? </a:t>
            </a:r>
          </a:p>
          <a:p>
            <a:endParaRPr lang="en-US" baseline="0" dirty="0" smtClean="0"/>
          </a:p>
          <a:p>
            <a:r>
              <a:rPr lang="en-US" baseline="0" dirty="0" smtClean="0"/>
              <a:t>There has been an improvement in the level of education </a:t>
            </a:r>
            <a:endParaRPr lang="en-US" dirty="0"/>
          </a:p>
        </p:txBody>
      </p:sp>
      <p:sp>
        <p:nvSpPr>
          <p:cNvPr id="4" name="Slide Number Placeholder 3"/>
          <p:cNvSpPr>
            <a:spLocks noGrp="1"/>
          </p:cNvSpPr>
          <p:nvPr>
            <p:ph type="sldNum" sz="quarter" idx="10"/>
          </p:nvPr>
        </p:nvSpPr>
        <p:spPr/>
        <p:txBody>
          <a:bodyPr/>
          <a:lstStyle/>
          <a:p>
            <a:fld id="{3936F730-4A11-DC47-B114-E4D4A27CF3AE}" type="slidenum">
              <a:rPr lang="en-US" smtClean="0"/>
              <a:t>13</a:t>
            </a:fld>
            <a:endParaRPr lang="en-US"/>
          </a:p>
        </p:txBody>
      </p:sp>
    </p:spTree>
    <p:extLst>
      <p:ext uri="{BB962C8B-B14F-4D97-AF65-F5344CB8AC3E}">
        <p14:creationId xmlns:p14="http://schemas.microsoft.com/office/powerpoint/2010/main" val="2024589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IDH – </a:t>
            </a:r>
            <a:r>
              <a:rPr lang="en-US" dirty="0" err="1" smtClean="0"/>
              <a:t>Indice</a:t>
            </a:r>
            <a:r>
              <a:rPr lang="en-US" dirty="0" smtClean="0"/>
              <a:t> de </a:t>
            </a:r>
            <a:r>
              <a:rPr lang="en-US" dirty="0" err="1" smtClean="0"/>
              <a:t>Desenvovimento</a:t>
            </a:r>
            <a:r>
              <a:rPr lang="en-US" dirty="0" smtClean="0"/>
              <a:t> Humana</a:t>
            </a:r>
            <a:r>
              <a:rPr lang="en-US" baseline="0" dirty="0" smtClean="0"/>
              <a:t> – </a:t>
            </a:r>
          </a:p>
          <a:p>
            <a:r>
              <a:rPr lang="en-US" dirty="0" smtClean="0"/>
              <a:t>the Human Development Index (HDI) is a composite statistic of education, income and longevity indices, calculated in order to measure social and economic development within countries.</a:t>
            </a:r>
          </a:p>
          <a:p>
            <a:r>
              <a:rPr lang="en-US" dirty="0" smtClean="0"/>
              <a:t>The improvement see in this picture may be</a:t>
            </a:r>
            <a:r>
              <a:rPr lang="en-US" baseline="0" dirty="0" smtClean="0"/>
              <a:t> a result of access policies implemented these past 20 years.</a:t>
            </a:r>
            <a:endParaRPr lang="en-US" dirty="0"/>
          </a:p>
        </p:txBody>
      </p:sp>
      <p:sp>
        <p:nvSpPr>
          <p:cNvPr id="4" name="Slide Number Placeholder 3"/>
          <p:cNvSpPr>
            <a:spLocks noGrp="1"/>
          </p:cNvSpPr>
          <p:nvPr>
            <p:ph type="sldNum" sz="quarter" idx="10"/>
          </p:nvPr>
        </p:nvSpPr>
        <p:spPr/>
        <p:txBody>
          <a:bodyPr/>
          <a:lstStyle/>
          <a:p>
            <a:fld id="{3936F730-4A11-DC47-B114-E4D4A27CF3AE}" type="slidenum">
              <a:rPr lang="en-US" smtClean="0"/>
              <a:t>17</a:t>
            </a:fld>
            <a:endParaRPr lang="en-US"/>
          </a:p>
        </p:txBody>
      </p:sp>
    </p:spTree>
    <p:extLst>
      <p:ext uri="{BB962C8B-B14F-4D97-AF65-F5344CB8AC3E}">
        <p14:creationId xmlns:p14="http://schemas.microsoft.com/office/powerpoint/2010/main" val="361057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36F730-4A11-DC47-B114-E4D4A27CF3AE}" type="slidenum">
              <a:rPr lang="en-US" smtClean="0"/>
              <a:t>18</a:t>
            </a:fld>
            <a:endParaRPr lang="en-US"/>
          </a:p>
        </p:txBody>
      </p:sp>
    </p:spTree>
    <p:extLst>
      <p:ext uri="{BB962C8B-B14F-4D97-AF65-F5344CB8AC3E}">
        <p14:creationId xmlns:p14="http://schemas.microsoft.com/office/powerpoint/2010/main" val="361057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monitor equal opportunities within the country there is a positive impact not only when comparing education within the country but also to that of other countries in order to allow equal</a:t>
            </a:r>
            <a:r>
              <a:rPr lang="en-US" baseline="0" dirty="0" smtClean="0"/>
              <a:t> opportunities to Brazil’s entire population.</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Several factors have allowed for these reforms to be built upon: stable political leaderships; the monitoring of educational quality as a national urgency;</a:t>
            </a:r>
          </a:p>
          <a:p>
            <a:endParaRPr lang="en-US" dirty="0"/>
          </a:p>
        </p:txBody>
      </p:sp>
      <p:sp>
        <p:nvSpPr>
          <p:cNvPr id="4" name="Slide Number Placeholder 3"/>
          <p:cNvSpPr>
            <a:spLocks noGrp="1"/>
          </p:cNvSpPr>
          <p:nvPr>
            <p:ph type="sldNum" sz="quarter" idx="10"/>
          </p:nvPr>
        </p:nvSpPr>
        <p:spPr/>
        <p:txBody>
          <a:bodyPr/>
          <a:lstStyle/>
          <a:p>
            <a:fld id="{3936F730-4A11-DC47-B114-E4D4A27CF3AE}" type="slidenum">
              <a:rPr lang="en-US" smtClean="0"/>
              <a:t>20</a:t>
            </a:fld>
            <a:endParaRPr lang="en-US"/>
          </a:p>
        </p:txBody>
      </p:sp>
    </p:spTree>
    <p:extLst>
      <p:ext uri="{BB962C8B-B14F-4D97-AF65-F5344CB8AC3E}">
        <p14:creationId xmlns:p14="http://schemas.microsoft.com/office/powerpoint/2010/main" val="361057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is it important to have international benchmarking to ensure</a:t>
            </a:r>
            <a:r>
              <a:rPr lang="en-US" baseline="0" dirty="0" smtClean="0"/>
              <a:t> equal opportunities are being given?</a:t>
            </a:r>
          </a:p>
          <a:p>
            <a:r>
              <a:rPr lang="en-US" dirty="0" smtClean="0"/>
              <a:t>National Benchmarking can be restricted to ranking assessment</a:t>
            </a:r>
            <a:r>
              <a:rPr lang="en-US" baseline="0" dirty="0" smtClean="0"/>
              <a:t> whilst having the country set against other nations will demand action in order to tackle/improve the underperforming sectors.</a:t>
            </a:r>
            <a:endParaRPr lang="en-US" dirty="0"/>
          </a:p>
        </p:txBody>
      </p:sp>
      <p:sp>
        <p:nvSpPr>
          <p:cNvPr id="4" name="Slide Number Placeholder 3"/>
          <p:cNvSpPr>
            <a:spLocks noGrp="1"/>
          </p:cNvSpPr>
          <p:nvPr>
            <p:ph type="sldNum" sz="quarter" idx="10"/>
          </p:nvPr>
        </p:nvSpPr>
        <p:spPr/>
        <p:txBody>
          <a:bodyPr/>
          <a:lstStyle/>
          <a:p>
            <a:fld id="{3936F730-4A11-DC47-B114-E4D4A27CF3AE}" type="slidenum">
              <a:rPr lang="en-US" smtClean="0"/>
              <a:t>22</a:t>
            </a:fld>
            <a:endParaRPr lang="en-US"/>
          </a:p>
        </p:txBody>
      </p:sp>
    </p:spTree>
    <p:extLst>
      <p:ext uri="{BB962C8B-B14F-4D97-AF65-F5344CB8AC3E}">
        <p14:creationId xmlns:p14="http://schemas.microsoft.com/office/powerpoint/2010/main" val="35201572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bg1"/>
                </a:solidFill>
              </a:rPr>
              <a:t>Both groups should reflect on the aspirations of their assigned class which are the aspirations of each of these classes in terms of basic, secondary and tertiary</a:t>
            </a:r>
            <a:r>
              <a:rPr lang="en-US" baseline="0" dirty="0" smtClean="0">
                <a:solidFill>
                  <a:schemeClr val="bg1"/>
                </a:solidFill>
              </a:rPr>
              <a:t> education and what would support their views?</a:t>
            </a:r>
            <a:endParaRPr lang="en-US" dirty="0" smtClean="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3936F730-4A11-DC47-B114-E4D4A27CF3AE}" type="slidenum">
              <a:rPr lang="en-US" smtClean="0"/>
              <a:t>24</a:t>
            </a:fld>
            <a:endParaRPr lang="en-US"/>
          </a:p>
        </p:txBody>
      </p:sp>
    </p:spTree>
    <p:extLst>
      <p:ext uri="{BB962C8B-B14F-4D97-AF65-F5344CB8AC3E}">
        <p14:creationId xmlns:p14="http://schemas.microsoft.com/office/powerpoint/2010/main" val="2024589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 you see? Avoid personal</a:t>
            </a:r>
            <a:r>
              <a:rPr lang="en-US" baseline="0" dirty="0" smtClean="0"/>
              <a:t> opinion or questions to begin with…</a:t>
            </a:r>
            <a:endParaRPr lang="en-US" dirty="0" smtClean="0"/>
          </a:p>
          <a:p>
            <a:r>
              <a:rPr lang="en-US" dirty="0" smtClean="0"/>
              <a:t>Think? Contrast in place,/rich and poor different regions,</a:t>
            </a:r>
            <a:r>
              <a:rPr lang="en-US" baseline="0" dirty="0" smtClean="0"/>
              <a:t> all in school</a:t>
            </a:r>
          </a:p>
          <a:p>
            <a:r>
              <a:rPr lang="en-US" baseline="0" dirty="0" smtClean="0"/>
              <a:t>I wonder</a:t>
            </a:r>
          </a:p>
          <a:p>
            <a:r>
              <a:rPr lang="en-US" baseline="0" dirty="0" smtClean="0"/>
              <a:t>Same country? Good school? Has enough resources.</a:t>
            </a:r>
          </a:p>
          <a:p>
            <a:r>
              <a:rPr lang="en-US" baseline="0" dirty="0" smtClean="0"/>
              <a:t>Same level of education?</a:t>
            </a:r>
            <a:endParaRPr lang="en-US" dirty="0" smtClean="0"/>
          </a:p>
          <a:p>
            <a:r>
              <a:rPr lang="en-US" dirty="0" smtClean="0"/>
              <a:t>Children in</a:t>
            </a:r>
            <a:r>
              <a:rPr lang="en-US" baseline="0" dirty="0" smtClean="0"/>
              <a:t> a learning situation</a:t>
            </a:r>
          </a:p>
          <a:p>
            <a:r>
              <a:rPr lang="en-US" baseline="0" dirty="0" smtClean="0"/>
              <a:t>In a country of contrasts as big as Brazil, how can we ensure that all students are given equal opportunities to succeed?</a:t>
            </a:r>
            <a:endParaRPr lang="en-US" dirty="0"/>
          </a:p>
        </p:txBody>
      </p:sp>
      <p:sp>
        <p:nvSpPr>
          <p:cNvPr id="4" name="Slide Number Placeholder 3"/>
          <p:cNvSpPr>
            <a:spLocks noGrp="1"/>
          </p:cNvSpPr>
          <p:nvPr>
            <p:ph type="sldNum" sz="quarter" idx="10"/>
          </p:nvPr>
        </p:nvSpPr>
        <p:spPr/>
        <p:txBody>
          <a:bodyPr/>
          <a:lstStyle/>
          <a:p>
            <a:fld id="{3936F730-4A11-DC47-B114-E4D4A27CF3AE}" type="slidenum">
              <a:rPr lang="en-US" smtClean="0"/>
              <a:t>2</a:t>
            </a:fld>
            <a:endParaRPr lang="en-US"/>
          </a:p>
        </p:txBody>
      </p:sp>
    </p:spTree>
    <p:extLst>
      <p:ext uri="{BB962C8B-B14F-4D97-AF65-F5344CB8AC3E}">
        <p14:creationId xmlns:p14="http://schemas.microsoft.com/office/powerpoint/2010/main" val="3457890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has thereby generating a fragmented system of inequity and inequality to its vast population. Regardless of this, Brazil’s economy has strengthened over the past decades and placed the country in a prominent position within the global market. </a:t>
            </a:r>
            <a:endParaRPr lang="en-US" dirty="0"/>
          </a:p>
        </p:txBody>
      </p:sp>
      <p:sp>
        <p:nvSpPr>
          <p:cNvPr id="4" name="Slide Number Placeholder 3"/>
          <p:cNvSpPr>
            <a:spLocks noGrp="1"/>
          </p:cNvSpPr>
          <p:nvPr>
            <p:ph type="sldNum" sz="quarter" idx="10"/>
          </p:nvPr>
        </p:nvSpPr>
        <p:spPr/>
        <p:txBody>
          <a:bodyPr/>
          <a:lstStyle/>
          <a:p>
            <a:fld id="{3936F730-4A11-DC47-B114-E4D4A27CF3AE}" type="slidenum">
              <a:rPr lang="en-US" smtClean="0"/>
              <a:t>4</a:t>
            </a:fld>
            <a:endParaRPr lang="en-US"/>
          </a:p>
        </p:txBody>
      </p:sp>
    </p:spTree>
    <p:extLst>
      <p:ext uri="{BB962C8B-B14F-4D97-AF65-F5344CB8AC3E}">
        <p14:creationId xmlns:p14="http://schemas.microsoft.com/office/powerpoint/2010/main" val="973664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936F730-4A11-DC47-B114-E4D4A27CF3AE}" type="slidenum">
              <a:rPr lang="en-US" smtClean="0"/>
              <a:t>5</a:t>
            </a:fld>
            <a:endParaRPr lang="en-US"/>
          </a:p>
        </p:txBody>
      </p:sp>
    </p:spTree>
    <p:extLst>
      <p:ext uri="{BB962C8B-B14F-4D97-AF65-F5344CB8AC3E}">
        <p14:creationId xmlns:p14="http://schemas.microsoft.com/office/powerpoint/2010/main" val="3155697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936F730-4A11-DC47-B114-E4D4A27CF3AE}" type="slidenum">
              <a:rPr lang="en-US" smtClean="0"/>
              <a:t>7</a:t>
            </a:fld>
            <a:endParaRPr lang="en-US"/>
          </a:p>
        </p:txBody>
      </p:sp>
    </p:spTree>
    <p:extLst>
      <p:ext uri="{BB962C8B-B14F-4D97-AF65-F5344CB8AC3E}">
        <p14:creationId xmlns:p14="http://schemas.microsoft.com/office/powerpoint/2010/main" val="3185115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Qualified teachers did not replace the empty positions previously occupied by the Jesuits. This was, therefore, a period of stagnation for Brazilian education, which strengthened the power of the state rather than served the needs of individual citizens </a:t>
            </a:r>
            <a:endParaRPr lang="en-US" dirty="0" smtClean="0"/>
          </a:p>
          <a:p>
            <a:endParaRPr lang="en-US" dirty="0"/>
          </a:p>
        </p:txBody>
      </p:sp>
      <p:sp>
        <p:nvSpPr>
          <p:cNvPr id="4" name="Slide Number Placeholder 3"/>
          <p:cNvSpPr>
            <a:spLocks noGrp="1"/>
          </p:cNvSpPr>
          <p:nvPr>
            <p:ph type="sldNum" sz="quarter" idx="10"/>
          </p:nvPr>
        </p:nvSpPr>
        <p:spPr/>
        <p:txBody>
          <a:bodyPr/>
          <a:lstStyle/>
          <a:p>
            <a:fld id="{3936F730-4A11-DC47-B114-E4D4A27CF3AE}" type="slidenum">
              <a:rPr lang="en-US" smtClean="0"/>
              <a:t>8</a:t>
            </a:fld>
            <a:endParaRPr lang="en-US"/>
          </a:p>
        </p:txBody>
      </p:sp>
    </p:spTree>
    <p:extLst>
      <p:ext uri="{BB962C8B-B14F-4D97-AF65-F5344CB8AC3E}">
        <p14:creationId xmlns:p14="http://schemas.microsoft.com/office/powerpoint/2010/main" val="3057469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upon his arrival in Brazil in 1808 due to the Napoleonic Wars. Higher educational institutes were established, although of a technical, military oriented, and elitist demeanour. </a:t>
            </a:r>
            <a:endParaRPr lang="en-US" dirty="0"/>
          </a:p>
        </p:txBody>
      </p:sp>
      <p:sp>
        <p:nvSpPr>
          <p:cNvPr id="4" name="Slide Number Placeholder 3"/>
          <p:cNvSpPr>
            <a:spLocks noGrp="1"/>
          </p:cNvSpPr>
          <p:nvPr>
            <p:ph type="sldNum" sz="quarter" idx="10"/>
          </p:nvPr>
        </p:nvSpPr>
        <p:spPr/>
        <p:txBody>
          <a:bodyPr/>
          <a:lstStyle/>
          <a:p>
            <a:fld id="{3936F730-4A11-DC47-B114-E4D4A27CF3AE}" type="slidenum">
              <a:rPr lang="en-US" smtClean="0"/>
              <a:t>9</a:t>
            </a:fld>
            <a:endParaRPr lang="en-US"/>
          </a:p>
        </p:txBody>
      </p:sp>
    </p:spTree>
    <p:extLst>
      <p:ext uri="{BB962C8B-B14F-4D97-AF65-F5344CB8AC3E}">
        <p14:creationId xmlns:p14="http://schemas.microsoft.com/office/powerpoint/2010/main" val="2036718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smtClean="0"/>
              <a:t>He implemented a centralized education system as a matter of national priority. Autocratic decisions were made, such as the closure of immigrant schools. On the other hand, some access policies which were implemented remain prevalent until today: provision of scholarships, distribution of funds to rural and urban areas, benefits such as free pedagogical material, health care, and sustenance.</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3936F730-4A11-DC47-B114-E4D4A27CF3AE}" type="slidenum">
              <a:rPr lang="en-US" smtClean="0"/>
              <a:t>10</a:t>
            </a:fld>
            <a:endParaRPr lang="en-US"/>
          </a:p>
        </p:txBody>
      </p:sp>
    </p:spTree>
    <p:extLst>
      <p:ext uri="{BB962C8B-B14F-4D97-AF65-F5344CB8AC3E}">
        <p14:creationId xmlns:p14="http://schemas.microsoft.com/office/powerpoint/2010/main" val="307107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36F730-4A11-DC47-B114-E4D4A27CF3AE}" type="slidenum">
              <a:rPr lang="en-US" smtClean="0"/>
              <a:t>11</a:t>
            </a:fld>
            <a:endParaRPr lang="en-US"/>
          </a:p>
        </p:txBody>
      </p:sp>
    </p:spTree>
    <p:extLst>
      <p:ext uri="{BB962C8B-B14F-4D97-AF65-F5344CB8AC3E}">
        <p14:creationId xmlns:p14="http://schemas.microsoft.com/office/powerpoint/2010/main" val="307107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ACDB3CC-F982-40F9-8DD6-BCC9AFBF44BD}" type="datetime1">
              <a:rPr lang="en-US" smtClean="0"/>
              <a:pPr/>
              <a:t>11/10/2014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normAutofit/>
          </a:bodyPr>
          <a:lstStyle/>
          <a:p>
            <a:fld id="{AC5B1FEA-406A-7749-A5C3-DDCB5F67A4C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16CE33-64DE-BC4B-A151-7D50C33EF921}" type="datetimeFigureOut">
              <a:rPr lang="en-US" smtClean="0"/>
              <a:t>11/10/2014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DD325-C01B-9244-84E9-D5E940150AE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16CE33-64DE-BC4B-A151-7D50C33EF921}" type="datetimeFigureOut">
              <a:rPr lang="en-US" smtClean="0"/>
              <a:t>11/10/2014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DD325-C01B-9244-84E9-D5E940150AE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916CE33-64DE-BC4B-A151-7D50C33EF921}" type="datetimeFigureOut">
              <a:rPr lang="en-US" smtClean="0"/>
              <a:t>11/10/2014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DD325-C01B-9244-84E9-D5E940150AE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4DDAE5B-B07C-441A-8026-C23A427A74DC}" type="datetime1">
              <a:rPr lang="en-US" smtClean="0"/>
              <a:pPr/>
              <a:t>11/10/2014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916CE33-64DE-BC4B-A151-7D50C33EF921}" type="datetimeFigureOut">
              <a:rPr lang="en-US" smtClean="0"/>
              <a:t>11/10/2014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DD325-C01B-9244-84E9-D5E940150AE5}" type="slidenum">
              <a:rPr lang="en-US" smtClean="0"/>
              <a:t>‹#›</a:t>
            </a:fld>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E916CE33-64DE-BC4B-A151-7D50C33EF921}" type="datetimeFigureOut">
              <a:rPr lang="en-US" smtClean="0"/>
              <a:t>11/10/2014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DD325-C01B-9244-84E9-D5E940150AE5}" type="slidenum">
              <a:rPr lang="en-US" smtClean="0"/>
              <a:t>‹#›</a:t>
            </a:fld>
            <a:endParaRPr lang="en-US"/>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E916CE33-64DE-BC4B-A151-7D50C33EF921}" type="datetimeFigureOut">
              <a:rPr lang="en-US" smtClean="0"/>
              <a:t>11/10/2014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DD325-C01B-9244-84E9-D5E940150AE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E916CE33-64DE-BC4B-A151-7D50C33EF921}" type="datetimeFigureOut">
              <a:rPr lang="en-US" smtClean="0"/>
              <a:t>11/10/2014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DD325-C01B-9244-84E9-D5E940150AE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916CE33-64DE-BC4B-A151-7D50C33EF921}" type="datetimeFigureOut">
              <a:rPr lang="en-US" smtClean="0"/>
              <a:t>11/10/2014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916CE33-64DE-BC4B-A151-7D50C33EF921}" type="datetimeFigureOut">
              <a:rPr lang="en-US" smtClean="0"/>
              <a:t>11/10/2014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DD325-C01B-9244-84E9-D5E940150AE5}" type="slidenum">
              <a:rPr lang="en-US" smtClean="0"/>
              <a:t>‹#›</a:t>
            </a:fld>
            <a:endParaRPr lang="en-US"/>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E916CE33-64DE-BC4B-A151-7D50C33EF921}" type="datetimeFigureOut">
              <a:rPr lang="en-US" smtClean="0"/>
              <a:t>11/10/2014</a:t>
            </a:fld>
            <a:endParaRPr lang="en-US"/>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D57DD325-C01B-9244-84E9-D5E940150AE5}"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17" name="Rectangle 16"/>
          <p:cNvSpPr/>
          <p:nvPr/>
        </p:nvSpPr>
        <p:spPr>
          <a:xfrm>
            <a:off x="-195398" y="317298"/>
            <a:ext cx="9143998" cy="892552"/>
          </a:xfrm>
          <a:prstGeom prst="rect">
            <a:avLst/>
          </a:prstGeom>
        </p:spPr>
        <p:txBody>
          <a:bodyPr wrap="square">
            <a:spAutoFit/>
            <a:scene3d>
              <a:camera prst="orthographicFront"/>
              <a:lightRig rig="threePt" dir="t"/>
            </a:scene3d>
            <a:sp3d>
              <a:bevelT w="0" h="69850"/>
            </a:sp3d>
          </a:bodyPr>
          <a:lstStyle/>
          <a:p>
            <a:pPr lvl="0" algn="ctr"/>
            <a:r>
              <a:rPr lang="en-US" sz="4400" dirty="0" smtClean="0">
                <a:solidFill>
                  <a:srgbClr val="FFEEB1"/>
                </a:solidFill>
                <a:effectLst>
                  <a:outerShdw blurRad="50800" dist="38100" dir="2700000" algn="tl" rotWithShape="0">
                    <a:prstClr val="black">
                      <a:alpha val="40000"/>
                    </a:prstClr>
                  </a:outerShdw>
                </a:effectLst>
                <a:latin typeface="Geneva"/>
                <a:cs typeface="Geneva"/>
              </a:rPr>
              <a:t>Educational Policies in Brazil</a:t>
            </a:r>
          </a:p>
          <a:p>
            <a:pPr lvl="0" algn="ctr"/>
            <a:r>
              <a:rPr lang="en-US" sz="800" dirty="0" smtClean="0">
                <a:solidFill>
                  <a:srgbClr val="FFEEB1"/>
                </a:solidFill>
                <a:effectLst>
                  <a:innerShdw blurRad="63500" dist="50800" dir="13500000">
                    <a:prstClr val="black">
                      <a:alpha val="50000"/>
                    </a:prstClr>
                  </a:innerShdw>
                </a:effectLst>
                <a:latin typeface="Geneva"/>
                <a:cs typeface="Geneva"/>
              </a:rPr>
              <a:t> </a:t>
            </a:r>
          </a:p>
        </p:txBody>
      </p:sp>
      <p:pic>
        <p:nvPicPr>
          <p:cNvPr id="3" name="Picture 2"/>
          <p:cNvPicPr>
            <a:picLocks noChangeAspect="1"/>
          </p:cNvPicPr>
          <p:nvPr/>
        </p:nvPicPr>
        <p:blipFill>
          <a:blip r:embed="rId3"/>
          <a:stretch>
            <a:fillRect/>
          </a:stretch>
        </p:blipFill>
        <p:spPr>
          <a:xfrm>
            <a:off x="439581" y="2735872"/>
            <a:ext cx="5616256" cy="2345033"/>
          </a:xfrm>
          <a:prstGeom prst="rect">
            <a:avLst/>
          </a:prstGeom>
        </p:spPr>
      </p:pic>
      <p:sp>
        <p:nvSpPr>
          <p:cNvPr id="4" name="Rectangle 3"/>
          <p:cNvSpPr/>
          <p:nvPr/>
        </p:nvSpPr>
        <p:spPr>
          <a:xfrm>
            <a:off x="581613" y="1675614"/>
            <a:ext cx="5474224" cy="830997"/>
          </a:xfrm>
          <a:prstGeom prst="rect">
            <a:avLst/>
          </a:prstGeom>
        </p:spPr>
        <p:txBody>
          <a:bodyPr wrap="square">
            <a:spAutoFit/>
          </a:bodyPr>
          <a:lstStyle/>
          <a:p>
            <a:pPr lvl="0"/>
            <a:r>
              <a:rPr lang="en-US" sz="2400" dirty="0">
                <a:solidFill>
                  <a:srgbClr val="FFEEB1"/>
                </a:solidFill>
                <a:latin typeface="Geneva"/>
                <a:cs typeface="Geneva"/>
              </a:rPr>
              <a:t>Set against the global context, </a:t>
            </a:r>
          </a:p>
          <a:p>
            <a:pPr lvl="0"/>
            <a:r>
              <a:rPr lang="en-US" sz="2400" dirty="0">
                <a:solidFill>
                  <a:srgbClr val="FFEEB1"/>
                </a:solidFill>
                <a:latin typeface="Geneva"/>
                <a:cs typeface="Geneva"/>
              </a:rPr>
              <a:t>their impact on raising </a:t>
            </a:r>
            <a:r>
              <a:rPr lang="en-US" sz="2400" dirty="0" smtClean="0">
                <a:solidFill>
                  <a:srgbClr val="FFEEB1"/>
                </a:solidFill>
                <a:latin typeface="Geneva"/>
                <a:cs typeface="Geneva"/>
              </a:rPr>
              <a:t>standards </a:t>
            </a:r>
            <a:endParaRPr lang="en-US" sz="2400" dirty="0">
              <a:solidFill>
                <a:srgbClr val="FFEEB1"/>
              </a:solidFill>
              <a:latin typeface="Geneva"/>
              <a:cs typeface="Geneva"/>
            </a:endParaRPr>
          </a:p>
        </p:txBody>
      </p:sp>
      <p:sp>
        <p:nvSpPr>
          <p:cNvPr id="5" name="Rectangle 4"/>
          <p:cNvSpPr/>
          <p:nvPr/>
        </p:nvSpPr>
        <p:spPr>
          <a:xfrm>
            <a:off x="6343589" y="2983699"/>
            <a:ext cx="2605011" cy="1569660"/>
          </a:xfrm>
          <a:prstGeom prst="rect">
            <a:avLst/>
          </a:prstGeom>
        </p:spPr>
        <p:txBody>
          <a:bodyPr wrap="square">
            <a:spAutoFit/>
          </a:bodyPr>
          <a:lstStyle/>
          <a:p>
            <a:pPr lvl="0"/>
            <a:r>
              <a:rPr lang="en-US" sz="2400" dirty="0">
                <a:solidFill>
                  <a:srgbClr val="FFEEB1"/>
                </a:solidFill>
                <a:latin typeface="Geneva"/>
                <a:cs typeface="Geneva"/>
              </a:rPr>
              <a:t>a</a:t>
            </a:r>
            <a:r>
              <a:rPr lang="en-US" sz="2400" dirty="0" smtClean="0">
                <a:solidFill>
                  <a:srgbClr val="FFEEB1"/>
                </a:solidFill>
                <a:latin typeface="Geneva"/>
                <a:cs typeface="Geneva"/>
              </a:rPr>
              <a:t>nd addressing </a:t>
            </a:r>
            <a:r>
              <a:rPr lang="en-US" sz="2400" dirty="0">
                <a:solidFill>
                  <a:srgbClr val="FFEEB1"/>
                </a:solidFill>
                <a:latin typeface="Geneva"/>
                <a:cs typeface="Geneva"/>
              </a:rPr>
              <a:t>the needs of an intercultural Brazilian society</a:t>
            </a:r>
            <a:endParaRPr lang="en-US" sz="2400" dirty="0">
              <a:solidFill>
                <a:srgbClr val="FFEEB1"/>
              </a:solidFill>
              <a:latin typeface="Britannic Bold"/>
              <a:cs typeface="Britannic Bold"/>
            </a:endParaRPr>
          </a:p>
        </p:txBody>
      </p:sp>
    </p:spTree>
    <p:extLst>
      <p:ext uri="{BB962C8B-B14F-4D97-AF65-F5344CB8AC3E}">
        <p14:creationId xmlns:p14="http://schemas.microsoft.com/office/powerpoint/2010/main" val="36544889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18" name="TextBox 17"/>
          <p:cNvSpPr txBox="1"/>
          <p:nvPr/>
        </p:nvSpPr>
        <p:spPr>
          <a:xfrm>
            <a:off x="0" y="190500"/>
            <a:ext cx="9143999" cy="123111"/>
          </a:xfrm>
          <a:prstGeom prst="rect">
            <a:avLst/>
          </a:prstGeom>
          <a:solidFill>
            <a:srgbClr val="FFF9AB"/>
          </a:solidFill>
        </p:spPr>
        <p:txBody>
          <a:bodyPr wrap="square" rtlCol="0">
            <a:spAutoFit/>
          </a:bodyPr>
          <a:lstStyle/>
          <a:p>
            <a:endParaRPr lang="en-US" sz="200" dirty="0"/>
          </a:p>
        </p:txBody>
      </p:sp>
      <p:sp>
        <p:nvSpPr>
          <p:cNvPr id="3" name="Rectangle 2"/>
          <p:cNvSpPr/>
          <p:nvPr/>
        </p:nvSpPr>
        <p:spPr>
          <a:xfrm>
            <a:off x="3446715" y="1381575"/>
            <a:ext cx="5697284" cy="2554545"/>
          </a:xfrm>
          <a:prstGeom prst="rect">
            <a:avLst/>
          </a:prstGeom>
        </p:spPr>
        <p:txBody>
          <a:bodyPr wrap="square">
            <a:spAutoFit/>
          </a:bodyPr>
          <a:lstStyle/>
          <a:p>
            <a:pPr algn="just"/>
            <a:r>
              <a:rPr lang="en-GB" sz="3200" dirty="0" smtClean="0"/>
              <a:t>In </a:t>
            </a:r>
            <a:r>
              <a:rPr lang="en-GB" sz="3200" dirty="0"/>
              <a:t>the </a:t>
            </a:r>
            <a:r>
              <a:rPr lang="en-GB" sz="3200" dirty="0" smtClean="0"/>
              <a:t>1930s, President </a:t>
            </a:r>
            <a:r>
              <a:rPr lang="en-GB" sz="3200" dirty="0"/>
              <a:t>Vargas </a:t>
            </a:r>
            <a:r>
              <a:rPr lang="en-GB" sz="3200" dirty="0" smtClean="0"/>
              <a:t>envisioned </a:t>
            </a:r>
            <a:r>
              <a:rPr lang="en-GB" sz="3200" dirty="0"/>
              <a:t>education as a means to integrate the fragmented cultural and political society of the </a:t>
            </a:r>
            <a:r>
              <a:rPr lang="en-GB" sz="3200" dirty="0" smtClean="0"/>
              <a:t>time.</a:t>
            </a:r>
            <a:endParaRPr lang="en-US" sz="3200" dirty="0"/>
          </a:p>
        </p:txBody>
      </p:sp>
      <p:pic>
        <p:nvPicPr>
          <p:cNvPr id="7" name="Picture 6"/>
          <p:cNvPicPr>
            <a:picLocks noChangeAspect="1"/>
          </p:cNvPicPr>
          <p:nvPr/>
        </p:nvPicPr>
        <p:blipFill>
          <a:blip r:embed="rId3"/>
          <a:stretch>
            <a:fillRect/>
          </a:stretch>
        </p:blipFill>
        <p:spPr>
          <a:xfrm>
            <a:off x="725625" y="1671219"/>
            <a:ext cx="2085501" cy="3138220"/>
          </a:xfrm>
          <a:prstGeom prst="rect">
            <a:avLst/>
          </a:prstGeom>
        </p:spPr>
      </p:pic>
      <p:sp>
        <p:nvSpPr>
          <p:cNvPr id="4" name="Rectangle 3"/>
          <p:cNvSpPr/>
          <p:nvPr/>
        </p:nvSpPr>
        <p:spPr>
          <a:xfrm>
            <a:off x="174331" y="500671"/>
            <a:ext cx="2861681" cy="584776"/>
          </a:xfrm>
          <a:prstGeom prst="rect">
            <a:avLst/>
          </a:prstGeom>
        </p:spPr>
        <p:txBody>
          <a:bodyPr wrap="none">
            <a:spAutoFit/>
          </a:bodyPr>
          <a:lstStyle/>
          <a:p>
            <a:r>
              <a:rPr lang="en-GB" sz="3200" dirty="0">
                <a:solidFill>
                  <a:srgbClr val="FFFF00"/>
                </a:solidFill>
              </a:rPr>
              <a:t>President Vargas </a:t>
            </a:r>
            <a:endParaRPr lang="en-US" sz="3200" dirty="0">
              <a:solidFill>
                <a:srgbClr val="FFFF00"/>
              </a:solidFill>
            </a:endParaRPr>
          </a:p>
        </p:txBody>
      </p:sp>
    </p:spTree>
    <p:extLst>
      <p:ext uri="{BB962C8B-B14F-4D97-AF65-F5344CB8AC3E}">
        <p14:creationId xmlns:p14="http://schemas.microsoft.com/office/powerpoint/2010/main" val="8197218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18" name="TextBox 17"/>
          <p:cNvSpPr txBox="1"/>
          <p:nvPr/>
        </p:nvSpPr>
        <p:spPr>
          <a:xfrm>
            <a:off x="0" y="190500"/>
            <a:ext cx="9143999" cy="123111"/>
          </a:xfrm>
          <a:prstGeom prst="rect">
            <a:avLst/>
          </a:prstGeom>
          <a:solidFill>
            <a:srgbClr val="FFF9AB"/>
          </a:solidFill>
        </p:spPr>
        <p:txBody>
          <a:bodyPr wrap="square" rtlCol="0">
            <a:spAutoFit/>
          </a:bodyPr>
          <a:lstStyle/>
          <a:p>
            <a:endParaRPr lang="en-US" sz="200" dirty="0"/>
          </a:p>
        </p:txBody>
      </p:sp>
      <p:sp>
        <p:nvSpPr>
          <p:cNvPr id="3" name="Rectangle 2"/>
          <p:cNvSpPr/>
          <p:nvPr/>
        </p:nvSpPr>
        <p:spPr>
          <a:xfrm>
            <a:off x="2794000" y="1972444"/>
            <a:ext cx="3555999" cy="3046988"/>
          </a:xfrm>
          <a:prstGeom prst="rect">
            <a:avLst/>
          </a:prstGeom>
        </p:spPr>
        <p:txBody>
          <a:bodyPr wrap="square">
            <a:spAutoFit/>
          </a:bodyPr>
          <a:lstStyle/>
          <a:p>
            <a:pPr algn="just"/>
            <a:r>
              <a:rPr lang="en-GB" sz="2400" dirty="0" smtClean="0"/>
              <a:t>During the military dictatorship (1964-1985), </a:t>
            </a:r>
            <a:r>
              <a:rPr lang="en-GB" sz="2400" dirty="0"/>
              <a:t>the educational context was adjusted to a regime where democratic rights of the society were </a:t>
            </a:r>
            <a:r>
              <a:rPr lang="en-GB" sz="2400" dirty="0" smtClean="0"/>
              <a:t>lost</a:t>
            </a:r>
            <a:r>
              <a:rPr lang="en-GB" sz="2400" dirty="0"/>
              <a:t>.</a:t>
            </a:r>
            <a:r>
              <a:rPr lang="en-GB" sz="2400" dirty="0" smtClean="0"/>
              <a:t> A </a:t>
            </a:r>
            <a:r>
              <a:rPr lang="en-GB" sz="2400" dirty="0"/>
              <a:t>decentralized system </a:t>
            </a:r>
            <a:r>
              <a:rPr lang="en-GB" sz="2400" dirty="0" smtClean="0"/>
              <a:t>was favoured.</a:t>
            </a:r>
            <a:endParaRPr lang="en-US" sz="2400" dirty="0"/>
          </a:p>
        </p:txBody>
      </p:sp>
      <p:sp>
        <p:nvSpPr>
          <p:cNvPr id="4" name="Rectangle 3"/>
          <p:cNvSpPr/>
          <p:nvPr/>
        </p:nvSpPr>
        <p:spPr>
          <a:xfrm>
            <a:off x="2279641" y="461400"/>
            <a:ext cx="4489230" cy="707886"/>
          </a:xfrm>
          <a:prstGeom prst="rect">
            <a:avLst/>
          </a:prstGeom>
        </p:spPr>
        <p:txBody>
          <a:bodyPr wrap="none">
            <a:spAutoFit/>
          </a:bodyPr>
          <a:lstStyle/>
          <a:p>
            <a:r>
              <a:rPr lang="en-GB" sz="4000" dirty="0" smtClean="0">
                <a:solidFill>
                  <a:srgbClr val="FFFF00"/>
                </a:solidFill>
              </a:rPr>
              <a:t>Military Dictatorship</a:t>
            </a:r>
            <a:endParaRPr lang="en-US" sz="4000" dirty="0">
              <a:solidFill>
                <a:srgbClr val="FFFF00"/>
              </a:solidFill>
            </a:endParaRPr>
          </a:p>
        </p:txBody>
      </p:sp>
      <p:pic>
        <p:nvPicPr>
          <p:cNvPr id="5" name="Picture 4"/>
          <p:cNvPicPr>
            <a:picLocks noChangeAspect="1"/>
          </p:cNvPicPr>
          <p:nvPr/>
        </p:nvPicPr>
        <p:blipFill>
          <a:blip r:embed="rId3"/>
          <a:stretch>
            <a:fillRect/>
          </a:stretch>
        </p:blipFill>
        <p:spPr>
          <a:xfrm>
            <a:off x="0" y="1426127"/>
            <a:ext cx="2597949" cy="3885114"/>
          </a:xfrm>
          <a:prstGeom prst="rect">
            <a:avLst/>
          </a:prstGeom>
        </p:spPr>
      </p:pic>
      <p:pic>
        <p:nvPicPr>
          <p:cNvPr id="7" name="Picture 6"/>
          <p:cNvPicPr>
            <a:picLocks noChangeAspect="1"/>
          </p:cNvPicPr>
          <p:nvPr/>
        </p:nvPicPr>
        <p:blipFill>
          <a:blip r:embed="rId4"/>
          <a:stretch>
            <a:fillRect/>
          </a:stretch>
        </p:blipFill>
        <p:spPr>
          <a:xfrm>
            <a:off x="6546051" y="1426127"/>
            <a:ext cx="2597948" cy="3885113"/>
          </a:xfrm>
          <a:prstGeom prst="rect">
            <a:avLst/>
          </a:prstGeom>
        </p:spPr>
      </p:pic>
    </p:spTree>
    <p:extLst>
      <p:ext uri="{BB962C8B-B14F-4D97-AF65-F5344CB8AC3E}">
        <p14:creationId xmlns:p14="http://schemas.microsoft.com/office/powerpoint/2010/main" val="39624746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18" name="TextBox 17"/>
          <p:cNvSpPr txBox="1"/>
          <p:nvPr/>
        </p:nvSpPr>
        <p:spPr>
          <a:xfrm>
            <a:off x="0" y="190500"/>
            <a:ext cx="9143999" cy="123111"/>
          </a:xfrm>
          <a:prstGeom prst="rect">
            <a:avLst/>
          </a:prstGeom>
          <a:solidFill>
            <a:srgbClr val="FFF9AB"/>
          </a:solidFill>
        </p:spPr>
        <p:txBody>
          <a:bodyPr wrap="square" rtlCol="0">
            <a:spAutoFit/>
          </a:bodyPr>
          <a:lstStyle/>
          <a:p>
            <a:endParaRPr lang="en-US" sz="200" dirty="0"/>
          </a:p>
        </p:txBody>
      </p:sp>
      <p:sp>
        <p:nvSpPr>
          <p:cNvPr id="2" name="Rectangle 1"/>
          <p:cNvSpPr/>
          <p:nvPr/>
        </p:nvSpPr>
        <p:spPr>
          <a:xfrm>
            <a:off x="167908" y="1728744"/>
            <a:ext cx="4367243" cy="3046988"/>
          </a:xfrm>
          <a:prstGeom prst="rect">
            <a:avLst/>
          </a:prstGeom>
        </p:spPr>
        <p:txBody>
          <a:bodyPr wrap="square">
            <a:spAutoFit/>
          </a:bodyPr>
          <a:lstStyle/>
          <a:p>
            <a:pPr algn="just"/>
            <a:r>
              <a:rPr lang="en-GB" sz="3200" dirty="0" err="1" smtClean="0"/>
              <a:t>Freire</a:t>
            </a:r>
            <a:r>
              <a:rPr lang="en-GB" sz="3200" dirty="0" smtClean="0"/>
              <a:t> </a:t>
            </a:r>
            <a:r>
              <a:rPr lang="en-GB" sz="3200" dirty="0"/>
              <a:t>states that, as an important tool for awakening political awareness, education was being manipulated at this </a:t>
            </a:r>
            <a:r>
              <a:rPr lang="en-GB" sz="3200" dirty="0" smtClean="0"/>
              <a:t>time. </a:t>
            </a:r>
            <a:endParaRPr lang="en-US" sz="3200" dirty="0"/>
          </a:p>
        </p:txBody>
      </p:sp>
      <p:sp>
        <p:nvSpPr>
          <p:cNvPr id="4" name="Rectangle 3"/>
          <p:cNvSpPr/>
          <p:nvPr/>
        </p:nvSpPr>
        <p:spPr>
          <a:xfrm>
            <a:off x="481154" y="681637"/>
            <a:ext cx="2439340" cy="646331"/>
          </a:xfrm>
          <a:prstGeom prst="rect">
            <a:avLst/>
          </a:prstGeom>
        </p:spPr>
        <p:txBody>
          <a:bodyPr wrap="none">
            <a:spAutoFit/>
          </a:bodyPr>
          <a:lstStyle/>
          <a:p>
            <a:r>
              <a:rPr lang="en-GB" sz="3600" dirty="0">
                <a:solidFill>
                  <a:srgbClr val="FFFF00"/>
                </a:solidFill>
              </a:rPr>
              <a:t>Paulo </a:t>
            </a:r>
            <a:r>
              <a:rPr lang="en-GB" sz="3600" dirty="0" err="1">
                <a:solidFill>
                  <a:srgbClr val="FFFF00"/>
                </a:solidFill>
              </a:rPr>
              <a:t>Freire</a:t>
            </a:r>
            <a:endParaRPr lang="en-US" sz="3600" dirty="0">
              <a:solidFill>
                <a:srgbClr val="FFFF00"/>
              </a:solidFill>
            </a:endParaRPr>
          </a:p>
        </p:txBody>
      </p:sp>
      <p:pic>
        <p:nvPicPr>
          <p:cNvPr id="6" name="Picture 5"/>
          <p:cNvPicPr>
            <a:picLocks noChangeAspect="1"/>
          </p:cNvPicPr>
          <p:nvPr/>
        </p:nvPicPr>
        <p:blipFill>
          <a:blip r:embed="rId3"/>
          <a:stretch>
            <a:fillRect/>
          </a:stretch>
        </p:blipFill>
        <p:spPr>
          <a:xfrm>
            <a:off x="5406945" y="681637"/>
            <a:ext cx="3175000" cy="4394200"/>
          </a:xfrm>
          <a:prstGeom prst="rect">
            <a:avLst/>
          </a:prstGeom>
        </p:spPr>
      </p:pic>
    </p:spTree>
    <p:extLst>
      <p:ext uri="{BB962C8B-B14F-4D97-AF65-F5344CB8AC3E}">
        <p14:creationId xmlns:p14="http://schemas.microsoft.com/office/powerpoint/2010/main" val="42851662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 name="Picture 10" descr="Screen Shot 2014-09-28 at 09.30.43.png"/>
          <p:cNvPicPr>
            <a:picLocks noChangeAspect="1"/>
          </p:cNvPicPr>
          <p:nvPr/>
        </p:nvPicPr>
        <p:blipFill rotWithShape="1">
          <a:blip r:embed="rId3">
            <a:extLst>
              <a:ext uri="{28A0092B-C50C-407E-A947-70E740481C1C}">
                <a14:useLocalDpi xmlns:a14="http://schemas.microsoft.com/office/drawing/2010/main" val="0"/>
              </a:ext>
            </a:extLst>
          </a:blip>
          <a:srcRect l="21870" t="5589" r="14121"/>
          <a:stretch/>
        </p:blipFill>
        <p:spPr>
          <a:xfrm>
            <a:off x="1804846" y="1247921"/>
            <a:ext cx="5592796" cy="4832051"/>
          </a:xfrm>
          <a:prstGeom prst="rect">
            <a:avLst/>
          </a:prstGeom>
        </p:spPr>
      </p:pic>
      <p:sp>
        <p:nvSpPr>
          <p:cNvPr id="12" name="TextBox 11"/>
          <p:cNvSpPr txBox="1"/>
          <p:nvPr/>
        </p:nvSpPr>
        <p:spPr>
          <a:xfrm>
            <a:off x="2718411" y="123025"/>
            <a:ext cx="3863758" cy="523220"/>
          </a:xfrm>
          <a:prstGeom prst="rect">
            <a:avLst/>
          </a:prstGeom>
          <a:noFill/>
        </p:spPr>
        <p:txBody>
          <a:bodyPr wrap="none" rtlCol="0">
            <a:spAutoFit/>
          </a:bodyPr>
          <a:lstStyle/>
          <a:p>
            <a:r>
              <a:rPr lang="en-US" sz="2800" b="1" dirty="0" smtClean="0">
                <a:solidFill>
                  <a:schemeClr val="bg1"/>
                </a:solidFill>
              </a:rPr>
              <a:t>Schooling distribution</a:t>
            </a:r>
            <a:endParaRPr lang="en-US" sz="2800" b="1" dirty="0">
              <a:solidFill>
                <a:schemeClr val="bg1"/>
              </a:solidFill>
            </a:endParaRPr>
          </a:p>
        </p:txBody>
      </p:sp>
      <p:sp>
        <p:nvSpPr>
          <p:cNvPr id="13" name="TextBox 12"/>
          <p:cNvSpPr txBox="1"/>
          <p:nvPr/>
        </p:nvSpPr>
        <p:spPr>
          <a:xfrm>
            <a:off x="334231" y="2117011"/>
            <a:ext cx="1470615" cy="369332"/>
          </a:xfrm>
          <a:prstGeom prst="rect">
            <a:avLst/>
          </a:prstGeom>
          <a:noFill/>
        </p:spPr>
        <p:txBody>
          <a:bodyPr wrap="square" rtlCol="0">
            <a:spAutoFit/>
          </a:bodyPr>
          <a:lstStyle/>
          <a:p>
            <a:r>
              <a:rPr lang="en-US" dirty="0" smtClean="0">
                <a:solidFill>
                  <a:srgbClr val="000000"/>
                </a:solidFill>
              </a:rPr>
              <a:t>Middle Class</a:t>
            </a:r>
            <a:endParaRPr lang="en-US" dirty="0">
              <a:solidFill>
                <a:srgbClr val="000000"/>
              </a:solidFill>
            </a:endParaRPr>
          </a:p>
        </p:txBody>
      </p:sp>
      <p:sp>
        <p:nvSpPr>
          <p:cNvPr id="14" name="TextBox 13"/>
          <p:cNvSpPr txBox="1"/>
          <p:nvPr/>
        </p:nvSpPr>
        <p:spPr>
          <a:xfrm>
            <a:off x="486631" y="4631550"/>
            <a:ext cx="1470615" cy="369332"/>
          </a:xfrm>
          <a:prstGeom prst="rect">
            <a:avLst/>
          </a:prstGeom>
          <a:noFill/>
        </p:spPr>
        <p:txBody>
          <a:bodyPr wrap="square" rtlCol="0">
            <a:spAutoFit/>
          </a:bodyPr>
          <a:lstStyle/>
          <a:p>
            <a:r>
              <a:rPr lang="en-US" dirty="0" smtClean="0">
                <a:solidFill>
                  <a:srgbClr val="000000"/>
                </a:solidFill>
              </a:rPr>
              <a:t>Upper Class</a:t>
            </a:r>
            <a:endParaRPr lang="en-US" dirty="0">
              <a:solidFill>
                <a:srgbClr val="000000"/>
              </a:solidFill>
            </a:endParaRPr>
          </a:p>
        </p:txBody>
      </p:sp>
      <p:sp>
        <p:nvSpPr>
          <p:cNvPr id="15" name="TextBox 14"/>
          <p:cNvSpPr txBox="1"/>
          <p:nvPr/>
        </p:nvSpPr>
        <p:spPr>
          <a:xfrm>
            <a:off x="2339615" y="646245"/>
            <a:ext cx="1916257" cy="646331"/>
          </a:xfrm>
          <a:prstGeom prst="rect">
            <a:avLst/>
          </a:prstGeom>
          <a:noFill/>
        </p:spPr>
        <p:txBody>
          <a:bodyPr wrap="square" rtlCol="0">
            <a:spAutoFit/>
          </a:bodyPr>
          <a:lstStyle/>
          <a:p>
            <a:pPr algn="ctr"/>
            <a:r>
              <a:rPr lang="en-US" dirty="0" smtClean="0">
                <a:solidFill>
                  <a:srgbClr val="000000"/>
                </a:solidFill>
              </a:rPr>
              <a:t>Parents </a:t>
            </a:r>
          </a:p>
          <a:p>
            <a:pPr algn="ctr"/>
            <a:r>
              <a:rPr lang="en-US" dirty="0" smtClean="0">
                <a:solidFill>
                  <a:srgbClr val="000000"/>
                </a:solidFill>
              </a:rPr>
              <a:t>(45-65 year old)</a:t>
            </a:r>
            <a:endParaRPr lang="en-US" dirty="0">
              <a:solidFill>
                <a:srgbClr val="000000"/>
              </a:solidFill>
            </a:endParaRPr>
          </a:p>
        </p:txBody>
      </p:sp>
      <p:sp>
        <p:nvSpPr>
          <p:cNvPr id="16" name="TextBox 15"/>
          <p:cNvSpPr txBox="1"/>
          <p:nvPr/>
        </p:nvSpPr>
        <p:spPr>
          <a:xfrm>
            <a:off x="4764785" y="646245"/>
            <a:ext cx="1916257" cy="646331"/>
          </a:xfrm>
          <a:prstGeom prst="rect">
            <a:avLst/>
          </a:prstGeom>
          <a:noFill/>
        </p:spPr>
        <p:txBody>
          <a:bodyPr wrap="square" rtlCol="0">
            <a:spAutoFit/>
          </a:bodyPr>
          <a:lstStyle/>
          <a:p>
            <a:pPr algn="ctr"/>
            <a:r>
              <a:rPr lang="en-US" dirty="0" smtClean="0">
                <a:solidFill>
                  <a:srgbClr val="000000"/>
                </a:solidFill>
              </a:rPr>
              <a:t>Children</a:t>
            </a:r>
          </a:p>
          <a:p>
            <a:pPr algn="ctr"/>
            <a:r>
              <a:rPr lang="en-US" dirty="0" smtClean="0">
                <a:solidFill>
                  <a:srgbClr val="000000"/>
                </a:solidFill>
              </a:rPr>
              <a:t>(18-25 year old)</a:t>
            </a:r>
            <a:endParaRPr lang="en-US" dirty="0">
              <a:solidFill>
                <a:srgbClr val="000000"/>
              </a:solidFill>
            </a:endParaRPr>
          </a:p>
        </p:txBody>
      </p:sp>
      <p:sp>
        <p:nvSpPr>
          <p:cNvPr id="17" name="TextBox 16"/>
          <p:cNvSpPr txBox="1"/>
          <p:nvPr/>
        </p:nvSpPr>
        <p:spPr>
          <a:xfrm>
            <a:off x="7397642" y="2896962"/>
            <a:ext cx="1746358" cy="369332"/>
          </a:xfrm>
          <a:prstGeom prst="rect">
            <a:avLst/>
          </a:prstGeom>
          <a:noFill/>
        </p:spPr>
        <p:txBody>
          <a:bodyPr wrap="square" rtlCol="0">
            <a:spAutoFit/>
          </a:bodyPr>
          <a:lstStyle/>
          <a:p>
            <a:r>
              <a:rPr lang="en-US" dirty="0" smtClean="0">
                <a:solidFill>
                  <a:srgbClr val="000000"/>
                </a:solidFill>
              </a:rPr>
              <a:t>None</a:t>
            </a:r>
            <a:endParaRPr lang="en-US" dirty="0">
              <a:solidFill>
                <a:srgbClr val="000000"/>
              </a:solidFill>
            </a:endParaRPr>
          </a:p>
        </p:txBody>
      </p:sp>
      <p:sp>
        <p:nvSpPr>
          <p:cNvPr id="18" name="TextBox 17"/>
          <p:cNvSpPr txBox="1"/>
          <p:nvPr/>
        </p:nvSpPr>
        <p:spPr>
          <a:xfrm>
            <a:off x="7397642" y="3234028"/>
            <a:ext cx="1746358" cy="369332"/>
          </a:xfrm>
          <a:prstGeom prst="rect">
            <a:avLst/>
          </a:prstGeom>
          <a:noFill/>
        </p:spPr>
        <p:txBody>
          <a:bodyPr wrap="square" rtlCol="0">
            <a:spAutoFit/>
          </a:bodyPr>
          <a:lstStyle/>
          <a:p>
            <a:r>
              <a:rPr lang="en-US" dirty="0" smtClean="0">
                <a:solidFill>
                  <a:srgbClr val="000000"/>
                </a:solidFill>
              </a:rPr>
              <a:t>Basic</a:t>
            </a:r>
            <a:endParaRPr lang="en-US" dirty="0">
              <a:solidFill>
                <a:srgbClr val="000000"/>
              </a:solidFill>
            </a:endParaRPr>
          </a:p>
        </p:txBody>
      </p:sp>
      <p:sp>
        <p:nvSpPr>
          <p:cNvPr id="19" name="TextBox 18"/>
          <p:cNvSpPr txBox="1"/>
          <p:nvPr/>
        </p:nvSpPr>
        <p:spPr>
          <a:xfrm>
            <a:off x="7397642" y="3577486"/>
            <a:ext cx="1746358" cy="369332"/>
          </a:xfrm>
          <a:prstGeom prst="rect">
            <a:avLst/>
          </a:prstGeom>
          <a:noFill/>
        </p:spPr>
        <p:txBody>
          <a:bodyPr wrap="square" rtlCol="0">
            <a:spAutoFit/>
          </a:bodyPr>
          <a:lstStyle/>
          <a:p>
            <a:r>
              <a:rPr lang="en-US" dirty="0" smtClean="0">
                <a:solidFill>
                  <a:srgbClr val="000000"/>
                </a:solidFill>
              </a:rPr>
              <a:t>Secondary </a:t>
            </a:r>
            <a:endParaRPr lang="en-US" dirty="0">
              <a:solidFill>
                <a:srgbClr val="000000"/>
              </a:solidFill>
            </a:endParaRPr>
          </a:p>
        </p:txBody>
      </p:sp>
      <p:sp>
        <p:nvSpPr>
          <p:cNvPr id="20" name="TextBox 19"/>
          <p:cNvSpPr txBox="1"/>
          <p:nvPr/>
        </p:nvSpPr>
        <p:spPr>
          <a:xfrm>
            <a:off x="7397642" y="3923437"/>
            <a:ext cx="1746358" cy="369332"/>
          </a:xfrm>
          <a:prstGeom prst="rect">
            <a:avLst/>
          </a:prstGeom>
          <a:noFill/>
        </p:spPr>
        <p:txBody>
          <a:bodyPr wrap="square" rtlCol="0">
            <a:spAutoFit/>
          </a:bodyPr>
          <a:lstStyle/>
          <a:p>
            <a:r>
              <a:rPr lang="en-US" dirty="0" smtClean="0">
                <a:solidFill>
                  <a:srgbClr val="000000"/>
                </a:solidFill>
              </a:rPr>
              <a:t>Higher</a:t>
            </a:r>
            <a:endParaRPr lang="en-US" dirty="0">
              <a:solidFill>
                <a:srgbClr val="000000"/>
              </a:solidFill>
            </a:endParaRPr>
          </a:p>
        </p:txBody>
      </p:sp>
      <p:sp>
        <p:nvSpPr>
          <p:cNvPr id="21" name="TextBox 20"/>
          <p:cNvSpPr txBox="1"/>
          <p:nvPr/>
        </p:nvSpPr>
        <p:spPr>
          <a:xfrm>
            <a:off x="7107976" y="2295285"/>
            <a:ext cx="2036023" cy="369332"/>
          </a:xfrm>
          <a:prstGeom prst="rect">
            <a:avLst/>
          </a:prstGeom>
          <a:noFill/>
        </p:spPr>
        <p:txBody>
          <a:bodyPr wrap="square" rtlCol="0">
            <a:spAutoFit/>
          </a:bodyPr>
          <a:lstStyle/>
          <a:p>
            <a:r>
              <a:rPr lang="en-US" dirty="0" smtClean="0">
                <a:solidFill>
                  <a:srgbClr val="000000"/>
                </a:solidFill>
              </a:rPr>
              <a:t>Educational levels</a:t>
            </a:r>
            <a:endParaRPr lang="en-US" dirty="0">
              <a:solidFill>
                <a:srgbClr val="000000"/>
              </a:solidFill>
            </a:endParaRPr>
          </a:p>
        </p:txBody>
      </p:sp>
      <p:sp>
        <p:nvSpPr>
          <p:cNvPr id="22" name="TextBox 21"/>
          <p:cNvSpPr txBox="1"/>
          <p:nvPr/>
        </p:nvSpPr>
        <p:spPr>
          <a:xfrm>
            <a:off x="5349890" y="6277787"/>
            <a:ext cx="1758086" cy="369332"/>
          </a:xfrm>
          <a:prstGeom prst="rect">
            <a:avLst/>
          </a:prstGeom>
          <a:noFill/>
        </p:spPr>
        <p:txBody>
          <a:bodyPr wrap="square" rtlCol="0">
            <a:spAutoFit/>
          </a:bodyPr>
          <a:lstStyle/>
          <a:p>
            <a:r>
              <a:rPr lang="en-US" dirty="0" smtClean="0">
                <a:solidFill>
                  <a:srgbClr val="000000"/>
                </a:solidFill>
              </a:rPr>
              <a:t>(Oliveira, 2011)</a:t>
            </a:r>
            <a:endParaRPr lang="en-US" dirty="0">
              <a:solidFill>
                <a:srgbClr val="000000"/>
              </a:solidFill>
            </a:endParaRPr>
          </a:p>
        </p:txBody>
      </p:sp>
    </p:spTree>
    <p:extLst>
      <p:ext uri="{BB962C8B-B14F-4D97-AF65-F5344CB8AC3E}">
        <p14:creationId xmlns:p14="http://schemas.microsoft.com/office/powerpoint/2010/main" val="2628404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700" y="2187576"/>
            <a:ext cx="7378700" cy="1143000"/>
          </a:xfrm>
        </p:spPr>
        <p:txBody>
          <a:bodyPr/>
          <a:lstStyle/>
          <a:p>
            <a:r>
              <a:rPr lang="en-US" dirty="0" smtClean="0"/>
              <a:t>What Policies have led to this?</a:t>
            </a:r>
            <a:endParaRPr lang="en-US" dirty="0"/>
          </a:p>
        </p:txBody>
      </p:sp>
    </p:spTree>
    <p:extLst>
      <p:ext uri="{BB962C8B-B14F-4D97-AF65-F5344CB8AC3E}">
        <p14:creationId xmlns:p14="http://schemas.microsoft.com/office/powerpoint/2010/main" val="1666417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3185" y="274638"/>
            <a:ext cx="7772400" cy="1143000"/>
          </a:xfrm>
        </p:spPr>
        <p:txBody>
          <a:bodyPr>
            <a:normAutofit fontScale="90000"/>
          </a:bodyPr>
          <a:lstStyle/>
          <a:p>
            <a:r>
              <a:rPr lang="en-US" dirty="0" smtClean="0"/>
              <a:t>Changes in Brazilian Education</a:t>
            </a:r>
            <a:endParaRPr lang="en-US" dirty="0"/>
          </a:p>
        </p:txBody>
      </p:sp>
      <p:sp>
        <p:nvSpPr>
          <p:cNvPr id="3" name="Content Placeholder 2"/>
          <p:cNvSpPr>
            <a:spLocks noGrp="1"/>
          </p:cNvSpPr>
          <p:nvPr>
            <p:ph idx="1"/>
          </p:nvPr>
        </p:nvSpPr>
        <p:spPr/>
        <p:txBody>
          <a:bodyPr>
            <a:normAutofit/>
          </a:bodyPr>
          <a:lstStyle/>
          <a:p>
            <a:r>
              <a:rPr lang="en-GB" dirty="0"/>
              <a:t>T</a:t>
            </a:r>
            <a:r>
              <a:rPr lang="en-GB" dirty="0" smtClean="0"/>
              <a:t>he </a:t>
            </a:r>
            <a:r>
              <a:rPr lang="en-GB" dirty="0"/>
              <a:t>1990s was probably the most important time in history for Brazilian education.</a:t>
            </a:r>
            <a:r>
              <a:rPr lang="en-US" dirty="0"/>
              <a:t> </a:t>
            </a:r>
            <a:r>
              <a:rPr lang="en-US" dirty="0" smtClean="0"/>
              <a:t>(</a:t>
            </a:r>
            <a:r>
              <a:rPr lang="en-US" dirty="0"/>
              <a:t>C</a:t>
            </a:r>
            <a:r>
              <a:rPr lang="en-US" dirty="0" smtClean="0"/>
              <a:t>astro, 2005)</a:t>
            </a:r>
          </a:p>
          <a:p>
            <a:r>
              <a:rPr lang="en-GB" dirty="0"/>
              <a:t>The neo-liberal economic era, led by the Social Democratic Party </a:t>
            </a:r>
            <a:r>
              <a:rPr lang="en-GB" dirty="0" smtClean="0"/>
              <a:t>against </a:t>
            </a:r>
            <a:r>
              <a:rPr lang="en-GB" dirty="0"/>
              <a:t>a long period of recession, debts, inflation and loss of civil rights, brought forth the social participation and social rights ideology.</a:t>
            </a:r>
            <a:r>
              <a:rPr lang="en-US" dirty="0"/>
              <a:t> </a:t>
            </a:r>
            <a:endParaRPr lang="en-US" dirty="0" smtClean="0"/>
          </a:p>
          <a:p>
            <a:r>
              <a:rPr lang="en-GB" dirty="0"/>
              <a:t>In 1996, the third Lei de </a:t>
            </a:r>
            <a:r>
              <a:rPr lang="en-GB" dirty="0" err="1"/>
              <a:t>Diretrizes</a:t>
            </a:r>
            <a:r>
              <a:rPr lang="en-GB" dirty="0"/>
              <a:t> e Bases da </a:t>
            </a:r>
            <a:r>
              <a:rPr lang="en-GB" dirty="0" err="1"/>
              <a:t>Educação</a:t>
            </a:r>
            <a:r>
              <a:rPr lang="en-GB" dirty="0"/>
              <a:t> (The National Educational Guidelines and Framework Law – LDB 9394/96) was passed in </a:t>
            </a:r>
            <a:r>
              <a:rPr lang="en-GB" dirty="0" smtClean="0"/>
              <a:t>Brazil</a:t>
            </a:r>
            <a:r>
              <a:rPr lang="en-GB" dirty="0"/>
              <a:t>. </a:t>
            </a:r>
            <a:endParaRPr lang="en-GB" dirty="0" smtClean="0"/>
          </a:p>
          <a:p>
            <a:r>
              <a:rPr lang="en-GB" dirty="0" smtClean="0"/>
              <a:t>It </a:t>
            </a:r>
            <a:r>
              <a:rPr lang="en-GB" dirty="0"/>
              <a:t>developed along three lines: education as a right, education as a tool of economic and social development, and education as a factor of social inclusion. </a:t>
            </a:r>
            <a:r>
              <a:rPr lang="en-GB" dirty="0" smtClean="0"/>
              <a:t> </a:t>
            </a:r>
            <a:endParaRPr lang="en-US" dirty="0"/>
          </a:p>
        </p:txBody>
      </p:sp>
    </p:spTree>
    <p:extLst>
      <p:ext uri="{BB962C8B-B14F-4D97-AF65-F5344CB8AC3E}">
        <p14:creationId xmlns:p14="http://schemas.microsoft.com/office/powerpoint/2010/main" val="20662507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056" y="846138"/>
            <a:ext cx="7772400" cy="1143000"/>
          </a:xfrm>
        </p:spPr>
        <p:txBody>
          <a:bodyPr>
            <a:noAutofit/>
          </a:bodyPr>
          <a:lstStyle/>
          <a:p>
            <a:r>
              <a:rPr lang="en-GB" sz="2400" dirty="0"/>
              <a:t>The National Education Plan </a:t>
            </a:r>
            <a:r>
              <a:rPr lang="en-GB" sz="2400" dirty="0" smtClean="0"/>
              <a:t>(PNE) </a:t>
            </a:r>
            <a:r>
              <a:rPr lang="en-GB" sz="2400" dirty="0"/>
              <a:t>set out several long-term goals with effect from 2001-2010. </a:t>
            </a:r>
            <a:r>
              <a:rPr lang="en-US" sz="2400" dirty="0"/>
              <a:t/>
            </a:r>
            <a:br>
              <a:rPr lang="en-US" sz="2400" dirty="0"/>
            </a:br>
            <a:endParaRPr lang="en-US" sz="2400" dirty="0"/>
          </a:p>
        </p:txBody>
      </p:sp>
      <p:sp>
        <p:nvSpPr>
          <p:cNvPr id="3" name="Content Placeholder 2"/>
          <p:cNvSpPr>
            <a:spLocks noGrp="1"/>
          </p:cNvSpPr>
          <p:nvPr>
            <p:ph idx="1"/>
          </p:nvPr>
        </p:nvSpPr>
        <p:spPr>
          <a:xfrm>
            <a:off x="685800" y="1989138"/>
            <a:ext cx="8204742" cy="4035677"/>
          </a:xfrm>
        </p:spPr>
        <p:txBody>
          <a:bodyPr>
            <a:normAutofit fontScale="47500" lnSpcReduction="20000"/>
          </a:bodyPr>
          <a:lstStyle/>
          <a:p>
            <a:pPr marL="68580" indent="0">
              <a:buNone/>
            </a:pPr>
            <a:endParaRPr lang="en-US" sz="2600" dirty="0"/>
          </a:p>
          <a:p>
            <a:pPr marL="68580" indent="0">
              <a:buNone/>
            </a:pPr>
            <a:r>
              <a:rPr lang="en-GB" sz="2900" dirty="0"/>
              <a:t>I – to </a:t>
            </a:r>
            <a:r>
              <a:rPr lang="en-GB" sz="2900" b="1" dirty="0">
                <a:solidFill>
                  <a:schemeClr val="accent1">
                    <a:lumMod val="40000"/>
                    <a:lumOff val="60000"/>
                  </a:schemeClr>
                </a:solidFill>
              </a:rPr>
              <a:t>eradicate illiteracy</a:t>
            </a:r>
            <a:r>
              <a:rPr lang="en-GB" sz="2900" dirty="0"/>
              <a:t>;</a:t>
            </a:r>
            <a:r>
              <a:rPr lang="en-GB" sz="2900" i="1" dirty="0"/>
              <a:t> guaranteeing compulsory primary and lower secondary education to those who did not have </a:t>
            </a:r>
            <a:r>
              <a:rPr lang="en-GB" sz="2900" i="1" dirty="0" smtClean="0"/>
              <a:t>access </a:t>
            </a:r>
            <a:r>
              <a:rPr lang="en-GB" sz="2900" i="1" dirty="0"/>
              <a:t>to it at the proper age or to those who did not complete it;</a:t>
            </a:r>
            <a:endParaRPr lang="en-US" sz="2900" dirty="0"/>
          </a:p>
          <a:p>
            <a:pPr marL="68580" indent="0">
              <a:buNone/>
            </a:pPr>
            <a:r>
              <a:rPr lang="en-GB" sz="2900" dirty="0"/>
              <a:t>II – to </a:t>
            </a:r>
            <a:r>
              <a:rPr lang="en-GB" sz="2900" b="1" dirty="0">
                <a:solidFill>
                  <a:srgbClr val="CFEFA4"/>
                </a:solidFill>
              </a:rPr>
              <a:t>universalise school attendance</a:t>
            </a:r>
            <a:r>
              <a:rPr lang="en-GB" sz="2900" dirty="0"/>
              <a:t>;</a:t>
            </a:r>
            <a:r>
              <a:rPr lang="en-GB" sz="2900" i="1" dirty="0"/>
              <a:t> ensuring access and completion of compulsory primary and secondary education;</a:t>
            </a:r>
            <a:endParaRPr lang="en-US" sz="2900" dirty="0"/>
          </a:p>
          <a:p>
            <a:pPr marL="68580" indent="0">
              <a:buNone/>
            </a:pPr>
            <a:r>
              <a:rPr lang="en-GB" sz="2900" dirty="0"/>
              <a:t>III – to </a:t>
            </a:r>
            <a:r>
              <a:rPr lang="en-GB" sz="2900" b="1" dirty="0">
                <a:solidFill>
                  <a:srgbClr val="CFEFA4"/>
                </a:solidFill>
              </a:rPr>
              <a:t>overcome</a:t>
            </a:r>
            <a:r>
              <a:rPr lang="en-GB" sz="2900" dirty="0"/>
              <a:t> educational </a:t>
            </a:r>
            <a:r>
              <a:rPr lang="en-GB" sz="2900" b="1" dirty="0">
                <a:solidFill>
                  <a:srgbClr val="CFEFA4"/>
                </a:solidFill>
              </a:rPr>
              <a:t>inequalities</a:t>
            </a:r>
            <a:r>
              <a:rPr lang="en-GB" sz="2900" dirty="0"/>
              <a:t>;</a:t>
            </a:r>
            <a:r>
              <a:rPr lang="en-GB" sz="2900" i="1" dirty="0"/>
              <a:t> expanding schooling at all levels;</a:t>
            </a:r>
            <a:endParaRPr lang="en-US" sz="2900" dirty="0"/>
          </a:p>
          <a:p>
            <a:pPr marL="68580" indent="0">
              <a:buNone/>
            </a:pPr>
            <a:r>
              <a:rPr lang="en-GB" sz="2900" dirty="0"/>
              <a:t>IV – to improve the </a:t>
            </a:r>
            <a:r>
              <a:rPr lang="en-GB" sz="2900" b="1" dirty="0">
                <a:solidFill>
                  <a:srgbClr val="CFEFA4"/>
                </a:solidFill>
              </a:rPr>
              <a:t>quality</a:t>
            </a:r>
            <a:r>
              <a:rPr lang="en-GB" sz="2900" dirty="0"/>
              <a:t> of education; </a:t>
            </a:r>
            <a:r>
              <a:rPr lang="en-GB" sz="2900" i="1" dirty="0"/>
              <a:t>developing an information and evaluation system at all levels of instruction;</a:t>
            </a:r>
            <a:endParaRPr lang="en-US" sz="2900" dirty="0"/>
          </a:p>
          <a:p>
            <a:pPr marL="68580" indent="0">
              <a:buNone/>
            </a:pPr>
            <a:r>
              <a:rPr lang="en-GB" sz="2900" dirty="0"/>
              <a:t>V – to achieve appropriate </a:t>
            </a:r>
            <a:r>
              <a:rPr lang="en-GB" sz="2900" b="1" dirty="0">
                <a:solidFill>
                  <a:srgbClr val="CFEFA4"/>
                </a:solidFill>
              </a:rPr>
              <a:t>credentials</a:t>
            </a:r>
            <a:r>
              <a:rPr lang="en-GB" sz="2900" dirty="0"/>
              <a:t> for work;</a:t>
            </a:r>
            <a:r>
              <a:rPr lang="en-GB" sz="2900" i="1" dirty="0"/>
              <a:t> </a:t>
            </a:r>
            <a:endParaRPr lang="en-US" sz="2900" dirty="0"/>
          </a:p>
          <a:p>
            <a:pPr marL="68580" indent="0">
              <a:buNone/>
            </a:pPr>
            <a:r>
              <a:rPr lang="en-GB" sz="2900" dirty="0"/>
              <a:t>VI – to promote environmental sustainability;</a:t>
            </a:r>
            <a:endParaRPr lang="en-US" sz="2900" dirty="0"/>
          </a:p>
          <a:p>
            <a:pPr marL="68580" indent="0">
              <a:buNone/>
            </a:pPr>
            <a:r>
              <a:rPr lang="en-GB" sz="2900" dirty="0"/>
              <a:t>VII – to promote human, scientific and technical </a:t>
            </a:r>
            <a:r>
              <a:rPr lang="en-GB" sz="2900" b="1" dirty="0">
                <a:solidFill>
                  <a:srgbClr val="CFEFA4"/>
                </a:solidFill>
              </a:rPr>
              <a:t>research throughout the country;</a:t>
            </a:r>
            <a:endParaRPr lang="en-US" sz="2900" b="1" dirty="0">
              <a:solidFill>
                <a:srgbClr val="CFEFA4"/>
              </a:solidFill>
            </a:endParaRPr>
          </a:p>
          <a:p>
            <a:pPr marL="68580" indent="0">
              <a:buNone/>
            </a:pPr>
            <a:r>
              <a:rPr lang="en-GB" sz="2900" dirty="0"/>
              <a:t>VIII – to set goals for the application of </a:t>
            </a:r>
            <a:r>
              <a:rPr lang="en-GB" sz="2900" b="1" dirty="0">
                <a:solidFill>
                  <a:srgbClr val="CFEFA4"/>
                </a:solidFill>
              </a:rPr>
              <a:t>public funds </a:t>
            </a:r>
            <a:r>
              <a:rPr lang="en-GB" sz="2900" dirty="0"/>
              <a:t>as a proportion of gross domestic product;</a:t>
            </a:r>
            <a:endParaRPr lang="en-US" sz="2900" dirty="0"/>
          </a:p>
          <a:p>
            <a:pPr marL="68580" indent="0">
              <a:buNone/>
            </a:pPr>
            <a:r>
              <a:rPr lang="en-GB" sz="2900" dirty="0"/>
              <a:t>IX – to </a:t>
            </a:r>
            <a:r>
              <a:rPr lang="en-GB" sz="2900" b="1" dirty="0">
                <a:solidFill>
                  <a:srgbClr val="CFEFA4"/>
                </a:solidFill>
              </a:rPr>
              <a:t>value professionals </a:t>
            </a:r>
            <a:r>
              <a:rPr lang="en-GB" sz="2900" dirty="0"/>
              <a:t>in the field of education; </a:t>
            </a:r>
            <a:r>
              <a:rPr lang="en-GB" sz="2900" i="1" dirty="0"/>
              <a:t>elevating their professional status;</a:t>
            </a:r>
            <a:endParaRPr lang="en-US" sz="2900" dirty="0"/>
          </a:p>
          <a:p>
            <a:pPr marL="68580" indent="0">
              <a:buNone/>
            </a:pPr>
            <a:r>
              <a:rPr lang="en-GB" sz="2900" dirty="0"/>
              <a:t>X – to disseminate the principles of fairness, </a:t>
            </a:r>
            <a:r>
              <a:rPr lang="en-GB" sz="2900" b="1" dirty="0">
                <a:solidFill>
                  <a:srgbClr val="CFEFA4"/>
                </a:solidFill>
              </a:rPr>
              <a:t>respect for diversity </a:t>
            </a:r>
            <a:r>
              <a:rPr lang="en-GB" sz="2900" dirty="0"/>
              <a:t>and democratic management in education</a:t>
            </a:r>
            <a:r>
              <a:rPr lang="en-GB" sz="2900" dirty="0" smtClean="0"/>
              <a:t>.</a:t>
            </a:r>
            <a:endParaRPr lang="en-US" sz="2900" dirty="0"/>
          </a:p>
          <a:p>
            <a:pPr marL="68580" indent="0" algn="r">
              <a:buNone/>
            </a:pPr>
            <a:r>
              <a:rPr lang="en-GB" sz="2900" dirty="0" smtClean="0"/>
              <a:t>(</a:t>
            </a:r>
            <a:r>
              <a:rPr lang="en-GB" sz="2900" dirty="0"/>
              <a:t>PNE 10172/01, 2010</a:t>
            </a:r>
            <a:r>
              <a:rPr lang="en-GB" sz="2900" dirty="0" smtClean="0"/>
              <a:t>)</a:t>
            </a:r>
            <a:endParaRPr lang="en-US" sz="2900" dirty="0"/>
          </a:p>
        </p:txBody>
      </p:sp>
    </p:spTree>
    <p:extLst>
      <p:ext uri="{BB962C8B-B14F-4D97-AF65-F5344CB8AC3E}">
        <p14:creationId xmlns:p14="http://schemas.microsoft.com/office/powerpoint/2010/main" val="28206370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a:t>
            </a:r>
            <a:endParaRPr lang="en-US" dirty="0"/>
          </a:p>
        </p:txBody>
      </p:sp>
      <p:sp>
        <p:nvSpPr>
          <p:cNvPr id="3" name="Content Placeholder 2"/>
          <p:cNvSpPr>
            <a:spLocks noGrp="1"/>
          </p:cNvSpPr>
          <p:nvPr>
            <p:ph idx="1"/>
          </p:nvPr>
        </p:nvSpPr>
        <p:spPr>
          <a:xfrm>
            <a:off x="3048000" y="274638"/>
            <a:ext cx="5918200" cy="1460499"/>
          </a:xfrm>
        </p:spPr>
        <p:txBody>
          <a:bodyPr/>
          <a:lstStyle/>
          <a:p>
            <a:r>
              <a:rPr lang="en-GB" dirty="0"/>
              <a:t>E</a:t>
            </a:r>
            <a:r>
              <a:rPr lang="en-GB" dirty="0" smtClean="0"/>
              <a:t>qualizing </a:t>
            </a:r>
            <a:r>
              <a:rPr lang="en-GB" dirty="0"/>
              <a:t>redistribution of funds across regions, states and municipalities (OECD, 2010) </a:t>
            </a:r>
            <a:r>
              <a:rPr lang="en-GB" dirty="0" smtClean="0"/>
              <a:t>preventing </a:t>
            </a:r>
            <a:r>
              <a:rPr lang="en-GB" dirty="0"/>
              <a:t>embezzlement of public money, albeit to a certain extent (</a:t>
            </a:r>
            <a:r>
              <a:rPr lang="en-GB" dirty="0" err="1"/>
              <a:t>Ioschpe</a:t>
            </a:r>
            <a:r>
              <a:rPr lang="en-GB" dirty="0"/>
              <a:t>, 2012). </a:t>
            </a:r>
            <a:endParaRPr lang="en-US" dirty="0"/>
          </a:p>
        </p:txBody>
      </p:sp>
      <p:pic>
        <p:nvPicPr>
          <p:cNvPr id="5" name="Picture 4" descr="Screen Shot 2014-09-28 at 10.14.2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500" y="1892300"/>
            <a:ext cx="6565900" cy="3061272"/>
          </a:xfrm>
          <a:prstGeom prst="rect">
            <a:avLst/>
          </a:prstGeom>
        </p:spPr>
      </p:pic>
      <p:pic>
        <p:nvPicPr>
          <p:cNvPr id="6" name="Picture 5" descr="Screen Shot 2014-09-28 at 10.14.5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3500" y="5054600"/>
            <a:ext cx="3822700" cy="1638300"/>
          </a:xfrm>
          <a:prstGeom prst="rect">
            <a:avLst/>
          </a:prstGeom>
        </p:spPr>
      </p:pic>
      <p:sp>
        <p:nvSpPr>
          <p:cNvPr id="7" name="TextBox 6"/>
          <p:cNvSpPr txBox="1"/>
          <p:nvPr/>
        </p:nvSpPr>
        <p:spPr>
          <a:xfrm>
            <a:off x="317500" y="5067300"/>
            <a:ext cx="3896807" cy="307777"/>
          </a:xfrm>
          <a:prstGeom prst="rect">
            <a:avLst/>
          </a:prstGeom>
          <a:noFill/>
        </p:spPr>
        <p:txBody>
          <a:bodyPr wrap="none" rtlCol="0">
            <a:spAutoFit/>
          </a:bodyPr>
          <a:lstStyle/>
          <a:p>
            <a:r>
              <a:rPr lang="en-US" sz="1400" dirty="0" smtClean="0"/>
              <a:t>Atlas do </a:t>
            </a:r>
            <a:r>
              <a:rPr lang="en-US" sz="1400" dirty="0" err="1" smtClean="0"/>
              <a:t>Desenvolvimento</a:t>
            </a:r>
            <a:r>
              <a:rPr lang="en-US" sz="1400" dirty="0" smtClean="0"/>
              <a:t> </a:t>
            </a:r>
            <a:r>
              <a:rPr lang="en-US" sz="1400" dirty="0" err="1" smtClean="0"/>
              <a:t>Humano</a:t>
            </a:r>
            <a:r>
              <a:rPr lang="en-US" sz="1400" dirty="0" smtClean="0"/>
              <a:t> no </a:t>
            </a:r>
            <a:r>
              <a:rPr lang="en-US" sz="1400" dirty="0" err="1" smtClean="0"/>
              <a:t>Brasil</a:t>
            </a:r>
            <a:r>
              <a:rPr lang="en-US" sz="1400" dirty="0" smtClean="0"/>
              <a:t>, 2013</a:t>
            </a:r>
            <a:endParaRPr lang="en-US" sz="1400" dirty="0"/>
          </a:p>
        </p:txBody>
      </p:sp>
    </p:spTree>
    <p:extLst>
      <p:ext uri="{BB962C8B-B14F-4D97-AF65-F5344CB8AC3E}">
        <p14:creationId xmlns:p14="http://schemas.microsoft.com/office/powerpoint/2010/main" val="3620565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4-09-28 at 10.14.2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500" y="1892300"/>
            <a:ext cx="6565900" cy="3061272"/>
          </a:xfrm>
          <a:prstGeom prst="rect">
            <a:avLst/>
          </a:prstGeom>
        </p:spPr>
      </p:pic>
      <p:pic>
        <p:nvPicPr>
          <p:cNvPr id="6" name="Picture 5" descr="Screen Shot 2014-09-28 at 10.14.5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3500" y="5054600"/>
            <a:ext cx="3822700" cy="1638300"/>
          </a:xfrm>
          <a:prstGeom prst="rect">
            <a:avLst/>
          </a:prstGeom>
        </p:spPr>
      </p:pic>
      <p:sp>
        <p:nvSpPr>
          <p:cNvPr id="7" name="TextBox 6"/>
          <p:cNvSpPr txBox="1"/>
          <p:nvPr/>
        </p:nvSpPr>
        <p:spPr>
          <a:xfrm>
            <a:off x="317500" y="5067300"/>
            <a:ext cx="3896807" cy="307777"/>
          </a:xfrm>
          <a:prstGeom prst="rect">
            <a:avLst/>
          </a:prstGeom>
          <a:noFill/>
        </p:spPr>
        <p:txBody>
          <a:bodyPr wrap="none" rtlCol="0">
            <a:spAutoFit/>
          </a:bodyPr>
          <a:lstStyle/>
          <a:p>
            <a:r>
              <a:rPr lang="en-US" sz="1400" dirty="0" smtClean="0"/>
              <a:t>Atlas do </a:t>
            </a:r>
            <a:r>
              <a:rPr lang="en-US" sz="1400" dirty="0" err="1" smtClean="0"/>
              <a:t>Desenvolvimento</a:t>
            </a:r>
            <a:r>
              <a:rPr lang="en-US" sz="1400" dirty="0" smtClean="0"/>
              <a:t> </a:t>
            </a:r>
            <a:r>
              <a:rPr lang="en-US" sz="1400" dirty="0" err="1" smtClean="0"/>
              <a:t>Humano</a:t>
            </a:r>
            <a:r>
              <a:rPr lang="en-US" sz="1400" dirty="0" smtClean="0"/>
              <a:t> no </a:t>
            </a:r>
            <a:r>
              <a:rPr lang="en-US" sz="1400" dirty="0" err="1" smtClean="0"/>
              <a:t>Brasil</a:t>
            </a:r>
            <a:r>
              <a:rPr lang="en-US" sz="1400" dirty="0" smtClean="0"/>
              <a:t>, 2013</a:t>
            </a:r>
            <a:endParaRPr lang="en-US" sz="1400" dirty="0"/>
          </a:p>
        </p:txBody>
      </p:sp>
      <p:sp>
        <p:nvSpPr>
          <p:cNvPr id="4" name="TextBox 3"/>
          <p:cNvSpPr txBox="1"/>
          <p:nvPr/>
        </p:nvSpPr>
        <p:spPr>
          <a:xfrm>
            <a:off x="584201" y="393700"/>
            <a:ext cx="7772400" cy="1477328"/>
          </a:xfrm>
          <a:prstGeom prst="rect">
            <a:avLst/>
          </a:prstGeom>
          <a:noFill/>
        </p:spPr>
        <p:txBody>
          <a:bodyPr wrap="square" rtlCol="0">
            <a:spAutoFit/>
          </a:bodyPr>
          <a:lstStyle/>
          <a:p>
            <a:r>
              <a:rPr lang="en-US" dirty="0" smtClean="0"/>
              <a:t>Would </a:t>
            </a:r>
            <a:r>
              <a:rPr lang="en-US" dirty="0"/>
              <a:t>you agree with </a:t>
            </a:r>
            <a:r>
              <a:rPr lang="en-US" dirty="0" err="1"/>
              <a:t>Cordiolli’s</a:t>
            </a:r>
            <a:r>
              <a:rPr lang="en-US" dirty="0"/>
              <a:t> </a:t>
            </a:r>
            <a:r>
              <a:rPr lang="en-US" dirty="0" smtClean="0"/>
              <a:t>argument?</a:t>
            </a:r>
          </a:p>
          <a:p>
            <a:endParaRPr lang="en-US" i="1" dirty="0"/>
          </a:p>
          <a:p>
            <a:r>
              <a:rPr lang="en-US" i="1" dirty="0" smtClean="0"/>
              <a:t>Education </a:t>
            </a:r>
            <a:r>
              <a:rPr lang="en-GB" i="1" dirty="0" smtClean="0"/>
              <a:t>plays </a:t>
            </a:r>
            <a:r>
              <a:rPr lang="en-GB" i="1" dirty="0"/>
              <a:t>a vital role in improving the lives of the population even if its quality is below the standards of other countries</a:t>
            </a:r>
            <a:r>
              <a:rPr lang="en-GB" dirty="0" smtClean="0"/>
              <a:t>. (</a:t>
            </a:r>
            <a:r>
              <a:rPr lang="en-GB" dirty="0" err="1" smtClean="0"/>
              <a:t>Cordiolli</a:t>
            </a:r>
            <a:r>
              <a:rPr lang="en-GB" dirty="0" smtClean="0"/>
              <a:t>, 2011)</a:t>
            </a:r>
            <a:endParaRPr lang="en-US" dirty="0"/>
          </a:p>
          <a:p>
            <a:endParaRPr lang="en-US" dirty="0"/>
          </a:p>
        </p:txBody>
      </p:sp>
    </p:spTree>
    <p:extLst>
      <p:ext uri="{BB962C8B-B14F-4D97-AF65-F5344CB8AC3E}">
        <p14:creationId xmlns:p14="http://schemas.microsoft.com/office/powerpoint/2010/main" val="4123542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68580" indent="0" algn="ctr">
              <a:buNone/>
            </a:pPr>
            <a:r>
              <a:rPr lang="en-US" sz="3200" dirty="0"/>
              <a:t>In a country of contrasts as big as Brazil, how can we ensure that all students </a:t>
            </a:r>
            <a:r>
              <a:rPr lang="en-US" sz="3200" dirty="0" smtClean="0"/>
              <a:t>of different cultural backgrounds are being given </a:t>
            </a:r>
            <a:r>
              <a:rPr lang="en-US" sz="3200" dirty="0"/>
              <a:t>equal opportunities to succeed?</a:t>
            </a:r>
          </a:p>
          <a:p>
            <a:pPr marL="68580" indent="0">
              <a:buNone/>
            </a:pPr>
            <a:endParaRPr lang="en-US" dirty="0"/>
          </a:p>
        </p:txBody>
      </p:sp>
    </p:spTree>
    <p:extLst>
      <p:ext uri="{BB962C8B-B14F-4D97-AF65-F5344CB8AC3E}">
        <p14:creationId xmlns:p14="http://schemas.microsoft.com/office/powerpoint/2010/main" val="562655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See, THINK, Wonder…</a:t>
            </a:r>
            <a:endParaRPr lang="en-US" dirty="0"/>
          </a:p>
        </p:txBody>
      </p:sp>
      <p:pic>
        <p:nvPicPr>
          <p:cNvPr id="4" name="Content Placeholder 3"/>
          <p:cNvPicPr>
            <a:picLocks noGrp="1" noChangeAspect="1"/>
          </p:cNvPicPr>
          <p:nvPr>
            <p:ph idx="1"/>
          </p:nvPr>
        </p:nvPicPr>
        <p:blipFill>
          <a:blip r:embed="rId3"/>
          <a:srcRect t="17974" b="17974"/>
          <a:stretch>
            <a:fillRect/>
          </a:stretch>
        </p:blipFill>
        <p:spPr>
          <a:xfrm>
            <a:off x="685800" y="1315228"/>
            <a:ext cx="3710303" cy="2292313"/>
          </a:xfrm>
        </p:spPr>
      </p:pic>
      <p:pic>
        <p:nvPicPr>
          <p:cNvPr id="5" name="Picture 4"/>
          <p:cNvPicPr>
            <a:picLocks noChangeAspect="1"/>
          </p:cNvPicPr>
          <p:nvPr/>
        </p:nvPicPr>
        <p:blipFill>
          <a:blip r:embed="rId4"/>
          <a:stretch>
            <a:fillRect/>
          </a:stretch>
        </p:blipFill>
        <p:spPr>
          <a:xfrm>
            <a:off x="4612386" y="1315228"/>
            <a:ext cx="3678357" cy="2336800"/>
          </a:xfrm>
          <a:prstGeom prst="rect">
            <a:avLst/>
          </a:prstGeom>
        </p:spPr>
      </p:pic>
      <p:pic>
        <p:nvPicPr>
          <p:cNvPr id="6" name="Picture 5"/>
          <p:cNvPicPr>
            <a:picLocks noChangeAspect="1"/>
          </p:cNvPicPr>
          <p:nvPr/>
        </p:nvPicPr>
        <p:blipFill>
          <a:blip r:embed="rId5"/>
          <a:stretch>
            <a:fillRect/>
          </a:stretch>
        </p:blipFill>
        <p:spPr>
          <a:xfrm>
            <a:off x="2757234" y="3830385"/>
            <a:ext cx="3710304" cy="2467352"/>
          </a:xfrm>
          <a:prstGeom prst="rect">
            <a:avLst/>
          </a:prstGeom>
        </p:spPr>
      </p:pic>
    </p:spTree>
    <p:extLst>
      <p:ext uri="{BB962C8B-B14F-4D97-AF65-F5344CB8AC3E}">
        <p14:creationId xmlns:p14="http://schemas.microsoft.com/office/powerpoint/2010/main" val="3790146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endParaRPr lang="en-US" dirty="0"/>
          </a:p>
        </p:txBody>
      </p:sp>
      <p:sp>
        <p:nvSpPr>
          <p:cNvPr id="4" name="Content Placeholder 3"/>
          <p:cNvSpPr>
            <a:spLocks noGrp="1"/>
          </p:cNvSpPr>
          <p:nvPr>
            <p:ph idx="1"/>
          </p:nvPr>
        </p:nvSpPr>
        <p:spPr/>
        <p:txBody>
          <a:bodyPr>
            <a:normAutofit/>
          </a:bodyPr>
          <a:lstStyle/>
          <a:p>
            <a:r>
              <a:rPr lang="en-GB" dirty="0" smtClean="0"/>
              <a:t>National Benchmarking</a:t>
            </a:r>
          </a:p>
          <a:p>
            <a:pPr marL="68580" indent="0">
              <a:buNone/>
            </a:pPr>
            <a:endParaRPr lang="en-GB" dirty="0" smtClean="0"/>
          </a:p>
          <a:p>
            <a:pPr marL="68580" indent="0">
              <a:buNone/>
            </a:pPr>
            <a:r>
              <a:rPr lang="en-GB" dirty="0" smtClean="0"/>
              <a:t>Revamping </a:t>
            </a:r>
            <a:r>
              <a:rPr lang="en-GB" dirty="0"/>
              <a:t>the structure of Brazil’s educational assessment system has become part of the package to improve the quality of its education: building the context; defining the all-encompassing policy framework; creating the best fitting organisation to lead such programs; maximising capacity; and safeguarding sufficient funding. </a:t>
            </a:r>
            <a:endParaRPr lang="en-GB" dirty="0" smtClean="0"/>
          </a:p>
          <a:p>
            <a:pPr marL="68580" indent="0">
              <a:buNone/>
            </a:pPr>
            <a:endParaRPr lang="en-GB" dirty="0"/>
          </a:p>
          <a:p>
            <a:pPr marL="68580" indent="0">
              <a:buNone/>
            </a:pPr>
            <a:endParaRPr lang="en-GB" dirty="0" smtClean="0"/>
          </a:p>
        </p:txBody>
      </p:sp>
    </p:spTree>
    <p:extLst>
      <p:ext uri="{BB962C8B-B14F-4D97-AF65-F5344CB8AC3E}">
        <p14:creationId xmlns:p14="http://schemas.microsoft.com/office/powerpoint/2010/main" val="2093628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ASSESSMENT</a:t>
            </a:r>
            <a:endParaRPr lang="en-US" dirty="0"/>
          </a:p>
        </p:txBody>
      </p:sp>
      <p:sp>
        <p:nvSpPr>
          <p:cNvPr id="3" name="Content Placeholder 2"/>
          <p:cNvSpPr>
            <a:spLocks noGrp="1"/>
          </p:cNvSpPr>
          <p:nvPr>
            <p:ph idx="1"/>
          </p:nvPr>
        </p:nvSpPr>
        <p:spPr/>
        <p:txBody>
          <a:bodyPr/>
          <a:lstStyle/>
          <a:p>
            <a:r>
              <a:rPr lang="en-US" dirty="0" smtClean="0"/>
              <a:t>International Benchmarking</a:t>
            </a:r>
          </a:p>
          <a:p>
            <a:endParaRPr lang="en-US" dirty="0"/>
          </a:p>
          <a:p>
            <a:pPr marL="68580" indent="0">
              <a:buNone/>
            </a:pPr>
            <a:r>
              <a:rPr lang="en-GB" dirty="0"/>
              <a:t>S</a:t>
            </a:r>
            <a:r>
              <a:rPr lang="en-GB" dirty="0" smtClean="0"/>
              <a:t>upport </a:t>
            </a:r>
            <a:r>
              <a:rPr lang="en-GB" dirty="0"/>
              <a:t>and partnership with international non-governmental institutions such as the United Nations Develop Programme (UNDP), United Nations Educational, Scientific and Cultural Organization (UNESCO), The World Bank, and the Programme for International Student Assessment (PISA) </a:t>
            </a:r>
          </a:p>
          <a:p>
            <a:pPr marL="68580" indent="0" algn="r">
              <a:buNone/>
            </a:pPr>
            <a:r>
              <a:rPr lang="en-GB" dirty="0"/>
              <a:t>(Castro, 2012)</a:t>
            </a:r>
            <a:r>
              <a:rPr lang="en-US" dirty="0"/>
              <a:t> </a:t>
            </a:r>
          </a:p>
          <a:p>
            <a:endParaRPr lang="en-US" dirty="0"/>
          </a:p>
        </p:txBody>
      </p:sp>
    </p:spTree>
    <p:extLst>
      <p:ext uri="{BB962C8B-B14F-4D97-AF65-F5344CB8AC3E}">
        <p14:creationId xmlns:p14="http://schemas.microsoft.com/office/powerpoint/2010/main" val="814202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PISA RESULTS</a:t>
            </a:r>
            <a:endParaRPr lang="en-US" dirty="0"/>
          </a:p>
        </p:txBody>
      </p:sp>
      <p:grpSp>
        <p:nvGrpSpPr>
          <p:cNvPr id="6" name="Group 5"/>
          <p:cNvGrpSpPr/>
          <p:nvPr/>
        </p:nvGrpSpPr>
        <p:grpSpPr>
          <a:xfrm>
            <a:off x="589959" y="1765299"/>
            <a:ext cx="7868241" cy="3118289"/>
            <a:chOff x="589959" y="1765299"/>
            <a:chExt cx="7868241" cy="3118289"/>
          </a:xfrm>
        </p:grpSpPr>
        <p:pic>
          <p:nvPicPr>
            <p:cNvPr id="4" name="Picture 3"/>
            <p:cNvPicPr>
              <a:picLocks noChangeAspect="1"/>
            </p:cNvPicPr>
            <p:nvPr/>
          </p:nvPicPr>
          <p:blipFill>
            <a:blip r:embed="rId3"/>
            <a:stretch>
              <a:fillRect/>
            </a:stretch>
          </p:blipFill>
          <p:spPr>
            <a:xfrm>
              <a:off x="589959" y="1765299"/>
              <a:ext cx="7868241" cy="3118289"/>
            </a:xfrm>
            <a:prstGeom prst="rect">
              <a:avLst/>
            </a:prstGeom>
            <a:solidFill>
              <a:srgbClr val="FFFFFF"/>
            </a:solidFill>
          </p:spPr>
        </p:pic>
        <p:sp>
          <p:nvSpPr>
            <p:cNvPr id="5" name="Rectangle 4"/>
            <p:cNvSpPr/>
            <p:nvPr/>
          </p:nvSpPr>
          <p:spPr>
            <a:xfrm>
              <a:off x="838200" y="1765299"/>
              <a:ext cx="889000" cy="26670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6507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68580" indent="0" algn="ctr">
              <a:buNone/>
            </a:pPr>
            <a:r>
              <a:rPr lang="en-US" sz="3200" dirty="0"/>
              <a:t>In a country of contrasts as big as Brazil, how can we ensure that all students are given equal opportunities to succeed?</a:t>
            </a:r>
          </a:p>
          <a:p>
            <a:pPr marL="68580" indent="0">
              <a:buNone/>
            </a:pPr>
            <a:endParaRPr lang="en-US" dirty="0"/>
          </a:p>
        </p:txBody>
      </p:sp>
    </p:spTree>
    <p:extLst>
      <p:ext uri="{BB962C8B-B14F-4D97-AF65-F5344CB8AC3E}">
        <p14:creationId xmlns:p14="http://schemas.microsoft.com/office/powerpoint/2010/main" val="2364883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 name="Picture 10" descr="Screen Shot 2014-09-28 at 09.30.43.png"/>
          <p:cNvPicPr>
            <a:picLocks noChangeAspect="1"/>
          </p:cNvPicPr>
          <p:nvPr/>
        </p:nvPicPr>
        <p:blipFill rotWithShape="1">
          <a:blip r:embed="rId3">
            <a:extLst>
              <a:ext uri="{28A0092B-C50C-407E-A947-70E740481C1C}">
                <a14:useLocalDpi xmlns:a14="http://schemas.microsoft.com/office/drawing/2010/main" val="0"/>
              </a:ext>
            </a:extLst>
          </a:blip>
          <a:srcRect l="53394" t="5589" r="14121"/>
          <a:stretch/>
        </p:blipFill>
        <p:spPr>
          <a:xfrm>
            <a:off x="3277048" y="1362830"/>
            <a:ext cx="2838342" cy="4832051"/>
          </a:xfrm>
          <a:prstGeom prst="rect">
            <a:avLst/>
          </a:prstGeom>
        </p:spPr>
      </p:pic>
      <p:sp>
        <p:nvSpPr>
          <p:cNvPr id="12" name="TextBox 11"/>
          <p:cNvSpPr txBox="1"/>
          <p:nvPr/>
        </p:nvSpPr>
        <p:spPr>
          <a:xfrm>
            <a:off x="70682" y="224625"/>
            <a:ext cx="9170625" cy="523220"/>
          </a:xfrm>
          <a:prstGeom prst="rect">
            <a:avLst/>
          </a:prstGeom>
          <a:noFill/>
        </p:spPr>
        <p:txBody>
          <a:bodyPr wrap="none" rtlCol="0">
            <a:spAutoFit/>
          </a:bodyPr>
          <a:lstStyle/>
          <a:p>
            <a:r>
              <a:rPr lang="en-US" sz="2800" b="1" dirty="0" smtClean="0">
                <a:solidFill>
                  <a:schemeClr val="bg1"/>
                </a:solidFill>
              </a:rPr>
              <a:t>Viewpoints on Schooling distribution at Tertiary Leve</a:t>
            </a:r>
            <a:r>
              <a:rPr lang="en-US" sz="2800" b="1" dirty="0">
                <a:solidFill>
                  <a:schemeClr val="bg1"/>
                </a:solidFill>
              </a:rPr>
              <a:t>l</a:t>
            </a:r>
          </a:p>
        </p:txBody>
      </p:sp>
      <p:sp>
        <p:nvSpPr>
          <p:cNvPr id="13" name="TextBox 12"/>
          <p:cNvSpPr txBox="1"/>
          <p:nvPr/>
        </p:nvSpPr>
        <p:spPr>
          <a:xfrm>
            <a:off x="1705377" y="2135647"/>
            <a:ext cx="1470615" cy="369332"/>
          </a:xfrm>
          <a:prstGeom prst="rect">
            <a:avLst/>
          </a:prstGeom>
          <a:noFill/>
        </p:spPr>
        <p:txBody>
          <a:bodyPr wrap="square" rtlCol="0">
            <a:spAutoFit/>
          </a:bodyPr>
          <a:lstStyle/>
          <a:p>
            <a:r>
              <a:rPr lang="en-US" dirty="0" smtClean="0">
                <a:solidFill>
                  <a:srgbClr val="000000"/>
                </a:solidFill>
              </a:rPr>
              <a:t>Middle Class</a:t>
            </a:r>
            <a:endParaRPr lang="en-US" dirty="0">
              <a:solidFill>
                <a:srgbClr val="000000"/>
              </a:solidFill>
            </a:endParaRPr>
          </a:p>
        </p:txBody>
      </p:sp>
      <p:sp>
        <p:nvSpPr>
          <p:cNvPr id="14" name="TextBox 13"/>
          <p:cNvSpPr txBox="1"/>
          <p:nvPr/>
        </p:nvSpPr>
        <p:spPr>
          <a:xfrm>
            <a:off x="1705377" y="4653000"/>
            <a:ext cx="1470615" cy="369332"/>
          </a:xfrm>
          <a:prstGeom prst="rect">
            <a:avLst/>
          </a:prstGeom>
          <a:noFill/>
        </p:spPr>
        <p:txBody>
          <a:bodyPr wrap="square" rtlCol="0">
            <a:spAutoFit/>
          </a:bodyPr>
          <a:lstStyle/>
          <a:p>
            <a:r>
              <a:rPr lang="en-US" dirty="0" smtClean="0">
                <a:solidFill>
                  <a:srgbClr val="000000"/>
                </a:solidFill>
              </a:rPr>
              <a:t>Upper Class</a:t>
            </a:r>
            <a:endParaRPr lang="en-US" dirty="0">
              <a:solidFill>
                <a:srgbClr val="000000"/>
              </a:solidFill>
            </a:endParaRPr>
          </a:p>
        </p:txBody>
      </p:sp>
      <p:sp>
        <p:nvSpPr>
          <p:cNvPr id="16" name="TextBox 15"/>
          <p:cNvSpPr txBox="1"/>
          <p:nvPr/>
        </p:nvSpPr>
        <p:spPr>
          <a:xfrm>
            <a:off x="2579091" y="993498"/>
            <a:ext cx="3774477" cy="369332"/>
          </a:xfrm>
          <a:prstGeom prst="rect">
            <a:avLst/>
          </a:prstGeom>
          <a:noFill/>
        </p:spPr>
        <p:txBody>
          <a:bodyPr wrap="square" rtlCol="0">
            <a:spAutoFit/>
          </a:bodyPr>
          <a:lstStyle/>
          <a:p>
            <a:pPr algn="ctr"/>
            <a:r>
              <a:rPr lang="en-US" dirty="0" smtClean="0">
                <a:solidFill>
                  <a:srgbClr val="000000"/>
                </a:solidFill>
              </a:rPr>
              <a:t>18-25 year old</a:t>
            </a:r>
            <a:endParaRPr lang="en-US" dirty="0">
              <a:solidFill>
                <a:srgbClr val="000000"/>
              </a:solidFill>
            </a:endParaRPr>
          </a:p>
        </p:txBody>
      </p:sp>
      <p:sp>
        <p:nvSpPr>
          <p:cNvPr id="17" name="TextBox 16"/>
          <p:cNvSpPr txBox="1"/>
          <p:nvPr/>
        </p:nvSpPr>
        <p:spPr>
          <a:xfrm>
            <a:off x="6115390" y="2873584"/>
            <a:ext cx="1746358" cy="369332"/>
          </a:xfrm>
          <a:prstGeom prst="rect">
            <a:avLst/>
          </a:prstGeom>
          <a:noFill/>
        </p:spPr>
        <p:txBody>
          <a:bodyPr wrap="square" rtlCol="0">
            <a:spAutoFit/>
          </a:bodyPr>
          <a:lstStyle/>
          <a:p>
            <a:r>
              <a:rPr lang="en-US" dirty="0" smtClean="0">
                <a:solidFill>
                  <a:srgbClr val="000000"/>
                </a:solidFill>
              </a:rPr>
              <a:t>None</a:t>
            </a:r>
            <a:endParaRPr lang="en-US" dirty="0">
              <a:solidFill>
                <a:srgbClr val="000000"/>
              </a:solidFill>
            </a:endParaRPr>
          </a:p>
        </p:txBody>
      </p:sp>
      <p:sp>
        <p:nvSpPr>
          <p:cNvPr id="18" name="TextBox 17"/>
          <p:cNvSpPr txBox="1"/>
          <p:nvPr/>
        </p:nvSpPr>
        <p:spPr>
          <a:xfrm>
            <a:off x="6115390" y="3246672"/>
            <a:ext cx="1746358" cy="369332"/>
          </a:xfrm>
          <a:prstGeom prst="rect">
            <a:avLst/>
          </a:prstGeom>
          <a:noFill/>
        </p:spPr>
        <p:txBody>
          <a:bodyPr wrap="square" rtlCol="0">
            <a:spAutoFit/>
          </a:bodyPr>
          <a:lstStyle/>
          <a:p>
            <a:r>
              <a:rPr lang="en-US" dirty="0" smtClean="0">
                <a:solidFill>
                  <a:srgbClr val="000000"/>
                </a:solidFill>
              </a:rPr>
              <a:t>Basic</a:t>
            </a:r>
            <a:endParaRPr lang="en-US" dirty="0">
              <a:solidFill>
                <a:srgbClr val="000000"/>
              </a:solidFill>
            </a:endParaRPr>
          </a:p>
        </p:txBody>
      </p:sp>
      <p:sp>
        <p:nvSpPr>
          <p:cNvPr id="19" name="TextBox 18"/>
          <p:cNvSpPr txBox="1"/>
          <p:nvPr/>
        </p:nvSpPr>
        <p:spPr>
          <a:xfrm>
            <a:off x="6115390" y="3638680"/>
            <a:ext cx="1746358" cy="369332"/>
          </a:xfrm>
          <a:prstGeom prst="rect">
            <a:avLst/>
          </a:prstGeom>
          <a:noFill/>
        </p:spPr>
        <p:txBody>
          <a:bodyPr wrap="square" rtlCol="0">
            <a:spAutoFit/>
          </a:bodyPr>
          <a:lstStyle/>
          <a:p>
            <a:r>
              <a:rPr lang="en-US" dirty="0" smtClean="0">
                <a:solidFill>
                  <a:srgbClr val="000000"/>
                </a:solidFill>
              </a:rPr>
              <a:t>Secondary </a:t>
            </a:r>
            <a:endParaRPr lang="en-US" dirty="0">
              <a:solidFill>
                <a:srgbClr val="000000"/>
              </a:solidFill>
            </a:endParaRPr>
          </a:p>
        </p:txBody>
      </p:sp>
      <p:sp>
        <p:nvSpPr>
          <p:cNvPr id="20" name="TextBox 19"/>
          <p:cNvSpPr txBox="1"/>
          <p:nvPr/>
        </p:nvSpPr>
        <p:spPr>
          <a:xfrm>
            <a:off x="6115390" y="4008012"/>
            <a:ext cx="1746358" cy="369332"/>
          </a:xfrm>
          <a:prstGeom prst="rect">
            <a:avLst/>
          </a:prstGeom>
          <a:noFill/>
        </p:spPr>
        <p:txBody>
          <a:bodyPr wrap="square" rtlCol="0">
            <a:spAutoFit/>
          </a:bodyPr>
          <a:lstStyle/>
          <a:p>
            <a:r>
              <a:rPr lang="en-US" dirty="0" smtClean="0">
                <a:solidFill>
                  <a:srgbClr val="000000"/>
                </a:solidFill>
              </a:rPr>
              <a:t>Higher</a:t>
            </a:r>
            <a:endParaRPr lang="en-US" dirty="0">
              <a:solidFill>
                <a:srgbClr val="000000"/>
              </a:solidFill>
            </a:endParaRPr>
          </a:p>
        </p:txBody>
      </p:sp>
      <p:sp>
        <p:nvSpPr>
          <p:cNvPr id="21" name="TextBox 20"/>
          <p:cNvSpPr txBox="1"/>
          <p:nvPr/>
        </p:nvSpPr>
        <p:spPr>
          <a:xfrm>
            <a:off x="5970557" y="2489860"/>
            <a:ext cx="2036023" cy="369332"/>
          </a:xfrm>
          <a:prstGeom prst="rect">
            <a:avLst/>
          </a:prstGeom>
          <a:noFill/>
        </p:spPr>
        <p:txBody>
          <a:bodyPr wrap="square" rtlCol="0">
            <a:spAutoFit/>
          </a:bodyPr>
          <a:lstStyle/>
          <a:p>
            <a:r>
              <a:rPr lang="en-US" dirty="0" smtClean="0">
                <a:solidFill>
                  <a:srgbClr val="000000"/>
                </a:solidFill>
              </a:rPr>
              <a:t>Educational levels</a:t>
            </a:r>
            <a:endParaRPr lang="en-US" dirty="0">
              <a:solidFill>
                <a:srgbClr val="000000"/>
              </a:solidFill>
            </a:endParaRPr>
          </a:p>
        </p:txBody>
      </p:sp>
      <p:sp>
        <p:nvSpPr>
          <p:cNvPr id="22" name="TextBox 21"/>
          <p:cNvSpPr txBox="1"/>
          <p:nvPr/>
        </p:nvSpPr>
        <p:spPr>
          <a:xfrm>
            <a:off x="5801983" y="5570574"/>
            <a:ext cx="1758086" cy="369332"/>
          </a:xfrm>
          <a:prstGeom prst="rect">
            <a:avLst/>
          </a:prstGeom>
          <a:noFill/>
        </p:spPr>
        <p:txBody>
          <a:bodyPr wrap="square" rtlCol="0">
            <a:spAutoFit/>
          </a:bodyPr>
          <a:lstStyle/>
          <a:p>
            <a:r>
              <a:rPr lang="en-US" dirty="0" smtClean="0">
                <a:solidFill>
                  <a:srgbClr val="000000"/>
                </a:solidFill>
              </a:rPr>
              <a:t>(Oliveira, 2011)</a:t>
            </a:r>
            <a:endParaRPr lang="en-US" dirty="0">
              <a:solidFill>
                <a:srgbClr val="000000"/>
              </a:solidFill>
            </a:endParaRPr>
          </a:p>
        </p:txBody>
      </p:sp>
    </p:spTree>
    <p:extLst>
      <p:ext uri="{BB962C8B-B14F-4D97-AF65-F5344CB8AC3E}">
        <p14:creationId xmlns:p14="http://schemas.microsoft.com/office/powerpoint/2010/main" val="492483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sz="2400" dirty="0"/>
              <a:t>For students of a poor socio-economic background, public education is perceived as the only</a:t>
            </a:r>
            <a:r>
              <a:rPr lang="en-GB" sz="2400" strike="sngStrike" dirty="0"/>
              <a:t> </a:t>
            </a:r>
            <a:r>
              <a:rPr lang="en-GB" sz="2400" dirty="0"/>
              <a:t>means to complete higher education; however, this view shadows the selective and elitist nature of the system. </a:t>
            </a:r>
            <a:endParaRPr lang="en-GB" sz="2400" dirty="0" smtClean="0"/>
          </a:p>
          <a:p>
            <a:pPr marL="68580" indent="0">
              <a:buNone/>
            </a:pPr>
            <a:endParaRPr lang="en-GB" sz="2400" dirty="0" smtClean="0"/>
          </a:p>
          <a:p>
            <a:r>
              <a:rPr lang="en-GB" sz="2400" dirty="0" smtClean="0"/>
              <a:t>On </a:t>
            </a:r>
            <a:r>
              <a:rPr lang="en-GB" sz="2400" dirty="0"/>
              <a:t>the other hand, middle class students perceive it as a right for those who pay taxes. </a:t>
            </a:r>
            <a:endParaRPr lang="en-GB" sz="2400" dirty="0" smtClean="0"/>
          </a:p>
          <a:p>
            <a:pPr marL="68580" indent="0" algn="r">
              <a:buNone/>
            </a:pPr>
            <a:r>
              <a:rPr lang="en-GB" dirty="0" err="1" smtClean="0"/>
              <a:t>Ioschpe</a:t>
            </a:r>
            <a:r>
              <a:rPr lang="en-GB" dirty="0" smtClean="0"/>
              <a:t> (2012)</a:t>
            </a:r>
            <a:endParaRPr lang="en-US" dirty="0"/>
          </a:p>
        </p:txBody>
      </p:sp>
    </p:spTree>
    <p:extLst>
      <p:ext uri="{BB962C8B-B14F-4D97-AF65-F5344CB8AC3E}">
        <p14:creationId xmlns:p14="http://schemas.microsoft.com/office/powerpoint/2010/main" val="1664136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8600" y="269876"/>
            <a:ext cx="6451600" cy="1143000"/>
          </a:xfrm>
        </p:spPr>
        <p:txBody>
          <a:bodyPr>
            <a:normAutofit fontScale="90000"/>
          </a:bodyPr>
          <a:lstStyle/>
          <a:p>
            <a:pPr algn="ctr"/>
            <a:r>
              <a:rPr lang="en-GB" dirty="0"/>
              <a:t>the Law of Social Quotas (</a:t>
            </a:r>
            <a:r>
              <a:rPr lang="en-GB" dirty="0" err="1"/>
              <a:t>Cotas</a:t>
            </a:r>
            <a:r>
              <a:rPr lang="en-GB" dirty="0"/>
              <a:t> </a:t>
            </a:r>
            <a:r>
              <a:rPr lang="en-GB" dirty="0" err="1"/>
              <a:t>Raciais</a:t>
            </a:r>
            <a:r>
              <a:rPr lang="en-GB" dirty="0"/>
              <a:t>) </a:t>
            </a:r>
            <a:endParaRPr lang="en-US" dirty="0"/>
          </a:p>
        </p:txBody>
      </p:sp>
      <p:sp>
        <p:nvSpPr>
          <p:cNvPr id="3" name="Content Placeholder 2"/>
          <p:cNvSpPr>
            <a:spLocks noGrp="1"/>
          </p:cNvSpPr>
          <p:nvPr>
            <p:ph idx="1"/>
          </p:nvPr>
        </p:nvSpPr>
        <p:spPr>
          <a:xfrm>
            <a:off x="685800" y="1625601"/>
            <a:ext cx="7772400" cy="3733800"/>
          </a:xfrm>
        </p:spPr>
        <p:txBody>
          <a:bodyPr>
            <a:normAutofit/>
          </a:bodyPr>
          <a:lstStyle/>
          <a:p>
            <a:r>
              <a:rPr lang="en-GB" sz="1800" dirty="0" smtClean="0"/>
              <a:t>The </a:t>
            </a:r>
            <a:r>
              <a:rPr lang="en-GB" sz="1800" dirty="0"/>
              <a:t>Law of Social Quotas (</a:t>
            </a:r>
            <a:r>
              <a:rPr lang="en-GB" sz="1800" dirty="0" err="1"/>
              <a:t>Cotas</a:t>
            </a:r>
            <a:r>
              <a:rPr lang="en-GB" sz="1800" dirty="0"/>
              <a:t> </a:t>
            </a:r>
            <a:r>
              <a:rPr lang="en-GB" sz="1800" dirty="0" err="1"/>
              <a:t>Raciais</a:t>
            </a:r>
            <a:r>
              <a:rPr lang="en-GB" sz="1800" dirty="0"/>
              <a:t>) </a:t>
            </a:r>
            <a:r>
              <a:rPr lang="en-GB" sz="1800" dirty="0" smtClean="0"/>
              <a:t>reserves </a:t>
            </a:r>
            <a:r>
              <a:rPr lang="en-GB" sz="1800" dirty="0"/>
              <a:t>places in public or private institutions to specific ethnic groups, mainly afro-descendants or Indian natives. </a:t>
            </a:r>
            <a:endParaRPr lang="en-GB" sz="1800" dirty="0" smtClean="0"/>
          </a:p>
          <a:p>
            <a:r>
              <a:rPr lang="en-GB" sz="1800" dirty="0"/>
              <a:t>Positive discrimination  (Lauder, 2012) </a:t>
            </a:r>
            <a:endParaRPr lang="en-GB" sz="1800" dirty="0" smtClean="0"/>
          </a:p>
          <a:p>
            <a:endParaRPr lang="en-GB" dirty="0" smtClean="0"/>
          </a:p>
          <a:p>
            <a:endParaRPr lang="en-GB" dirty="0"/>
          </a:p>
          <a:p>
            <a:endParaRPr lang="en-GB" dirty="0" smtClean="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851672623"/>
              </p:ext>
            </p:extLst>
          </p:nvPr>
        </p:nvGraphicFramePr>
        <p:xfrm>
          <a:off x="1155700" y="3060700"/>
          <a:ext cx="7302500" cy="2926080"/>
        </p:xfrm>
        <a:graphic>
          <a:graphicData uri="http://schemas.openxmlformats.org/drawingml/2006/table">
            <a:tbl>
              <a:tblPr firstRow="1" bandRow="1">
                <a:tableStyleId>{5C22544A-7EE6-4342-B048-85BDC9FD1C3A}</a:tableStyleId>
              </a:tblPr>
              <a:tblGrid>
                <a:gridCol w="3651250"/>
                <a:gridCol w="3651250"/>
              </a:tblGrid>
              <a:tr h="0">
                <a:tc>
                  <a:txBody>
                    <a:bodyPr/>
                    <a:lstStyle/>
                    <a:p>
                      <a:r>
                        <a:rPr lang="en-US" dirty="0" smtClean="0"/>
                        <a:t>Arguments in </a:t>
                      </a:r>
                      <a:r>
                        <a:rPr lang="en-US" dirty="0" err="1" smtClean="0"/>
                        <a:t>favour</a:t>
                      </a:r>
                      <a:r>
                        <a:rPr lang="en-US" dirty="0" smtClean="0"/>
                        <a:t> of </a:t>
                      </a:r>
                      <a:endParaRPr lang="en-US" dirty="0"/>
                    </a:p>
                  </a:txBody>
                  <a:tcPr/>
                </a:tc>
                <a:tc>
                  <a:txBody>
                    <a:bodyPr/>
                    <a:lstStyle/>
                    <a:p>
                      <a:r>
                        <a:rPr lang="en-US" dirty="0" smtClean="0"/>
                        <a:t>Arguments</a:t>
                      </a:r>
                      <a:r>
                        <a:rPr lang="en-US" baseline="0" dirty="0" smtClean="0"/>
                        <a:t> against</a:t>
                      </a:r>
                      <a:endParaRPr lang="en-US" dirty="0"/>
                    </a:p>
                  </a:txBody>
                  <a:tcPr/>
                </a:tc>
              </a:tr>
              <a:tr h="370840">
                <a:tc>
                  <a:txBody>
                    <a:bodyPr/>
                    <a:lstStyle/>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GB" dirty="0" smtClean="0"/>
                        <a:t>Students from secondary public schools who manage to overcome the numerous barriers to conclude their education and do not have the financial conditions to afford a place in private universities</a:t>
                      </a:r>
                      <a:r>
                        <a:rPr lang="en-GB" baseline="0" dirty="0" smtClean="0"/>
                        <a:t> will now have access;</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GB" baseline="0" dirty="0" smtClean="0"/>
                        <a:t>Measure of overcoming inequity.</a:t>
                      </a:r>
                      <a:endParaRPr lang="en-GB" dirty="0" smtClean="0"/>
                    </a:p>
                    <a:p>
                      <a:endParaRPr lang="en-US" dirty="0"/>
                    </a:p>
                  </a:txBody>
                  <a:tcPr/>
                </a:tc>
                <a:tc>
                  <a:txBody>
                    <a:bodyPr/>
                    <a:lstStyle/>
                    <a:p>
                      <a:pPr marL="285750" indent="-285750">
                        <a:buFont typeface="Arial"/>
                        <a:buChar char="•"/>
                      </a:pPr>
                      <a:r>
                        <a:rPr lang="en-GB" dirty="0" smtClean="0"/>
                        <a:t>Such quotas will not allow access to individuals who are favoured by their individual achievements.</a:t>
                      </a:r>
                    </a:p>
                    <a:p>
                      <a:pPr marL="285750" indent="-285750">
                        <a:buFont typeface="Arial"/>
                        <a:buChar char="•"/>
                      </a:pPr>
                      <a:r>
                        <a:rPr lang="en-GB" sz="1800" kern="1200" dirty="0" smtClean="0">
                          <a:solidFill>
                            <a:schemeClr val="dk1"/>
                          </a:solidFill>
                          <a:effectLst/>
                          <a:latin typeface="+mn-lt"/>
                          <a:ea typeface="+mn-ea"/>
                          <a:cs typeface="+mn-cs"/>
                        </a:rPr>
                        <a:t>calculation of percentages; considering changes in racial ratios in the society is questionable</a:t>
                      </a:r>
                      <a:r>
                        <a:rPr lang="en-US" sz="1800" kern="1200" dirty="0" smtClean="0">
                          <a:solidFill>
                            <a:schemeClr val="dk1"/>
                          </a:solidFill>
                          <a:effectLst/>
                          <a:latin typeface="+mn-lt"/>
                          <a:ea typeface="+mn-ea"/>
                          <a:cs typeface="+mn-cs"/>
                        </a:rPr>
                        <a:t>;</a:t>
                      </a:r>
                      <a:endParaRPr lang="en-US" dirty="0" smtClean="0">
                        <a:effectLst/>
                      </a:endParaRPr>
                    </a:p>
                    <a:p>
                      <a:pPr marL="285750" indent="-285750">
                        <a:buFont typeface="Arial"/>
                        <a:buChar char="•"/>
                      </a:pPr>
                      <a:r>
                        <a:rPr lang="en-US" dirty="0" smtClean="0">
                          <a:effectLst/>
                        </a:rPr>
                        <a:t>Drop of quality in tertiary education.</a:t>
                      </a:r>
                      <a:endParaRPr lang="en-US" dirty="0"/>
                    </a:p>
                  </a:txBody>
                  <a:tcPr/>
                </a:tc>
              </a:tr>
            </a:tbl>
          </a:graphicData>
        </a:graphic>
      </p:graphicFrame>
    </p:spTree>
    <p:extLst>
      <p:ext uri="{BB962C8B-B14F-4D97-AF65-F5344CB8AC3E}">
        <p14:creationId xmlns:p14="http://schemas.microsoft.com/office/powerpoint/2010/main" val="12524091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44476"/>
            <a:ext cx="5156200" cy="1143000"/>
          </a:xfrm>
        </p:spPr>
        <p:txBody>
          <a:bodyPr/>
          <a:lstStyle/>
          <a:p>
            <a:r>
              <a:rPr lang="en-US" dirty="0" smtClean="0"/>
              <a:t>CONCUDING REMARKS</a:t>
            </a:r>
            <a:endParaRPr lang="en-US" dirty="0"/>
          </a:p>
        </p:txBody>
      </p:sp>
      <p:sp>
        <p:nvSpPr>
          <p:cNvPr id="3" name="Content Placeholder 2"/>
          <p:cNvSpPr>
            <a:spLocks noGrp="1"/>
          </p:cNvSpPr>
          <p:nvPr>
            <p:ph idx="1"/>
          </p:nvPr>
        </p:nvSpPr>
        <p:spPr/>
        <p:txBody>
          <a:bodyPr>
            <a:normAutofit fontScale="70000" lnSpcReduction="20000"/>
          </a:bodyPr>
          <a:lstStyle/>
          <a:p>
            <a:r>
              <a:rPr lang="en-GB" dirty="0" smtClean="0">
                <a:solidFill>
                  <a:srgbClr val="FFFF00"/>
                </a:solidFill>
              </a:rPr>
              <a:t>There are </a:t>
            </a:r>
            <a:r>
              <a:rPr lang="en-GB" dirty="0">
                <a:solidFill>
                  <a:srgbClr val="FFFF00"/>
                </a:solidFill>
              </a:rPr>
              <a:t>encouraging </a:t>
            </a:r>
            <a:r>
              <a:rPr lang="en-GB" dirty="0" smtClean="0">
                <a:solidFill>
                  <a:srgbClr val="FFFF00"/>
                </a:solidFill>
              </a:rPr>
              <a:t>signs:</a:t>
            </a:r>
          </a:p>
          <a:p>
            <a:pPr marL="68580" indent="0">
              <a:buNone/>
            </a:pPr>
            <a:r>
              <a:rPr lang="en-GB" dirty="0" smtClean="0"/>
              <a:t>a) Brazil </a:t>
            </a:r>
            <a:r>
              <a:rPr lang="en-GB" dirty="0"/>
              <a:t>has extended public basic education to over 95% of the </a:t>
            </a:r>
            <a:r>
              <a:rPr lang="en-GB" dirty="0" smtClean="0"/>
              <a:t>population</a:t>
            </a:r>
            <a:r>
              <a:rPr lang="en-US" dirty="0"/>
              <a:t>;</a:t>
            </a:r>
            <a:r>
              <a:rPr lang="en-GB" dirty="0" smtClean="0"/>
              <a:t> </a:t>
            </a:r>
          </a:p>
          <a:p>
            <a:pPr marL="68580" indent="0">
              <a:buNone/>
            </a:pPr>
            <a:r>
              <a:rPr lang="en-GB" dirty="0" smtClean="0"/>
              <a:t>b) The </a:t>
            </a:r>
            <a:r>
              <a:rPr lang="en-GB" dirty="0"/>
              <a:t>average years of students in education has practically doubled over the past two </a:t>
            </a:r>
            <a:r>
              <a:rPr lang="en-GB" dirty="0" smtClean="0"/>
              <a:t>decades;</a:t>
            </a:r>
          </a:p>
          <a:p>
            <a:pPr marL="68580" indent="0">
              <a:buNone/>
            </a:pPr>
            <a:r>
              <a:rPr lang="en-GB" dirty="0" smtClean="0"/>
              <a:t>c) the </a:t>
            </a:r>
            <a:r>
              <a:rPr lang="en-GB" dirty="0"/>
              <a:t>proportion of adults who complete secondary school has also risen </a:t>
            </a:r>
            <a:r>
              <a:rPr lang="en-GB" dirty="0" smtClean="0"/>
              <a:t>considerably;</a:t>
            </a:r>
          </a:p>
          <a:p>
            <a:pPr marL="68580" indent="0">
              <a:buNone/>
            </a:pPr>
            <a:r>
              <a:rPr lang="en-GB" dirty="0" smtClean="0"/>
              <a:t>d) students</a:t>
            </a:r>
            <a:r>
              <a:rPr lang="en-GB" dirty="0"/>
              <a:t>’ performance in secondary education has advanced in mathematics and language over the last decade. </a:t>
            </a:r>
            <a:endParaRPr lang="en-GB" dirty="0" smtClean="0"/>
          </a:p>
          <a:p>
            <a:pPr marL="68580" indent="0">
              <a:buNone/>
            </a:pPr>
            <a:endParaRPr lang="en-GB" dirty="0">
              <a:solidFill>
                <a:srgbClr val="FFFF00"/>
              </a:solidFill>
            </a:endParaRPr>
          </a:p>
          <a:p>
            <a:r>
              <a:rPr lang="en-GB" dirty="0" smtClean="0">
                <a:solidFill>
                  <a:srgbClr val="FFFF00"/>
                </a:solidFill>
              </a:rPr>
              <a:t>Despite </a:t>
            </a:r>
            <a:r>
              <a:rPr lang="en-GB" dirty="0">
                <a:solidFill>
                  <a:srgbClr val="FFFF00"/>
                </a:solidFill>
              </a:rPr>
              <a:t>such </a:t>
            </a:r>
            <a:r>
              <a:rPr lang="en-GB" dirty="0" smtClean="0">
                <a:solidFill>
                  <a:srgbClr val="FFFF00"/>
                </a:solidFill>
              </a:rPr>
              <a:t>achievements:</a:t>
            </a:r>
            <a:endParaRPr lang="en-GB" dirty="0">
              <a:solidFill>
                <a:srgbClr val="FFFF00"/>
              </a:solidFill>
            </a:endParaRPr>
          </a:p>
          <a:p>
            <a:pPr marL="68580" indent="0">
              <a:buNone/>
            </a:pPr>
            <a:r>
              <a:rPr lang="en-GB" dirty="0"/>
              <a:t>a</a:t>
            </a:r>
            <a:r>
              <a:rPr lang="en-GB" dirty="0" smtClean="0"/>
              <a:t>) The </a:t>
            </a:r>
            <a:r>
              <a:rPr lang="en-GB" dirty="0"/>
              <a:t>quality of basic education remains one of the lowest around the World as education still lags well behind wealthier nations (</a:t>
            </a:r>
            <a:r>
              <a:rPr lang="en-GB" dirty="0" err="1"/>
              <a:t>Ioschpe</a:t>
            </a:r>
            <a:r>
              <a:rPr lang="en-GB" dirty="0"/>
              <a:t>, 2012; INEP, 2014</a:t>
            </a:r>
            <a:r>
              <a:rPr lang="en-GB" dirty="0" smtClean="0"/>
              <a:t>)</a:t>
            </a:r>
          </a:p>
          <a:p>
            <a:pPr marL="68580" indent="0">
              <a:buNone/>
            </a:pPr>
            <a:r>
              <a:rPr lang="en-GB" dirty="0" smtClean="0"/>
              <a:t>b) Whilst </a:t>
            </a:r>
            <a:r>
              <a:rPr lang="en-GB" dirty="0"/>
              <a:t>access to education in Brazil has become vastly more equitable over the past 15 years, there is still a persistent gap in learning levels and graduation rates</a:t>
            </a:r>
            <a:r>
              <a:rPr lang="en-US" dirty="0"/>
              <a:t> </a:t>
            </a:r>
            <a:r>
              <a:rPr lang="en-GB" dirty="0"/>
              <a:t> between rich and poor from basic to tertiary </a:t>
            </a:r>
            <a:r>
              <a:rPr lang="en-GB" dirty="0" smtClean="0"/>
              <a:t>education</a:t>
            </a:r>
            <a:r>
              <a:rPr lang="en-GB" dirty="0"/>
              <a:t>;</a:t>
            </a:r>
            <a:endParaRPr lang="en-GB" dirty="0" smtClean="0"/>
          </a:p>
          <a:p>
            <a:pPr marL="68580" indent="0">
              <a:buNone/>
            </a:pPr>
            <a:r>
              <a:rPr lang="en-GB" dirty="0" smtClean="0"/>
              <a:t>c) Electoral Politics tend to favour access policies over quality policies. (</a:t>
            </a:r>
            <a:r>
              <a:rPr lang="en-GB" dirty="0" err="1" smtClean="0"/>
              <a:t>Souto</a:t>
            </a:r>
            <a:r>
              <a:rPr lang="en-GB" dirty="0"/>
              <a:t>-Otero</a:t>
            </a:r>
            <a:r>
              <a:rPr lang="en-GB" dirty="0" smtClean="0"/>
              <a:t>, 2011</a:t>
            </a:r>
            <a:r>
              <a:rPr lang="en-GB" dirty="0"/>
              <a:t>) </a:t>
            </a:r>
            <a:endParaRPr lang="en-US" dirty="0"/>
          </a:p>
          <a:p>
            <a:endParaRPr lang="en-US" dirty="0"/>
          </a:p>
        </p:txBody>
      </p:sp>
    </p:spTree>
    <p:extLst>
      <p:ext uri="{BB962C8B-B14F-4D97-AF65-F5344CB8AC3E}">
        <p14:creationId xmlns:p14="http://schemas.microsoft.com/office/powerpoint/2010/main" val="29874354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QUALITY POLICIES</a:t>
            </a:r>
          </a:p>
        </p:txBody>
      </p:sp>
      <p:sp>
        <p:nvSpPr>
          <p:cNvPr id="3" name="Content Placeholder 2"/>
          <p:cNvSpPr>
            <a:spLocks noGrp="1"/>
          </p:cNvSpPr>
          <p:nvPr>
            <p:ph idx="1"/>
          </p:nvPr>
        </p:nvSpPr>
        <p:spPr/>
        <p:txBody>
          <a:bodyPr>
            <a:normAutofit/>
          </a:bodyPr>
          <a:lstStyle/>
          <a:p>
            <a:r>
              <a:rPr lang="en-GB" sz="2400" dirty="0" smtClean="0"/>
              <a:t>Importance </a:t>
            </a:r>
            <a:r>
              <a:rPr lang="en-GB" sz="2400" dirty="0"/>
              <a:t>of strengthening the system by improving the standards at the primary and secondary level. However, financing at the tertiary level remains </a:t>
            </a:r>
            <a:r>
              <a:rPr lang="en-GB" sz="2400"/>
              <a:t>significantly </a:t>
            </a:r>
            <a:r>
              <a:rPr lang="en-GB" sz="2400" smtClean="0"/>
              <a:t>superior. </a:t>
            </a:r>
            <a:endParaRPr lang="en-GB" sz="2400" dirty="0" smtClean="0"/>
          </a:p>
          <a:p>
            <a:pPr marL="68580" indent="0" algn="r">
              <a:buNone/>
            </a:pPr>
            <a:r>
              <a:rPr lang="en-GB" sz="2400" dirty="0" smtClean="0"/>
              <a:t>(</a:t>
            </a:r>
            <a:r>
              <a:rPr lang="en-GB" sz="2400" dirty="0" err="1"/>
              <a:t>Ioschpe</a:t>
            </a:r>
            <a:r>
              <a:rPr lang="en-GB" sz="2400" dirty="0"/>
              <a:t>, 2012</a:t>
            </a:r>
            <a:r>
              <a:rPr lang="en-GB" sz="2400" dirty="0" smtClean="0"/>
              <a:t>)</a:t>
            </a:r>
            <a:endParaRPr lang="en-US" sz="2400" dirty="0"/>
          </a:p>
        </p:txBody>
      </p:sp>
    </p:spTree>
    <p:extLst>
      <p:ext uri="{BB962C8B-B14F-4D97-AF65-F5344CB8AC3E}">
        <p14:creationId xmlns:p14="http://schemas.microsoft.com/office/powerpoint/2010/main" val="8239671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QUALITY POLICIES</a:t>
            </a:r>
            <a:endParaRPr lang="en-US" dirty="0"/>
          </a:p>
        </p:txBody>
      </p:sp>
      <p:sp>
        <p:nvSpPr>
          <p:cNvPr id="3" name="Content Placeholder 2"/>
          <p:cNvSpPr>
            <a:spLocks noGrp="1"/>
          </p:cNvSpPr>
          <p:nvPr>
            <p:ph idx="1"/>
          </p:nvPr>
        </p:nvSpPr>
        <p:spPr/>
        <p:txBody>
          <a:bodyPr>
            <a:normAutofit fontScale="77500" lnSpcReduction="20000"/>
          </a:bodyPr>
          <a:lstStyle/>
          <a:p>
            <a:pPr marL="68580" indent="0" algn="ctr">
              <a:buNone/>
            </a:pPr>
            <a:r>
              <a:rPr lang="en-GB" i="1" dirty="0" smtClean="0"/>
              <a:t>The </a:t>
            </a:r>
            <a:r>
              <a:rPr lang="en-GB" i="1" dirty="0"/>
              <a:t>lack of career planning and continuous professional development remain the “Achilles heel” of Brazilian </a:t>
            </a:r>
            <a:r>
              <a:rPr lang="en-GB" i="1" dirty="0" smtClean="0"/>
              <a:t>education. </a:t>
            </a:r>
          </a:p>
          <a:p>
            <a:pPr marL="68580" indent="0" algn="r">
              <a:buNone/>
            </a:pPr>
            <a:r>
              <a:rPr lang="en-GB" dirty="0" smtClean="0"/>
              <a:t>(</a:t>
            </a:r>
            <a:r>
              <a:rPr lang="en-GB" dirty="0"/>
              <a:t>Castro, 2005, pg. 68</a:t>
            </a:r>
            <a:r>
              <a:rPr lang="en-GB" dirty="0" smtClean="0"/>
              <a:t>)</a:t>
            </a:r>
            <a:br>
              <a:rPr lang="en-GB" dirty="0" smtClean="0"/>
            </a:br>
            <a:r>
              <a:rPr lang="en-GB" dirty="0" smtClean="0"/>
              <a:t> </a:t>
            </a:r>
            <a:endParaRPr lang="en-US" dirty="0"/>
          </a:p>
          <a:p>
            <a:r>
              <a:rPr lang="en-GB" dirty="0" smtClean="0"/>
              <a:t>Enhancing Teaching Profession and Qualification:</a:t>
            </a:r>
          </a:p>
          <a:p>
            <a:pPr marL="68580" indent="0">
              <a:buNone/>
            </a:pPr>
            <a:endParaRPr lang="en-GB" dirty="0" smtClean="0"/>
          </a:p>
          <a:p>
            <a:pPr>
              <a:buFont typeface="Arial"/>
              <a:buChar char="•"/>
            </a:pPr>
            <a:r>
              <a:rPr lang="en-GB" dirty="0"/>
              <a:t>R</a:t>
            </a:r>
            <a:r>
              <a:rPr lang="en-GB" dirty="0" smtClean="0"/>
              <a:t>esources </a:t>
            </a:r>
            <a:r>
              <a:rPr lang="en-GB" dirty="0"/>
              <a:t>spent towards salaries, investments and expenditures in technology are irrelevant or at least less important than that spent on teacher training and management development programmes, with emphasis on classroom practice efficacy. </a:t>
            </a:r>
            <a:endParaRPr lang="en-GB" dirty="0" smtClean="0"/>
          </a:p>
          <a:p>
            <a:pPr>
              <a:buFont typeface="Arial"/>
              <a:buChar char="•"/>
            </a:pPr>
            <a:endParaRPr lang="en-GB" dirty="0" smtClean="0"/>
          </a:p>
          <a:p>
            <a:pPr>
              <a:buFont typeface="Arial"/>
              <a:buChar char="•"/>
            </a:pPr>
            <a:r>
              <a:rPr lang="en-GB" dirty="0" smtClean="0"/>
              <a:t>Raising status- lack </a:t>
            </a:r>
            <a:r>
              <a:rPr lang="en-GB" dirty="0"/>
              <a:t>of teacher qualification investment was a downfall in </a:t>
            </a:r>
            <a:r>
              <a:rPr lang="en-GB" dirty="0" smtClean="0"/>
              <a:t>education according to </a:t>
            </a:r>
            <a:r>
              <a:rPr lang="en-GB" dirty="0" err="1"/>
              <a:t>Bruns</a:t>
            </a:r>
            <a:r>
              <a:rPr lang="en-GB" dirty="0"/>
              <a:t>, Evans and </a:t>
            </a:r>
            <a:r>
              <a:rPr lang="en-GB" dirty="0" err="1"/>
              <a:t>Luque</a:t>
            </a:r>
            <a:r>
              <a:rPr lang="en-GB" dirty="0"/>
              <a:t> (2012). </a:t>
            </a:r>
          </a:p>
          <a:p>
            <a:pPr marL="68580" indent="0">
              <a:buNone/>
            </a:pPr>
            <a:endParaRPr lang="en-GB" dirty="0" smtClean="0"/>
          </a:p>
          <a:p>
            <a:pPr>
              <a:buFont typeface="Arial"/>
              <a:buChar char="•"/>
            </a:pPr>
            <a:r>
              <a:rPr lang="en-GB" dirty="0" smtClean="0"/>
              <a:t>Raising </a:t>
            </a:r>
            <a:r>
              <a:rPr lang="en-GB" dirty="0"/>
              <a:t>the quality of teaching in the country through the recruitment of higher-level professionals and maintaining continuous improvement in practice. </a:t>
            </a:r>
            <a:endParaRPr lang="en-GB" dirty="0" smtClean="0"/>
          </a:p>
          <a:p>
            <a:pPr marL="68580" indent="0">
              <a:buNone/>
            </a:pPr>
            <a:endParaRPr lang="en-GB" dirty="0"/>
          </a:p>
        </p:txBody>
      </p:sp>
    </p:spTree>
    <p:extLst>
      <p:ext uri="{BB962C8B-B14F-4D97-AF65-F5344CB8AC3E}">
        <p14:creationId xmlns:p14="http://schemas.microsoft.com/office/powerpoint/2010/main" val="514653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68580" indent="0" algn="ctr">
              <a:buNone/>
            </a:pPr>
            <a:r>
              <a:rPr lang="en-US" sz="3200" dirty="0"/>
              <a:t>In a country of contrasts as big as Brazil, how can we ensure that </a:t>
            </a:r>
            <a:r>
              <a:rPr lang="en-US" sz="3200" dirty="0" smtClean="0"/>
              <a:t>students from different cultural backgrounds are being given </a:t>
            </a:r>
            <a:r>
              <a:rPr lang="en-US" sz="3200" dirty="0"/>
              <a:t>equal opportunities to succeed?</a:t>
            </a:r>
          </a:p>
          <a:p>
            <a:pPr marL="68580" indent="0">
              <a:buNone/>
            </a:pPr>
            <a:endParaRPr lang="en-US" dirty="0"/>
          </a:p>
        </p:txBody>
      </p:sp>
    </p:spTree>
    <p:extLst>
      <p:ext uri="{BB962C8B-B14F-4D97-AF65-F5344CB8AC3E}">
        <p14:creationId xmlns:p14="http://schemas.microsoft.com/office/powerpoint/2010/main" val="29052771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68580" indent="0">
              <a:buNone/>
            </a:pPr>
            <a:r>
              <a:rPr lang="en-US" sz="3200" dirty="0" smtClean="0"/>
              <a:t>THANK YOU FOR LISTENING!</a:t>
            </a:r>
            <a:endParaRPr lang="en-US" sz="3200" dirty="0"/>
          </a:p>
        </p:txBody>
      </p:sp>
    </p:spTree>
    <p:extLst>
      <p:ext uri="{BB962C8B-B14F-4D97-AF65-F5344CB8AC3E}">
        <p14:creationId xmlns:p14="http://schemas.microsoft.com/office/powerpoint/2010/main" val="409313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13374"/>
            <a:ext cx="7772400" cy="1143000"/>
          </a:xfrm>
        </p:spPr>
        <p:txBody>
          <a:bodyPr>
            <a:normAutofit fontScale="90000"/>
          </a:bodyPr>
          <a:lstStyle/>
          <a:p>
            <a:r>
              <a:rPr lang="en-GB" dirty="0"/>
              <a:t>For most of its recorded history, Brazil’s educational policies have been inconsistent with its </a:t>
            </a:r>
            <a:r>
              <a:rPr lang="en-GB" dirty="0" smtClean="0"/>
              <a:t>aspirations</a:t>
            </a:r>
            <a:r>
              <a:rPr lang="en-GB" dirty="0"/>
              <a:t>.</a:t>
            </a:r>
            <a:endParaRPr lang="en-US" dirty="0"/>
          </a:p>
        </p:txBody>
      </p:sp>
    </p:spTree>
    <p:extLst>
      <p:ext uri="{BB962C8B-B14F-4D97-AF65-F5344CB8AC3E}">
        <p14:creationId xmlns:p14="http://schemas.microsoft.com/office/powerpoint/2010/main" val="8093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18" name="TextBox 17"/>
          <p:cNvSpPr txBox="1"/>
          <p:nvPr/>
        </p:nvSpPr>
        <p:spPr>
          <a:xfrm>
            <a:off x="0" y="190500"/>
            <a:ext cx="9143999" cy="123111"/>
          </a:xfrm>
          <a:prstGeom prst="rect">
            <a:avLst/>
          </a:prstGeom>
          <a:solidFill>
            <a:srgbClr val="FFF9AB"/>
          </a:solidFill>
        </p:spPr>
        <p:txBody>
          <a:bodyPr wrap="square" rtlCol="0">
            <a:spAutoFit/>
          </a:bodyPr>
          <a:lstStyle/>
          <a:p>
            <a:endParaRPr lang="en-US" sz="200" dirty="0"/>
          </a:p>
        </p:txBody>
      </p:sp>
      <p:sp>
        <p:nvSpPr>
          <p:cNvPr id="9" name="Rectangle 2"/>
          <p:cNvSpPr txBox="1">
            <a:spLocks noChangeArrowheads="1"/>
          </p:cNvSpPr>
          <p:nvPr/>
        </p:nvSpPr>
        <p:spPr>
          <a:xfrm>
            <a:off x="246063" y="930275"/>
            <a:ext cx="8628062"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GB" sz="4000" b="1" dirty="0">
              <a:solidFill>
                <a:srgbClr val="FFEEB1"/>
              </a:solidFill>
              <a:effectLst>
                <a:outerShdw blurRad="50800" dist="38100" dir="2700000" algn="tl" rotWithShape="0">
                  <a:prstClr val="black">
                    <a:alpha val="40000"/>
                  </a:prstClr>
                </a:outerShdw>
              </a:effectLst>
              <a:latin typeface="Arial" charset="0"/>
            </a:endParaRPr>
          </a:p>
        </p:txBody>
      </p:sp>
      <p:sp>
        <p:nvSpPr>
          <p:cNvPr id="3" name="Rectangle 2"/>
          <p:cNvSpPr/>
          <p:nvPr/>
        </p:nvSpPr>
        <p:spPr>
          <a:xfrm>
            <a:off x="490205" y="624999"/>
            <a:ext cx="8383919" cy="4685898"/>
          </a:xfrm>
          <a:prstGeom prst="rect">
            <a:avLst/>
          </a:prstGeom>
        </p:spPr>
        <p:txBody>
          <a:bodyPr wrap="square">
            <a:spAutoFit/>
          </a:bodyPr>
          <a:lstStyle/>
          <a:p>
            <a:r>
              <a:rPr lang="en-GB" sz="2400" dirty="0"/>
              <a:t>Alarming inequalities in Brazil’s educational scenario is confirmed by the on-going data produced by the Brazilian Institute of Geography and Statistics </a:t>
            </a:r>
            <a:r>
              <a:rPr lang="en-GB" sz="2400" dirty="0">
                <a:solidFill>
                  <a:srgbClr val="FFFF00"/>
                </a:solidFill>
              </a:rPr>
              <a:t>(</a:t>
            </a:r>
            <a:r>
              <a:rPr lang="en-GB" sz="2400" dirty="0" smtClean="0">
                <a:solidFill>
                  <a:srgbClr val="FFFF00"/>
                </a:solidFill>
              </a:rPr>
              <a:t>IBGE, 2010)</a:t>
            </a:r>
            <a:r>
              <a:rPr lang="en-GB" sz="2400" dirty="0" smtClean="0"/>
              <a:t>.</a:t>
            </a:r>
            <a:endParaRPr lang="en-GB" sz="2400" dirty="0" smtClean="0">
              <a:solidFill>
                <a:srgbClr val="FFFF00"/>
              </a:solidFill>
            </a:endParaRPr>
          </a:p>
          <a:p>
            <a:endParaRPr lang="en-GB" sz="2400" dirty="0"/>
          </a:p>
          <a:p>
            <a:r>
              <a:rPr lang="en-GB" sz="2400" dirty="0" err="1" smtClean="0">
                <a:solidFill>
                  <a:srgbClr val="FFFF00"/>
                </a:solidFill>
              </a:rPr>
              <a:t>Guzzo</a:t>
            </a:r>
            <a:r>
              <a:rPr lang="en-GB" sz="2400" dirty="0" smtClean="0">
                <a:solidFill>
                  <a:srgbClr val="FFFF00"/>
                </a:solidFill>
              </a:rPr>
              <a:t> and </a:t>
            </a:r>
            <a:r>
              <a:rPr lang="en-GB" sz="2400" dirty="0" err="1" smtClean="0">
                <a:solidFill>
                  <a:srgbClr val="FFFF00"/>
                </a:solidFill>
              </a:rPr>
              <a:t>Euzébios</a:t>
            </a:r>
            <a:r>
              <a:rPr lang="en-GB" sz="2400" dirty="0" smtClean="0">
                <a:solidFill>
                  <a:srgbClr val="FFFF00"/>
                </a:solidFill>
              </a:rPr>
              <a:t> </a:t>
            </a:r>
            <a:r>
              <a:rPr lang="en-GB" sz="2400" dirty="0" err="1" smtClean="0">
                <a:solidFill>
                  <a:srgbClr val="FFFF00"/>
                </a:solidFill>
              </a:rPr>
              <a:t>Filho</a:t>
            </a:r>
            <a:r>
              <a:rPr lang="en-GB" sz="2400" dirty="0" smtClean="0">
                <a:solidFill>
                  <a:srgbClr val="FFFF00"/>
                </a:solidFill>
              </a:rPr>
              <a:t> (2005)</a:t>
            </a:r>
          </a:p>
          <a:p>
            <a:r>
              <a:rPr lang="en-GB" sz="2400" dirty="0" smtClean="0"/>
              <a:t>The </a:t>
            </a:r>
            <a:r>
              <a:rPr lang="en-GB" sz="2400" dirty="0"/>
              <a:t>cause of such disparities is a product of the country’s economical, social and political </a:t>
            </a:r>
            <a:r>
              <a:rPr lang="en-GB" sz="2400" u="sng" dirty="0"/>
              <a:t>h</a:t>
            </a:r>
            <a:r>
              <a:rPr lang="en-GB" sz="2400" dirty="0"/>
              <a:t>istory. </a:t>
            </a:r>
          </a:p>
          <a:p>
            <a:endParaRPr lang="en-GB" sz="2400" dirty="0" smtClean="0"/>
          </a:p>
          <a:p>
            <a:r>
              <a:rPr lang="en-GB" sz="2400" dirty="0" smtClean="0">
                <a:solidFill>
                  <a:srgbClr val="FFFF00"/>
                </a:solidFill>
              </a:rPr>
              <a:t>Ansell </a:t>
            </a:r>
            <a:r>
              <a:rPr lang="en-GB" sz="2400" dirty="0">
                <a:solidFill>
                  <a:srgbClr val="FFFF00"/>
                </a:solidFill>
              </a:rPr>
              <a:t>(2010) </a:t>
            </a:r>
            <a:endParaRPr lang="en-GB" sz="2400" dirty="0" smtClean="0">
              <a:solidFill>
                <a:srgbClr val="FFFF00"/>
              </a:solidFill>
            </a:endParaRPr>
          </a:p>
          <a:p>
            <a:r>
              <a:rPr lang="en-GB" sz="2400" dirty="0"/>
              <a:t>F</a:t>
            </a:r>
            <a:r>
              <a:rPr lang="en-GB" sz="2400" dirty="0" smtClean="0"/>
              <a:t>actors </a:t>
            </a:r>
            <a:r>
              <a:rPr lang="en-GB" sz="2400" dirty="0"/>
              <a:t>such as </a:t>
            </a:r>
            <a:r>
              <a:rPr lang="en-GB" sz="2400" dirty="0" err="1"/>
              <a:t>clientilism</a:t>
            </a:r>
            <a:r>
              <a:rPr lang="en-GB" sz="2400" dirty="0"/>
              <a:t>, the power of the church, ethnic heterogeneity, poverty and the shift between democracies and dictatorship have contributed to the creation of such disparities. </a:t>
            </a:r>
            <a:endParaRPr lang="en-US" sz="2400" dirty="0"/>
          </a:p>
          <a:p>
            <a:endParaRPr lang="en-GB" sz="1050" dirty="0" smtClean="0">
              <a:solidFill>
                <a:srgbClr val="FFEEB1"/>
              </a:solidFill>
              <a:latin typeface="Arial" charset="0"/>
            </a:endParaRPr>
          </a:p>
        </p:txBody>
      </p:sp>
    </p:spTree>
    <p:extLst>
      <p:ext uri="{BB962C8B-B14F-4D97-AF65-F5344CB8AC3E}">
        <p14:creationId xmlns:p14="http://schemas.microsoft.com/office/powerpoint/2010/main" val="22097445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18" name="TextBox 17"/>
          <p:cNvSpPr txBox="1"/>
          <p:nvPr/>
        </p:nvSpPr>
        <p:spPr>
          <a:xfrm>
            <a:off x="0" y="190500"/>
            <a:ext cx="9143999" cy="123111"/>
          </a:xfrm>
          <a:prstGeom prst="rect">
            <a:avLst/>
          </a:prstGeom>
          <a:solidFill>
            <a:srgbClr val="FFF9AB"/>
          </a:solidFill>
        </p:spPr>
        <p:txBody>
          <a:bodyPr wrap="square" rtlCol="0">
            <a:spAutoFit/>
          </a:bodyPr>
          <a:lstStyle/>
          <a:p>
            <a:endParaRPr lang="en-US" sz="200" dirty="0"/>
          </a:p>
        </p:txBody>
      </p:sp>
      <p:sp>
        <p:nvSpPr>
          <p:cNvPr id="2" name="Rectangle 1"/>
          <p:cNvSpPr/>
          <p:nvPr/>
        </p:nvSpPr>
        <p:spPr>
          <a:xfrm>
            <a:off x="952498" y="3337051"/>
            <a:ext cx="7429501" cy="1692771"/>
          </a:xfrm>
          <a:prstGeom prst="rect">
            <a:avLst/>
          </a:prstGeom>
        </p:spPr>
        <p:txBody>
          <a:bodyPr wrap="square">
            <a:spAutoFit/>
          </a:bodyPr>
          <a:lstStyle/>
          <a:p>
            <a:pPr algn="ctr"/>
            <a:r>
              <a:rPr lang="en-GB" sz="4000" b="1" i="1" dirty="0" smtClean="0">
                <a:solidFill>
                  <a:srgbClr val="FFEEB1"/>
                </a:solidFill>
                <a:latin typeface="Arial" charset="0"/>
              </a:rPr>
              <a:t>A Brief History of Brazilian Education</a:t>
            </a:r>
          </a:p>
          <a:p>
            <a:endParaRPr lang="en-GB" sz="2400" dirty="0">
              <a:solidFill>
                <a:srgbClr val="FFEEB1"/>
              </a:solidFill>
              <a:latin typeface="Arial" charset="0"/>
            </a:endParaRPr>
          </a:p>
        </p:txBody>
      </p:sp>
      <p:pic>
        <p:nvPicPr>
          <p:cNvPr id="4" name="Picture 3"/>
          <p:cNvPicPr>
            <a:picLocks noChangeAspect="1"/>
          </p:cNvPicPr>
          <p:nvPr/>
        </p:nvPicPr>
        <p:blipFill>
          <a:blip r:embed="rId2"/>
          <a:stretch>
            <a:fillRect/>
          </a:stretch>
        </p:blipFill>
        <p:spPr>
          <a:xfrm>
            <a:off x="0" y="313611"/>
            <a:ext cx="4567420" cy="2705337"/>
          </a:xfrm>
          <a:prstGeom prst="rect">
            <a:avLst/>
          </a:prstGeom>
        </p:spPr>
      </p:pic>
      <p:pic>
        <p:nvPicPr>
          <p:cNvPr id="9" name="Picture 8"/>
          <p:cNvPicPr>
            <a:picLocks noChangeAspect="1"/>
          </p:cNvPicPr>
          <p:nvPr/>
        </p:nvPicPr>
        <p:blipFill>
          <a:blip r:embed="rId3"/>
          <a:stretch>
            <a:fillRect/>
          </a:stretch>
        </p:blipFill>
        <p:spPr>
          <a:xfrm>
            <a:off x="4567420" y="313611"/>
            <a:ext cx="4576579" cy="2635312"/>
          </a:xfrm>
          <a:prstGeom prst="rect">
            <a:avLst/>
          </a:prstGeom>
        </p:spPr>
      </p:pic>
      <p:pic>
        <p:nvPicPr>
          <p:cNvPr id="10" name="Picture 9"/>
          <p:cNvPicPr>
            <a:picLocks noChangeAspect="1"/>
          </p:cNvPicPr>
          <p:nvPr/>
        </p:nvPicPr>
        <p:blipFill>
          <a:blip r:embed="rId4"/>
          <a:stretch>
            <a:fillRect/>
          </a:stretch>
        </p:blipFill>
        <p:spPr>
          <a:xfrm>
            <a:off x="-112669" y="5010068"/>
            <a:ext cx="1614819" cy="1916381"/>
          </a:xfrm>
          <a:prstGeom prst="rect">
            <a:avLst/>
          </a:prstGeom>
        </p:spPr>
      </p:pic>
      <p:pic>
        <p:nvPicPr>
          <p:cNvPr id="11" name="Picture 10"/>
          <p:cNvPicPr>
            <a:picLocks noChangeAspect="1"/>
          </p:cNvPicPr>
          <p:nvPr/>
        </p:nvPicPr>
        <p:blipFill>
          <a:blip r:embed="rId5"/>
          <a:stretch>
            <a:fillRect/>
          </a:stretch>
        </p:blipFill>
        <p:spPr>
          <a:xfrm>
            <a:off x="1502150" y="5010068"/>
            <a:ext cx="1218447" cy="1916381"/>
          </a:xfrm>
          <a:prstGeom prst="rect">
            <a:avLst/>
          </a:prstGeom>
        </p:spPr>
      </p:pic>
      <p:pic>
        <p:nvPicPr>
          <p:cNvPr id="12" name="Picture 11"/>
          <p:cNvPicPr>
            <a:picLocks noChangeAspect="1"/>
          </p:cNvPicPr>
          <p:nvPr/>
        </p:nvPicPr>
        <p:blipFill>
          <a:blip r:embed="rId6"/>
          <a:stretch>
            <a:fillRect/>
          </a:stretch>
        </p:blipFill>
        <p:spPr>
          <a:xfrm>
            <a:off x="2720597" y="5010068"/>
            <a:ext cx="1210058" cy="1916381"/>
          </a:xfrm>
          <a:prstGeom prst="rect">
            <a:avLst/>
          </a:prstGeom>
        </p:spPr>
      </p:pic>
      <p:pic>
        <p:nvPicPr>
          <p:cNvPr id="14" name="Picture 13"/>
          <p:cNvPicPr>
            <a:picLocks noChangeAspect="1"/>
          </p:cNvPicPr>
          <p:nvPr/>
        </p:nvPicPr>
        <p:blipFill>
          <a:blip r:embed="rId7"/>
          <a:stretch>
            <a:fillRect/>
          </a:stretch>
        </p:blipFill>
        <p:spPr>
          <a:xfrm>
            <a:off x="3930655" y="5010068"/>
            <a:ext cx="1273529" cy="1916381"/>
          </a:xfrm>
          <a:prstGeom prst="rect">
            <a:avLst/>
          </a:prstGeom>
        </p:spPr>
      </p:pic>
      <p:pic>
        <p:nvPicPr>
          <p:cNvPr id="15" name="Picture 14"/>
          <p:cNvPicPr>
            <a:picLocks noChangeAspect="1"/>
          </p:cNvPicPr>
          <p:nvPr/>
        </p:nvPicPr>
        <p:blipFill>
          <a:blip r:embed="rId8"/>
          <a:stretch>
            <a:fillRect/>
          </a:stretch>
        </p:blipFill>
        <p:spPr>
          <a:xfrm>
            <a:off x="5204184" y="5010068"/>
            <a:ext cx="1282933" cy="1916381"/>
          </a:xfrm>
          <a:prstGeom prst="rect">
            <a:avLst/>
          </a:prstGeom>
        </p:spPr>
      </p:pic>
      <p:pic>
        <p:nvPicPr>
          <p:cNvPr id="16" name="Picture 15"/>
          <p:cNvPicPr>
            <a:picLocks noChangeAspect="1"/>
          </p:cNvPicPr>
          <p:nvPr/>
        </p:nvPicPr>
        <p:blipFill>
          <a:blip r:embed="rId9"/>
          <a:stretch>
            <a:fillRect/>
          </a:stretch>
        </p:blipFill>
        <p:spPr>
          <a:xfrm>
            <a:off x="6487117" y="5010067"/>
            <a:ext cx="1448233" cy="1916381"/>
          </a:xfrm>
          <a:prstGeom prst="rect">
            <a:avLst/>
          </a:prstGeom>
        </p:spPr>
      </p:pic>
      <p:pic>
        <p:nvPicPr>
          <p:cNvPr id="17" name="Picture 16"/>
          <p:cNvPicPr>
            <a:picLocks noChangeAspect="1"/>
          </p:cNvPicPr>
          <p:nvPr/>
        </p:nvPicPr>
        <p:blipFill>
          <a:blip r:embed="rId10"/>
          <a:stretch>
            <a:fillRect/>
          </a:stretch>
        </p:blipFill>
        <p:spPr>
          <a:xfrm>
            <a:off x="7935350" y="5010068"/>
            <a:ext cx="1270000" cy="1905000"/>
          </a:xfrm>
          <a:prstGeom prst="rect">
            <a:avLst/>
          </a:prstGeom>
        </p:spPr>
      </p:pic>
    </p:spTree>
    <p:extLst>
      <p:ext uri="{BB962C8B-B14F-4D97-AF65-F5344CB8AC3E}">
        <p14:creationId xmlns:p14="http://schemas.microsoft.com/office/powerpoint/2010/main" val="27883996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18" name="TextBox 17"/>
          <p:cNvSpPr txBox="1"/>
          <p:nvPr/>
        </p:nvSpPr>
        <p:spPr>
          <a:xfrm>
            <a:off x="0" y="190500"/>
            <a:ext cx="9143999" cy="123111"/>
          </a:xfrm>
          <a:prstGeom prst="rect">
            <a:avLst/>
          </a:prstGeom>
          <a:solidFill>
            <a:srgbClr val="FFF9AB"/>
          </a:solidFill>
        </p:spPr>
        <p:txBody>
          <a:bodyPr wrap="square" rtlCol="0">
            <a:spAutoFit/>
          </a:bodyPr>
          <a:lstStyle/>
          <a:p>
            <a:endParaRPr lang="en-US" sz="200" dirty="0"/>
          </a:p>
        </p:txBody>
      </p:sp>
      <p:sp>
        <p:nvSpPr>
          <p:cNvPr id="3" name="Rectangle 2"/>
          <p:cNvSpPr/>
          <p:nvPr/>
        </p:nvSpPr>
        <p:spPr>
          <a:xfrm>
            <a:off x="467923" y="1330907"/>
            <a:ext cx="8288926" cy="3785652"/>
          </a:xfrm>
          <a:prstGeom prst="rect">
            <a:avLst/>
          </a:prstGeom>
        </p:spPr>
        <p:txBody>
          <a:bodyPr wrap="square">
            <a:spAutoFit/>
          </a:bodyPr>
          <a:lstStyle/>
          <a:p>
            <a:pPr algn="just"/>
            <a:r>
              <a:rPr lang="en-GB" sz="2400" dirty="0">
                <a:solidFill>
                  <a:srgbClr val="FFFF00"/>
                </a:solidFill>
              </a:rPr>
              <a:t>From colonial times to the end of the military dictatorship in 1985, Brazil dwelled on a hierarchical top-down approach towards policymaking and </a:t>
            </a:r>
            <a:r>
              <a:rPr lang="en-GB" sz="2400" dirty="0" smtClean="0">
                <a:solidFill>
                  <a:srgbClr val="FFFF00"/>
                </a:solidFill>
              </a:rPr>
              <a:t>implementation.</a:t>
            </a:r>
            <a:r>
              <a:rPr lang="en-US" sz="2400" dirty="0" smtClean="0">
                <a:solidFill>
                  <a:srgbClr val="FFFF00"/>
                </a:solidFill>
              </a:rPr>
              <a:t> </a:t>
            </a:r>
            <a:r>
              <a:rPr lang="en-GB" sz="2400" dirty="0"/>
              <a:t>Governments have repeatedly failed to perceive education as a national priority and have generally responded to immediate economic needs rather than to long-term prospects. </a:t>
            </a:r>
            <a:r>
              <a:rPr lang="en-GB" sz="2400" dirty="0">
                <a:solidFill>
                  <a:srgbClr val="3366FF"/>
                </a:solidFill>
              </a:rPr>
              <a:t>Educational policies were prescriptive and funds for education were substandard and misdirected; hence, rationalised decision-making generally failed to lead to its intended outcomes. </a:t>
            </a:r>
            <a:endParaRPr lang="en-US" sz="2400" dirty="0">
              <a:solidFill>
                <a:srgbClr val="3366FF"/>
              </a:solidFill>
            </a:endParaRPr>
          </a:p>
          <a:p>
            <a:pPr algn="just"/>
            <a:endParaRPr lang="en-US" sz="2400" dirty="0">
              <a:solidFill>
                <a:srgbClr val="FFFF00"/>
              </a:solidFill>
            </a:endParaRPr>
          </a:p>
        </p:txBody>
      </p:sp>
    </p:spTree>
    <p:extLst>
      <p:ext uri="{BB962C8B-B14F-4D97-AF65-F5344CB8AC3E}">
        <p14:creationId xmlns:p14="http://schemas.microsoft.com/office/powerpoint/2010/main" val="6466789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18" name="TextBox 17"/>
          <p:cNvSpPr txBox="1"/>
          <p:nvPr/>
        </p:nvSpPr>
        <p:spPr>
          <a:xfrm>
            <a:off x="0" y="190500"/>
            <a:ext cx="9143999" cy="123111"/>
          </a:xfrm>
          <a:prstGeom prst="rect">
            <a:avLst/>
          </a:prstGeom>
          <a:solidFill>
            <a:srgbClr val="FFF9AB"/>
          </a:solidFill>
        </p:spPr>
        <p:txBody>
          <a:bodyPr wrap="square" rtlCol="0">
            <a:spAutoFit/>
          </a:bodyPr>
          <a:lstStyle/>
          <a:p>
            <a:endParaRPr lang="en-US" sz="200" dirty="0"/>
          </a:p>
        </p:txBody>
      </p:sp>
      <p:sp>
        <p:nvSpPr>
          <p:cNvPr id="2" name="Rectangle 1"/>
          <p:cNvSpPr/>
          <p:nvPr/>
        </p:nvSpPr>
        <p:spPr>
          <a:xfrm>
            <a:off x="570359" y="1943520"/>
            <a:ext cx="5245258" cy="1200328"/>
          </a:xfrm>
          <a:prstGeom prst="rect">
            <a:avLst/>
          </a:prstGeom>
        </p:spPr>
        <p:txBody>
          <a:bodyPr wrap="square">
            <a:spAutoFit/>
          </a:bodyPr>
          <a:lstStyle/>
          <a:p>
            <a:pPr algn="just">
              <a:buFontTx/>
              <a:buNone/>
            </a:pPr>
            <a:r>
              <a:rPr lang="en-GB" sz="2400" dirty="0" smtClean="0"/>
              <a:t>In the 1500s, The Jesuits </a:t>
            </a:r>
            <a:r>
              <a:rPr lang="en-GB" sz="2400" dirty="0"/>
              <a:t>set up the first schools of formalized education</a:t>
            </a:r>
            <a:r>
              <a:rPr lang="en-US" sz="2400" dirty="0"/>
              <a:t> </a:t>
            </a:r>
            <a:r>
              <a:rPr lang="en-GB" sz="2400" dirty="0"/>
              <a:t>Their role was to catechize and instruct </a:t>
            </a:r>
            <a:r>
              <a:rPr lang="en-GB" sz="2400" dirty="0" smtClean="0"/>
              <a:t>the</a:t>
            </a:r>
            <a:endParaRPr lang="en-GB" sz="2400" i="1" dirty="0">
              <a:latin typeface="Arial" charset="0"/>
            </a:endParaRPr>
          </a:p>
        </p:txBody>
      </p:sp>
      <p:sp>
        <p:nvSpPr>
          <p:cNvPr id="3" name="Rectangle 2"/>
          <p:cNvSpPr/>
          <p:nvPr/>
        </p:nvSpPr>
        <p:spPr>
          <a:xfrm>
            <a:off x="1654456" y="1015902"/>
            <a:ext cx="2805826" cy="707886"/>
          </a:xfrm>
          <a:prstGeom prst="rect">
            <a:avLst/>
          </a:prstGeom>
        </p:spPr>
        <p:txBody>
          <a:bodyPr wrap="none">
            <a:spAutoFit/>
          </a:bodyPr>
          <a:lstStyle/>
          <a:p>
            <a:r>
              <a:rPr lang="en-GB" sz="4000" b="1" dirty="0" smtClean="0">
                <a:solidFill>
                  <a:srgbClr val="FFFF00"/>
                </a:solidFill>
              </a:rPr>
              <a:t>The Jesuits </a:t>
            </a:r>
            <a:endParaRPr lang="en-US" sz="4000" b="1" dirty="0">
              <a:solidFill>
                <a:srgbClr val="FFFF00"/>
              </a:solidFill>
            </a:endParaRPr>
          </a:p>
        </p:txBody>
      </p:sp>
      <p:pic>
        <p:nvPicPr>
          <p:cNvPr id="6" name="Picture 5"/>
          <p:cNvPicPr>
            <a:picLocks noChangeAspect="1"/>
          </p:cNvPicPr>
          <p:nvPr/>
        </p:nvPicPr>
        <p:blipFill>
          <a:blip r:embed="rId3"/>
          <a:stretch>
            <a:fillRect/>
          </a:stretch>
        </p:blipFill>
        <p:spPr>
          <a:xfrm>
            <a:off x="5815617" y="913283"/>
            <a:ext cx="3094002" cy="2060473"/>
          </a:xfrm>
          <a:prstGeom prst="rect">
            <a:avLst/>
          </a:prstGeom>
        </p:spPr>
      </p:pic>
      <p:sp>
        <p:nvSpPr>
          <p:cNvPr id="7" name="Rectangle 6"/>
          <p:cNvSpPr/>
          <p:nvPr/>
        </p:nvSpPr>
        <p:spPr>
          <a:xfrm>
            <a:off x="570359" y="3042368"/>
            <a:ext cx="8339260" cy="1938992"/>
          </a:xfrm>
          <a:prstGeom prst="rect">
            <a:avLst/>
          </a:prstGeom>
        </p:spPr>
        <p:txBody>
          <a:bodyPr wrap="square">
            <a:spAutoFit/>
          </a:bodyPr>
          <a:lstStyle/>
          <a:p>
            <a:pPr algn="just"/>
            <a:r>
              <a:rPr lang="en-GB" sz="2400" dirty="0"/>
              <a:t>native </a:t>
            </a:r>
            <a:r>
              <a:rPr lang="en-GB" sz="2400" dirty="0" smtClean="0"/>
              <a:t>Indians</a:t>
            </a:r>
            <a:r>
              <a:rPr lang="en-GB" sz="2400" i="1" dirty="0" smtClean="0">
                <a:latin typeface="Arial" charset="0"/>
              </a:rPr>
              <a:t> </a:t>
            </a:r>
            <a:r>
              <a:rPr lang="en-GB" sz="2400" dirty="0" smtClean="0"/>
              <a:t>following </a:t>
            </a:r>
            <a:r>
              <a:rPr lang="en-GB" sz="2400" dirty="0"/>
              <a:t>the missionary objectives, as well as those of the Portuguese crown</a:t>
            </a:r>
            <a:r>
              <a:rPr lang="en-US" sz="2400" dirty="0"/>
              <a:t> </a:t>
            </a:r>
            <a:r>
              <a:rPr lang="en-GB" sz="2400" dirty="0"/>
              <a:t>In 1759 (210 years later), Portugal shut down all Jesuit schools and expelled the Jesuits from Brazil. Primarily, the political strategy was to populate and defend its colony’s national boundaries. </a:t>
            </a:r>
            <a:endParaRPr lang="en-GB" sz="2400" i="1" dirty="0">
              <a:latin typeface="Arial" charset="0"/>
            </a:endParaRPr>
          </a:p>
        </p:txBody>
      </p:sp>
    </p:spTree>
    <p:extLst>
      <p:ext uri="{BB962C8B-B14F-4D97-AF65-F5344CB8AC3E}">
        <p14:creationId xmlns:p14="http://schemas.microsoft.com/office/powerpoint/2010/main" val="21984112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18" name="TextBox 17"/>
          <p:cNvSpPr txBox="1"/>
          <p:nvPr/>
        </p:nvSpPr>
        <p:spPr>
          <a:xfrm>
            <a:off x="0" y="190500"/>
            <a:ext cx="9143999" cy="123111"/>
          </a:xfrm>
          <a:prstGeom prst="rect">
            <a:avLst/>
          </a:prstGeom>
          <a:solidFill>
            <a:srgbClr val="FFF9AB"/>
          </a:solidFill>
        </p:spPr>
        <p:txBody>
          <a:bodyPr wrap="square" rtlCol="0">
            <a:spAutoFit/>
          </a:bodyPr>
          <a:lstStyle/>
          <a:p>
            <a:endParaRPr lang="en-US" sz="200" dirty="0"/>
          </a:p>
        </p:txBody>
      </p:sp>
      <p:sp>
        <p:nvSpPr>
          <p:cNvPr id="5" name="Rectangle 4"/>
          <p:cNvSpPr/>
          <p:nvPr/>
        </p:nvSpPr>
        <p:spPr>
          <a:xfrm>
            <a:off x="3362193" y="607653"/>
            <a:ext cx="5549380" cy="4524315"/>
          </a:xfrm>
          <a:prstGeom prst="rect">
            <a:avLst/>
          </a:prstGeom>
        </p:spPr>
        <p:txBody>
          <a:bodyPr wrap="square">
            <a:spAutoFit/>
          </a:bodyPr>
          <a:lstStyle/>
          <a:p>
            <a:pPr algn="just"/>
            <a:r>
              <a:rPr lang="en-GB" sz="3200" dirty="0"/>
              <a:t>Some advances in education were made through King Dom </a:t>
            </a:r>
            <a:r>
              <a:rPr lang="en-GB" sz="3200" dirty="0" err="1"/>
              <a:t>João</a:t>
            </a:r>
            <a:r>
              <a:rPr lang="en-GB" sz="3200" dirty="0"/>
              <a:t> </a:t>
            </a:r>
            <a:r>
              <a:rPr lang="en-GB" sz="3200" dirty="0" smtClean="0"/>
              <a:t>VI. </a:t>
            </a:r>
          </a:p>
          <a:p>
            <a:pPr algn="just"/>
            <a:endParaRPr lang="en-GB" sz="3200" dirty="0"/>
          </a:p>
          <a:p>
            <a:pPr algn="just"/>
            <a:r>
              <a:rPr lang="en-GB" sz="3200" dirty="0" smtClean="0"/>
              <a:t>Education </a:t>
            </a:r>
            <a:r>
              <a:rPr lang="en-GB" sz="3200" dirty="0"/>
              <a:t>was predominantly focused on the upper class, diffusing inequity and inequality across the colony, which remained for many years.</a:t>
            </a:r>
            <a:endParaRPr lang="en-US" sz="3200" dirty="0"/>
          </a:p>
        </p:txBody>
      </p:sp>
      <p:sp>
        <p:nvSpPr>
          <p:cNvPr id="6" name="Rectangle 5"/>
          <p:cNvSpPr/>
          <p:nvPr/>
        </p:nvSpPr>
        <p:spPr>
          <a:xfrm>
            <a:off x="755192" y="1015901"/>
            <a:ext cx="2392151" cy="461665"/>
          </a:xfrm>
          <a:prstGeom prst="rect">
            <a:avLst/>
          </a:prstGeom>
        </p:spPr>
        <p:txBody>
          <a:bodyPr wrap="none">
            <a:spAutoFit/>
          </a:bodyPr>
          <a:lstStyle/>
          <a:p>
            <a:r>
              <a:rPr lang="en-GB" sz="2400" dirty="0">
                <a:solidFill>
                  <a:srgbClr val="FFFF00"/>
                </a:solidFill>
              </a:rPr>
              <a:t>King Dom </a:t>
            </a:r>
            <a:r>
              <a:rPr lang="en-GB" sz="2400" dirty="0" err="1">
                <a:solidFill>
                  <a:srgbClr val="FFFF00"/>
                </a:solidFill>
              </a:rPr>
              <a:t>João</a:t>
            </a:r>
            <a:r>
              <a:rPr lang="en-GB" sz="2400" dirty="0">
                <a:solidFill>
                  <a:srgbClr val="FFFF00"/>
                </a:solidFill>
              </a:rPr>
              <a:t> VI </a:t>
            </a:r>
            <a:endParaRPr lang="en-US" sz="2400" dirty="0">
              <a:solidFill>
                <a:srgbClr val="FFFF00"/>
              </a:solidFill>
            </a:endParaRPr>
          </a:p>
        </p:txBody>
      </p:sp>
      <p:pic>
        <p:nvPicPr>
          <p:cNvPr id="8" name="Picture 7"/>
          <p:cNvPicPr>
            <a:picLocks noChangeAspect="1"/>
          </p:cNvPicPr>
          <p:nvPr/>
        </p:nvPicPr>
        <p:blipFill>
          <a:blip r:embed="rId3"/>
          <a:stretch>
            <a:fillRect/>
          </a:stretch>
        </p:blipFill>
        <p:spPr>
          <a:xfrm>
            <a:off x="504693" y="1910331"/>
            <a:ext cx="2857500" cy="2844800"/>
          </a:xfrm>
          <a:prstGeom prst="rect">
            <a:avLst/>
          </a:prstGeom>
        </p:spPr>
      </p:pic>
    </p:spTree>
    <p:extLst>
      <p:ext uri="{BB962C8B-B14F-4D97-AF65-F5344CB8AC3E}">
        <p14:creationId xmlns:p14="http://schemas.microsoft.com/office/powerpoint/2010/main" val="3787045079"/>
      </p:ext>
    </p:extLst>
  </p:cSld>
  <p:clrMapOvr>
    <a:masterClrMapping/>
  </p:clrMapOvr>
  <p:timing>
    <p:tnLst>
      <p:par>
        <p:cTn id="1" dur="indefinite" restart="never" nodeType="tmRoot"/>
      </p:par>
    </p:tnLst>
  </p:timing>
</p:sld>
</file>

<file path=ppt/theme/theme1.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Urban Pop.thmx</Template>
  <TotalTime>601</TotalTime>
  <Words>2158</Words>
  <Application>Microsoft Office PowerPoint</Application>
  <PresentationFormat>On-screen Show (4:3)</PresentationFormat>
  <Paragraphs>179</Paragraphs>
  <Slides>30</Slides>
  <Notes>16</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Urban Pop</vt:lpstr>
      <vt:lpstr>PowerPoint Presentation</vt:lpstr>
      <vt:lpstr>See, THINK, Wonder…</vt:lpstr>
      <vt:lpstr>PowerPoint Presentation</vt:lpstr>
      <vt:lpstr>For most of its recorded history, Brazil’s educational policies have been inconsistent with its aspirations.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Policies have led to this?</vt:lpstr>
      <vt:lpstr>Changes in Brazilian Education</vt:lpstr>
      <vt:lpstr>The National Education Plan (PNE) set out several long-term goals with effect from 2001-2010.  </vt:lpstr>
      <vt:lpstr>funding</vt:lpstr>
      <vt:lpstr>PowerPoint Presentation</vt:lpstr>
      <vt:lpstr>PowerPoint Presentation</vt:lpstr>
      <vt:lpstr>ASSESSMENT</vt:lpstr>
      <vt:lpstr>ASSESSMENT</vt:lpstr>
      <vt:lpstr>PISA RESULTS</vt:lpstr>
      <vt:lpstr>PowerPoint Presentation</vt:lpstr>
      <vt:lpstr>PowerPoint Presentation</vt:lpstr>
      <vt:lpstr>PowerPoint Presentation</vt:lpstr>
      <vt:lpstr>the Law of Social Quotas (Cotas Raciais) </vt:lpstr>
      <vt:lpstr>CONCUDING REMARKS</vt:lpstr>
      <vt:lpstr>QUALITY POLICIES</vt:lpstr>
      <vt:lpstr>QUALITY POLICIES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Newton</dc:creator>
  <cp:lastModifiedBy>Carolina Salter</cp:lastModifiedBy>
  <cp:revision>123</cp:revision>
  <dcterms:created xsi:type="dcterms:W3CDTF">2012-10-14T13:51:32Z</dcterms:created>
  <dcterms:modified xsi:type="dcterms:W3CDTF">2014-11-10T18:07:27Z</dcterms:modified>
</cp:coreProperties>
</file>