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58" r:id="rId5"/>
    <p:sldId id="265" r:id="rId6"/>
    <p:sldId id="259" r:id="rId7"/>
    <p:sldId id="257" r:id="rId8"/>
    <p:sldId id="260" r:id="rId9"/>
    <p:sldId id="264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50000" autoAdjust="0"/>
  </p:normalViewPr>
  <p:slideViewPr>
    <p:cSldViewPr snapToGrid="0" snapToObjects="1">
      <p:cViewPr varScale="1">
        <p:scale>
          <a:sx n="59" d="100"/>
          <a:sy n="59" d="100"/>
        </p:scale>
        <p:origin x="83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-18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F89EC-C880-B54A-A21A-B43DF73F455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B0E47-F2DB-584A-B7DA-87224F5B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B0E47-F2DB-584A-B7DA-87224F5BAD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6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8AD72-0C80-2546-9425-CB73D88E34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9506"/>
          </a:xfrm>
          <a:prstGeom prst="rect">
            <a:avLst/>
          </a:prstGeom>
        </p:spPr>
      </p:pic>
      <p:pic>
        <p:nvPicPr>
          <p:cNvPr id="12" name="Picture 11" descr="Title bgrd.psd"/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362"/>
            <a:ext cx="6480048" cy="1167384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9297" y="1146362"/>
            <a:ext cx="6038637" cy="6152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39700" y="1761613"/>
            <a:ext cx="6038234" cy="551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12"/>
            <a:ext cx="6480048" cy="591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5" y="306376"/>
            <a:ext cx="2209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9506"/>
          </a:xfrm>
          <a:prstGeom prst="rect">
            <a:avLst/>
          </a:prstGeom>
        </p:spPr>
      </p:pic>
      <p:pic>
        <p:nvPicPr>
          <p:cNvPr id="11" name="Picture 10" descr="Small bgrd grey.psd"/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092"/>
            <a:ext cx="6480048" cy="2161032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9297" y="1156092"/>
            <a:ext cx="6038637" cy="1236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9700" y="2392516"/>
            <a:ext cx="6038234" cy="9246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12"/>
            <a:ext cx="6480048" cy="591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5" y="306376"/>
            <a:ext cx="2209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7971" y="2116863"/>
            <a:ext cx="7177088" cy="251490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FontTx/>
              <a:buNone/>
              <a:defRPr sz="2400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27971" y="1220104"/>
            <a:ext cx="6038637" cy="6152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12"/>
            <a:ext cx="6480048" cy="59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5" y="306376"/>
            <a:ext cx="2209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29A5B83-0930-0A4C-A864-69F9F58EA61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BEA3A3-19CF-6B49-BF3E-3749A600A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2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98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400" dirty="0" err="1"/>
              <a:t>Dr.</a:t>
            </a:r>
            <a:r>
              <a:rPr lang="en-GB" sz="1400" dirty="0"/>
              <a:t> Tristan Bunnell </a:t>
            </a:r>
          </a:p>
          <a:p>
            <a:r>
              <a:rPr lang="en-GB" sz="1400" i="1" dirty="0"/>
              <a:t>Lecturer in International Education, University of Bath, England</a:t>
            </a:r>
            <a:endParaRPr lang="en-GB" sz="1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/>
              <a:t>Developing the internationally-minded school: the institutionalization process in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1200" b="1" dirty="0"/>
              <a:t>Papers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Bunnell, T; </a:t>
            </a:r>
            <a:r>
              <a:rPr lang="en-GB" sz="1200" dirty="0" err="1"/>
              <a:t>Fertig</a:t>
            </a:r>
            <a:r>
              <a:rPr lang="en-GB" sz="1200" dirty="0"/>
              <a:t>, M; and James, C. (2017)</a:t>
            </a:r>
            <a:r>
              <a:rPr lang="en-GB" sz="1200" b="1" dirty="0"/>
              <a:t> </a:t>
            </a:r>
            <a:r>
              <a:rPr lang="en-GB" sz="1200" dirty="0">
                <a:cs typeface="Arial" panose="020B0604020202020204" pitchFamily="34" charset="0"/>
              </a:rPr>
              <a:t>Establishing the legitimacy of a school’s claim to be ‘International’: The provision of an international curriculum as the institutional primary task, </a:t>
            </a:r>
            <a:r>
              <a:rPr lang="en-GB" sz="1200" i="1" dirty="0">
                <a:cs typeface="Arial" panose="020B0604020202020204" pitchFamily="34" charset="0"/>
              </a:rPr>
              <a:t>Educational Review.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1200" dirty="0"/>
              <a:t>Bunnell, T; </a:t>
            </a:r>
            <a:r>
              <a:rPr lang="en-GB" sz="1200" dirty="0" err="1"/>
              <a:t>Fertig</a:t>
            </a:r>
            <a:r>
              <a:rPr lang="en-GB" sz="1200" dirty="0"/>
              <a:t>, M; and James, C. (2016) What is international about International Schools? An Institutional Legitimacy Perspective, </a:t>
            </a:r>
            <a:r>
              <a:rPr lang="en-GB" sz="1200" i="1" dirty="0"/>
              <a:t>Oxford Review of Education</a:t>
            </a:r>
            <a:r>
              <a:rPr lang="en-GB" sz="1200" dirty="0"/>
              <a:t>. </a:t>
            </a:r>
          </a:p>
          <a:p>
            <a:pPr>
              <a:lnSpc>
                <a:spcPct val="120000"/>
              </a:lnSpc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1200" b="1" dirty="0"/>
              <a:t>Articles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Bunnell, T. and </a:t>
            </a:r>
            <a:r>
              <a:rPr lang="en-GB" sz="1200" dirty="0" err="1"/>
              <a:t>Fertig</a:t>
            </a:r>
            <a:r>
              <a:rPr lang="en-GB" sz="1200" dirty="0"/>
              <a:t>, M. (2016) International Schools as ‘institutions’ and the issue of legitimacy,</a:t>
            </a:r>
            <a:r>
              <a:rPr lang="en-US" sz="1200" dirty="0"/>
              <a:t> </a:t>
            </a:r>
            <a:r>
              <a:rPr lang="en-US" sz="1200" i="1" dirty="0"/>
              <a:t>International Schools Journal </a:t>
            </a:r>
            <a:r>
              <a:rPr lang="en-US" sz="1200" dirty="0"/>
              <a:t>36 (1).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1200" dirty="0"/>
              <a:t>Bunnell, T. (2016) International schools as legitimate institutions, </a:t>
            </a:r>
            <a:r>
              <a:rPr lang="en-GB" sz="1200" i="1" dirty="0"/>
              <a:t>ECIS Global Insights </a:t>
            </a:r>
            <a:r>
              <a:rPr lang="en-GB" sz="1200" dirty="0"/>
              <a:t>2.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Bunnell, T. (2016) The Institutional Primary Task of an International School </a:t>
            </a:r>
            <a:r>
              <a:rPr lang="en-GB" sz="1200" i="1" dirty="0"/>
              <a:t>ECIS Global Insights </a:t>
            </a:r>
            <a:r>
              <a:rPr lang="en-GB" sz="1200" dirty="0"/>
              <a:t>3.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reading…</a:t>
            </a:r>
          </a:p>
        </p:txBody>
      </p:sp>
    </p:spTree>
    <p:extLst>
      <p:ext uri="{BB962C8B-B14F-4D97-AF65-F5344CB8AC3E}">
        <p14:creationId xmlns:p14="http://schemas.microsoft.com/office/powerpoint/2010/main" val="155768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65892"/>
            <a:ext cx="6172200" cy="857250"/>
          </a:xfrm>
        </p:spPr>
        <p:txBody>
          <a:bodyPr/>
          <a:lstStyle/>
          <a:p>
            <a:r>
              <a:rPr lang="en-GB" dirty="0"/>
              <a:t>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779763"/>
            <a:ext cx="61722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School Practices for Developing and Assessing International Mindedness (IM) across the IB Continuum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DSCF26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178" y="2217960"/>
            <a:ext cx="3040541" cy="2280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498366"/>
            <a:ext cx="6713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Elisabeth Barratt Hacking, Chloe Blackmore, Kate Bullock, </a:t>
            </a:r>
          </a:p>
          <a:p>
            <a:pPr algn="ctr"/>
            <a:r>
              <a:rPr lang="en-GB" dirty="0"/>
              <a:t>Tristan </a:t>
            </a:r>
            <a:r>
              <a:rPr lang="en-GB" dirty="0" err="1"/>
              <a:t>Bunnell</a:t>
            </a:r>
            <a:r>
              <a:rPr lang="en-GB" dirty="0"/>
              <a:t>, Michael Donnelly, Sue Martin</a:t>
            </a:r>
          </a:p>
        </p:txBody>
      </p:sp>
    </p:spTree>
    <p:extLst>
      <p:ext uri="{BB962C8B-B14F-4D97-AF65-F5344CB8AC3E}">
        <p14:creationId xmlns:p14="http://schemas.microsoft.com/office/powerpoint/2010/main" val="411973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512"/>
            <a:ext cx="7200900" cy="339447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nine IB schools reflecting diverse and challenging contexts</a:t>
            </a:r>
          </a:p>
          <a:p>
            <a:r>
              <a:rPr lang="en-GB" dirty="0"/>
              <a:t>nominated and selected for promising practice</a:t>
            </a:r>
          </a:p>
          <a:p>
            <a:r>
              <a:rPr lang="en-GB" dirty="0"/>
              <a:t>3 PYP, MYP, DP </a:t>
            </a:r>
          </a:p>
          <a:p>
            <a:r>
              <a:rPr lang="en-GB" dirty="0"/>
              <a:t>Multi-methods (including </a:t>
            </a:r>
          </a:p>
          <a:p>
            <a:pPr marL="0" indent="0">
              <a:buNone/>
            </a:pPr>
            <a:r>
              <a:rPr lang="en-GB" dirty="0"/>
              <a:t>some students taking photos </a:t>
            </a:r>
          </a:p>
          <a:p>
            <a:pPr marL="0" indent="0">
              <a:buNone/>
            </a:pPr>
            <a:r>
              <a:rPr lang="en-GB" dirty="0"/>
              <a:t>and showing the researchers </a:t>
            </a:r>
          </a:p>
          <a:p>
            <a:pPr marL="0" indent="0">
              <a:buNone/>
            </a:pPr>
            <a:r>
              <a:rPr lang="en-GB" dirty="0"/>
              <a:t>around the school)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pic>
        <p:nvPicPr>
          <p:cNvPr id="7" name="Picture 6" descr="X:\Education\ResearchProjects\ECBarrattHacking\RE-ED1065-Developing and Assessing International Mindedness\schools.transcribing.photos\Beijing\Photos\DSCF27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13" y="2966917"/>
            <a:ext cx="2666008" cy="195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59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Cn be viewed as </a:t>
            </a:r>
            <a:r>
              <a:rPr lang="nl-NL" i="1" dirty="0"/>
              <a:t>carriers</a:t>
            </a:r>
            <a:r>
              <a:rPr lang="nl-NL" dirty="0"/>
              <a:t> of institutionalisation</a:t>
            </a:r>
          </a:p>
          <a:p>
            <a:endParaRPr lang="nl-NL" dirty="0"/>
          </a:p>
          <a:p>
            <a:r>
              <a:rPr lang="nl-NL"/>
              <a:t>But, alone are not </a:t>
            </a:r>
            <a:r>
              <a:rPr lang="nl-NL" dirty="0"/>
              <a:t>enough </a:t>
            </a:r>
            <a:r>
              <a:rPr lang="nl-NL"/>
              <a:t>to legitimize a school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The 13 Fs</a:t>
            </a:r>
          </a:p>
        </p:txBody>
      </p:sp>
    </p:spTree>
    <p:extLst>
      <p:ext uri="{BB962C8B-B14F-4D97-AF65-F5344CB8AC3E}">
        <p14:creationId xmlns:p14="http://schemas.microsoft.com/office/powerpoint/2010/main" val="94472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7971" y="2116863"/>
            <a:ext cx="7177088" cy="25149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0"/>
            <a:ext cx="76050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237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511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6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49493"/>
            <a:ext cx="5940660" cy="1080120"/>
          </a:xfrm>
        </p:spPr>
        <p:txBody>
          <a:bodyPr/>
          <a:lstStyle/>
          <a:p>
            <a:pPr algn="ctr" eaLnBrk="1" hangingPunct="1"/>
            <a:br>
              <a:rPr lang="en-GB" sz="2100" b="1" dirty="0">
                <a:latin typeface="Calibri" pitchFamily="34" charset="0"/>
              </a:rPr>
            </a:br>
            <a:br>
              <a:rPr lang="en-GB" sz="2100" b="1" dirty="0">
                <a:latin typeface="Calibri" pitchFamily="34" charset="0"/>
              </a:rPr>
            </a:br>
            <a:endParaRPr lang="en-GB" sz="2100" dirty="0">
              <a:latin typeface="Calibri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83" y="361461"/>
            <a:ext cx="5829300" cy="4320480"/>
          </a:xfrm>
        </p:spPr>
        <p:txBody>
          <a:bodyPr/>
          <a:lstStyle/>
          <a:p>
            <a:pPr eaLnBrk="1" hangingPunct="1">
              <a:buNone/>
            </a:pPr>
            <a:r>
              <a:rPr lang="en-GB" sz="1500" b="1" dirty="0">
                <a:latin typeface="Calibri" pitchFamily="34" charset="0"/>
              </a:rPr>
              <a:t>Analytical Framework: The Internationally-Minded School</a:t>
            </a:r>
            <a:endParaRPr lang="en-GB" sz="1500" b="1" dirty="0"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59546"/>
              </p:ext>
            </p:extLst>
          </p:nvPr>
        </p:nvGraphicFramePr>
        <p:xfrm>
          <a:off x="771331" y="766724"/>
          <a:ext cx="6662988" cy="37383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4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9465">
                <a:tc>
                  <a:txBody>
                    <a:bodyPr/>
                    <a:lstStyle/>
                    <a:p>
                      <a:r>
                        <a:rPr lang="en-GB" sz="1200" u="none" dirty="0">
                          <a:latin typeface="Calibri" panose="020F0502020204030204" pitchFamily="34" charset="0"/>
                        </a:rPr>
                        <a:t>Carriers of Institutionalisation</a:t>
                      </a:r>
                      <a:endParaRPr lang="en-GB" sz="1200" b="1" u="none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u="none" dirty="0">
                          <a:latin typeface="Calibri" panose="020F0502020204030204" pitchFamily="34" charset="0"/>
                        </a:rPr>
                        <a:t>The Regulative Pillar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u="none" dirty="0">
                          <a:latin typeface="Calibri" panose="020F0502020204030204" pitchFamily="34" charset="0"/>
                        </a:rPr>
                        <a:t>The Normative Pillar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u="none" dirty="0">
                          <a:latin typeface="Calibri" panose="020F0502020204030204" pitchFamily="34" charset="0"/>
                        </a:rPr>
                        <a:t>The Cultural-Cognitive</a:t>
                      </a:r>
                      <a:r>
                        <a:rPr lang="en-GB" sz="1200" u="none" baseline="0" dirty="0">
                          <a:latin typeface="Calibri" panose="020F0502020204030204" pitchFamily="34" charset="0"/>
                        </a:rPr>
                        <a:t> Pillar</a:t>
                      </a:r>
                      <a:endParaRPr lang="en-GB" sz="1200" u="none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03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libri" panose="020F0502020204030204" pitchFamily="34" charset="0"/>
                        </a:rPr>
                        <a:t>Symbolic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Rules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Laws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Policies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Values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Expectations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Standards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Traditions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Categories</a:t>
                      </a:r>
                    </a:p>
                    <a:p>
                      <a:r>
                        <a:rPr lang="en-GB" sz="1100" dirty="0" err="1">
                          <a:latin typeface="Calibri" panose="020F0502020204030204" pitchFamily="34" charset="0"/>
                        </a:rPr>
                        <a:t>Typifications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Schema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Frames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4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libri" panose="020F0502020204030204" pitchFamily="34" charset="0"/>
                        </a:rPr>
                        <a:t>Relational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Governance Systems 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Power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Regimes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Authority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Structural 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Isomorphism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Identities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31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libri" panose="020F0502020204030204" pitchFamily="34" charset="0"/>
                        </a:rPr>
                        <a:t>Activities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Monitoring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Sanctioning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Disrupting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Roles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Tasks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Routines &amp; Habits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Repertoires of collective action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Predispositions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Scripts</a:t>
                      </a:r>
                    </a:p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Interpretations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74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libri" panose="020F0502020204030204" pitchFamily="34" charset="0"/>
                        </a:rPr>
                        <a:t>Artefacts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Objects complying with mandated specifications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Objects meeting conventions and standards e.g. </a:t>
                      </a:r>
                      <a:r>
                        <a:rPr lang="en-GB" sz="1100" b="1" dirty="0">
                          <a:latin typeface="Calibri" panose="020F0502020204030204" pitchFamily="34" charset="0"/>
                        </a:rPr>
                        <a:t>FLAGS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</a:rPr>
                        <a:t>Objects possessing symbolic 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48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50th Anniversary Presentation Grey" id="{1602712F-2C18-1846-B1CB-3BF02A55060C}" vid="{B13C0BA9-3281-1946-B457-AC161F25E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50th Anniversary Presentation Grey</Template>
  <TotalTime>130</TotalTime>
  <Words>278</Words>
  <Application>Microsoft Office PowerPoint</Application>
  <PresentationFormat>On-screen Show (16:9)</PresentationFormat>
  <Paragraphs>71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Office Theme</vt:lpstr>
      <vt:lpstr>PowerPoint Presentation</vt:lpstr>
      <vt:lpstr>Research project</vt:lpstr>
      <vt:lpstr>Case study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Bunnell</dc:creator>
  <cp:lastModifiedBy>V H</cp:lastModifiedBy>
  <cp:revision>7</cp:revision>
  <dcterms:created xsi:type="dcterms:W3CDTF">2017-09-21T12:52:45Z</dcterms:created>
  <dcterms:modified xsi:type="dcterms:W3CDTF">2017-11-16T11:10:06Z</dcterms:modified>
</cp:coreProperties>
</file>