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6B5D1-E8EA-4C91-968D-302EFDAFCF59}" type="datetimeFigureOut">
              <a:rPr lang="en-US" smtClean="0"/>
              <a:t>11/10/2014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F2C22-B594-4D73-8E86-67195FD527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06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B. Shaklee, 2014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411C35-493A-4C18-8EA3-02E33116857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Becoming Interculturally Competent: Expanding Views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b="1" dirty="0" smtClean="0"/>
              <a:t>Intercultural, Cosmopolitan, Internationally Minded????</a:t>
            </a:r>
          </a:p>
          <a:p>
            <a:endParaRPr lang="en-US" sz="2000" dirty="0" smtClean="0"/>
          </a:p>
          <a:p>
            <a:r>
              <a:rPr lang="en-US" sz="2000" dirty="0" smtClean="0"/>
              <a:t>Beverly D. Shaklee, Ed.D.  George Mason University</a:t>
            </a:r>
          </a:p>
          <a:p>
            <a:r>
              <a:rPr lang="en-US" sz="2000" dirty="0" smtClean="0"/>
              <a:t>bshaklee@gmu.edu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117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“The capability to shift cultural perspective and adapt behavior to cultural commonality and difference”  (Hammer &amp; Bennett, 2003).</a:t>
            </a:r>
          </a:p>
          <a:p>
            <a:endParaRPr lang="en-US" sz="2400" dirty="0"/>
          </a:p>
          <a:p>
            <a:r>
              <a:rPr lang="en-US" sz="2400" dirty="0" smtClean="0"/>
              <a:t>“Focuses on the penetration and interaction of an individual from one culture into another.  It is characterized as a dynamic teaching-learning process”  (Cushner,2011).</a:t>
            </a:r>
          </a:p>
          <a:p>
            <a:endParaRPr lang="en-US" sz="2400" dirty="0" smtClean="0"/>
          </a:p>
          <a:p>
            <a:r>
              <a:rPr lang="en-US" sz="2400" dirty="0" smtClean="0"/>
              <a:t>“Developing the skills &amp; knowledge to know how to negotiate confidently the cultural, religious &amp; linguistic differences within communities” (Tudball, 2011).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Intercultural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B. Shaklee,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0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Able to manage the psychological stress that accompanies intercultural interactions;</a:t>
            </a:r>
          </a:p>
          <a:p>
            <a:r>
              <a:rPr lang="en-US" dirty="0" smtClean="0"/>
              <a:t>Able to communicate effectively across cultures both verbally and non-verbally;</a:t>
            </a:r>
          </a:p>
          <a:p>
            <a:r>
              <a:rPr lang="en-US" dirty="0" smtClean="0"/>
              <a:t>Able to develop and maintain new and essential interpersonal relationships (Brislin &amp; Yoshida, 1994); and,</a:t>
            </a:r>
          </a:p>
          <a:p>
            <a:r>
              <a:rPr lang="en-US" dirty="0" smtClean="0"/>
              <a:t>It is an interplay between (and among) cognitive, affective and behavioral domains (Deardorff, 2006).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B. Shaklee,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Those who loyalties, values, knowledge and norms go beyond the national toward transnational commonalities (Roth 2007).</a:t>
            </a:r>
          </a:p>
          <a:p>
            <a:r>
              <a:rPr lang="en-US" dirty="0" smtClean="0"/>
              <a:t>Cosmopolitan Citizenship – should also help students to develop an identity and attachment to the world (Banks, 2008).</a:t>
            </a:r>
          </a:p>
          <a:p>
            <a:r>
              <a:rPr lang="en-US" dirty="0" smtClean="0"/>
              <a:t>Awareness of global connectedness</a:t>
            </a:r>
          </a:p>
          <a:p>
            <a:r>
              <a:rPr lang="en-US" dirty="0" smtClean="0"/>
              <a:t>An orientation of open-mindedness toward the ‘other’ (Weenink, 2008).</a:t>
            </a:r>
          </a:p>
          <a:p>
            <a:r>
              <a:rPr lang="en-US" dirty="0" smtClean="0"/>
              <a:t>“new international social class or new global elites”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Cosmopolitan’ism’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B. Shaklee,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20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Cosmopolitan capital</a:t>
            </a:r>
          </a:p>
          <a:p>
            <a:pPr lvl="1"/>
            <a:r>
              <a:rPr lang="en-US" dirty="0" smtClean="0"/>
              <a:t>Engaging in globalizing social arena</a:t>
            </a:r>
          </a:p>
          <a:p>
            <a:pPr lvl="1"/>
            <a:r>
              <a:rPr lang="en-US" dirty="0" smtClean="0"/>
              <a:t>Bodily &amp; mental predispositions and competencies (savoir faire) which allow engagement with confidence</a:t>
            </a:r>
          </a:p>
          <a:p>
            <a:pPr lvl="1"/>
            <a:r>
              <a:rPr lang="en-US" dirty="0" smtClean="0"/>
              <a:t>Provides a competitive edge</a:t>
            </a:r>
          </a:p>
          <a:p>
            <a:pPr lvl="1"/>
            <a:r>
              <a:rPr lang="en-US" dirty="0" smtClean="0"/>
              <a:t>Living abroad for some time, visit &amp; host friends of different nationalities, maintain a global circle of friends and relatives</a:t>
            </a:r>
          </a:p>
          <a:p>
            <a:pPr lvl="1"/>
            <a:r>
              <a:rPr lang="en-US" dirty="0" smtClean="0"/>
              <a:t>Read books, magazines and journal</a:t>
            </a:r>
          </a:p>
          <a:p>
            <a:pPr lvl="1"/>
            <a:r>
              <a:rPr lang="en-US" dirty="0" smtClean="0"/>
              <a:t>Possess near native mastery of English &amp; one other language.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Weenink, 2008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B. Shaklee,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Strongly associated with the International Baccalaureate in PK-12 schools</a:t>
            </a:r>
          </a:p>
          <a:p>
            <a:r>
              <a:rPr lang="en-US" dirty="0" smtClean="0"/>
              <a:t>Create environments to foster informed participation in local and world affairs;</a:t>
            </a:r>
          </a:p>
          <a:p>
            <a:r>
              <a:rPr lang="en-US" dirty="0" smtClean="0"/>
              <a:t>Conscious of our shared humanity;</a:t>
            </a:r>
          </a:p>
          <a:p>
            <a:r>
              <a:rPr lang="en-US" dirty="0" smtClean="0"/>
              <a:t>Respecting all people, cultures and attitudes (Hill, 2008).</a:t>
            </a:r>
          </a:p>
          <a:p>
            <a:r>
              <a:rPr lang="en-US" dirty="0" smtClean="0"/>
              <a:t>Developing inquiring, knowledgeable and caring young people who help to create a better and more peaceful world through intercultural understanding and respect (IB, 2014).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Mindedness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B. Shaklee,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1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Curiosity and an interest in the world around us</a:t>
            </a:r>
          </a:p>
          <a:p>
            <a:r>
              <a:rPr lang="en-US" dirty="0" smtClean="0"/>
              <a:t>Open attitudes toward other ways of life; </a:t>
            </a:r>
          </a:p>
          <a:p>
            <a:r>
              <a:rPr lang="en-US" dirty="0" smtClean="0"/>
              <a:t>A predisposition to tolerance in regard to others cultures and belief systems;</a:t>
            </a:r>
          </a:p>
          <a:p>
            <a:r>
              <a:rPr lang="en-US" dirty="0" smtClean="0"/>
              <a:t>Knowledge and understanding of the scientific basis that identifies the earth as a value to everyone;</a:t>
            </a:r>
          </a:p>
          <a:p>
            <a:r>
              <a:rPr lang="en-US" dirty="0" smtClean="0"/>
              <a:t>Recognition of the interconnectedness of human affairs; and,</a:t>
            </a:r>
          </a:p>
          <a:p>
            <a:r>
              <a:rPr lang="en-US" dirty="0" smtClean="0"/>
              <a:t>Human values that combine respect for other ways of life with care and concern for the welfare and well being of all people.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Haywood (2007)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B. Shaklee,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It appears that children (students) are more interculturally competent than their teachers – to what extent are we appropriately preparing teachers who are interculturally competent?</a:t>
            </a:r>
          </a:p>
          <a:p>
            <a:r>
              <a:rPr lang="en-US" sz="2800" b="1" dirty="0" smtClean="0"/>
              <a:t>Insert</a:t>
            </a:r>
            <a:r>
              <a:rPr lang="en-US" sz="2800" dirty="0" smtClean="0"/>
              <a:t> “globally competent,” “internationally minded”, “multiculturally skilled”…..</a:t>
            </a:r>
          </a:p>
          <a:p>
            <a:r>
              <a:rPr lang="en-US" sz="2800" b="1" dirty="0" smtClean="0"/>
              <a:t>Substitute</a:t>
            </a:r>
            <a:r>
              <a:rPr lang="en-US" sz="2800" dirty="0" smtClean="0"/>
              <a:t> for teacher…..administrator, head of school…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Cushner’s Conundrum (2012)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B. Shaklee,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4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ways do we determine the IC of our administrators, teachers and staff?</a:t>
            </a:r>
          </a:p>
          <a:p>
            <a:r>
              <a:rPr lang="en-US" dirty="0" smtClean="0"/>
              <a:t>In what ways do we facilitate the development of IC at university and K-12 settings?</a:t>
            </a:r>
          </a:p>
          <a:p>
            <a:r>
              <a:rPr lang="en-US" dirty="0" smtClean="0"/>
              <a:t>How do we assess development over time?</a:t>
            </a:r>
          </a:p>
          <a:p>
            <a:r>
              <a:rPr lang="en-US" dirty="0" smtClean="0"/>
              <a:t>Should we assess development over time?</a:t>
            </a:r>
          </a:p>
          <a:p>
            <a:r>
              <a:rPr lang="en-US" dirty="0" smtClean="0"/>
              <a:t>In what ways do we intervene when IC fails to develop?</a:t>
            </a:r>
          </a:p>
          <a:p>
            <a:r>
              <a:rPr lang="en-US" dirty="0" smtClean="0"/>
              <a:t>What is our responsibility in the development of IC?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B. Shaklee,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</TotalTime>
  <Words>625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Becoming Interculturally Competent: Expanding Views</vt:lpstr>
      <vt:lpstr>Intercultural</vt:lpstr>
      <vt:lpstr>Characteristics</vt:lpstr>
      <vt:lpstr>Cosmopolitan’ism’</vt:lpstr>
      <vt:lpstr>Weenink, 2008</vt:lpstr>
      <vt:lpstr>International Mindedness</vt:lpstr>
      <vt:lpstr>Haywood (2007)</vt:lpstr>
      <vt:lpstr>Cushner’s Conundrum (2012)</vt:lpstr>
      <vt:lpstr>Discussion Questions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definitions</dc:title>
  <dc:creator>bshaklee</dc:creator>
  <cp:lastModifiedBy>Carolina Salter</cp:lastModifiedBy>
  <cp:revision>13</cp:revision>
  <dcterms:created xsi:type="dcterms:W3CDTF">2014-09-01T19:57:38Z</dcterms:created>
  <dcterms:modified xsi:type="dcterms:W3CDTF">2014-11-10T18:33:57Z</dcterms:modified>
</cp:coreProperties>
</file>