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257" r:id="rId6"/>
    <p:sldId id="259" r:id="rId7"/>
    <p:sldId id="269" r:id="rId8"/>
    <p:sldId id="270" r:id="rId9"/>
    <p:sldId id="271" r:id="rId10"/>
    <p:sldId id="272" r:id="rId11"/>
    <p:sldId id="273" r:id="rId12"/>
    <p:sldId id="275" r:id="rId13"/>
    <p:sldId id="274" r:id="rId14"/>
    <p:sldId id="276" r:id="rId15"/>
    <p:sldId id="260" r:id="rId16"/>
    <p:sldId id="277" r:id="rId17"/>
    <p:sldId id="266"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CC"/>
    <a:srgbClr val="FF9900"/>
    <a:srgbClr val="3399FF"/>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2" d="100"/>
          <a:sy n="72" d="100"/>
        </p:scale>
        <p:origin x="660"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10/7/2017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10/7/2017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10/7/2017</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10/7/2017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10/7/2017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10/7/2017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10/7/2017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10/7/2017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10/7/2017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10/7/2017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10/7/2017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10/7/2017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10/7/2017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10/7/2017</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hyperlink" Target="http://isha.sadhguru.org/blog/yoga-meditation/yoga-day-diaries/amazing-yoga-amazing-people/" TargetMode="External"/><Relationship Id="rId3" Type="http://schemas.openxmlformats.org/officeDocument/2006/relationships/hyperlink" Target="http://blog.ishafoundation.org/" TargetMode="External"/><Relationship Id="rId7" Type="http://schemas.openxmlformats.org/officeDocument/2006/relationships/hyperlink" Target="http://isha.sadhguru.org/blog/yoga-meditation/yoga-day-diaries/" TargetMode="External"/><Relationship Id="rId2" Type="http://schemas.openxmlformats.org/officeDocument/2006/relationships/hyperlink" Target="https://www.qaeducation.co.uk/content/value-internationalism-education" TargetMode="External"/><Relationship Id="rId1" Type="http://schemas.openxmlformats.org/officeDocument/2006/relationships/slideLayout" Target="../slideLayouts/slideLayout2.xml"/><Relationship Id="rId6" Type="http://schemas.openxmlformats.org/officeDocument/2006/relationships/hyperlink" Target="http://www.ishafoundation.org/us/blog/innate-capacity-to-heal/" TargetMode="External"/><Relationship Id="rId5" Type="http://schemas.openxmlformats.org/officeDocument/2006/relationships/hyperlink" Target="http://www.ishafoundation.org/us/blog/tuesday-news-students-meditate/" TargetMode="External"/><Relationship Id="rId4" Type="http://schemas.openxmlformats.org/officeDocument/2006/relationships/hyperlink" Target="https://www.prisoncensorship.info/archive/etext/faq/internat.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319313" y="2292094"/>
            <a:ext cx="7353696" cy="2219691"/>
          </a:xfrm>
        </p:spPr>
        <p:txBody>
          <a:bodyPr anchor="ctr">
            <a:normAutofit fontScale="90000"/>
          </a:bodyPr>
          <a:lstStyle/>
          <a:p>
            <a:r>
              <a:rPr lang="en-US" dirty="0">
                <a:solidFill>
                  <a:srgbClr val="003399"/>
                </a:solidFill>
              </a:rPr>
              <a:t>Internationalism:</a:t>
            </a:r>
            <a:br>
              <a:rPr lang="en-US" dirty="0"/>
            </a:br>
            <a:r>
              <a:rPr lang="en-US" dirty="0">
                <a:solidFill>
                  <a:schemeClr val="accent5">
                    <a:lumMod val="50000"/>
                  </a:schemeClr>
                </a:solidFill>
              </a:rPr>
              <a:t>IS IT preparing peaceful and better generations?</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a:xfrm>
            <a:off x="7951304" y="1310656"/>
            <a:ext cx="4240696" cy="4208604"/>
          </a:xfrm>
          <a:effectLst>
            <a:softEdge rad="31750"/>
          </a:effectLst>
        </p:spPr>
      </p:pic>
      <p:grpSp>
        <p:nvGrpSpPr>
          <p:cNvPr id="3" name="Group 2">
            <a:extLst>
              <a:ext uri="{FF2B5EF4-FFF2-40B4-BE49-F238E27FC236}">
                <a16:creationId xmlns:a16="http://schemas.microsoft.com/office/drawing/2014/main" id="{9C79FF6B-7248-480F-8CBD-AC3823906DDB}"/>
              </a:ext>
            </a:extLst>
          </p:cNvPr>
          <p:cNvGrpSpPr/>
          <p:nvPr/>
        </p:nvGrpSpPr>
        <p:grpSpPr>
          <a:xfrm>
            <a:off x="121958" y="383344"/>
            <a:ext cx="12042428" cy="408762"/>
            <a:chOff x="121958" y="383344"/>
            <a:chExt cx="12042428" cy="408762"/>
          </a:xfrm>
        </p:grpSpPr>
        <p:sp>
          <p:nvSpPr>
            <p:cNvPr id="2" name="Rectangle: Diagonal Corners Rounded 1">
              <a:extLst>
                <a:ext uri="{FF2B5EF4-FFF2-40B4-BE49-F238E27FC236}">
                  <a16:creationId xmlns:a16="http://schemas.microsoft.com/office/drawing/2014/main" id="{B4CE386D-2324-40F1-BED3-0A2AB11ADB07}"/>
                </a:ext>
              </a:extLst>
            </p:cNvPr>
            <p:cNvSpPr/>
            <p:nvPr/>
          </p:nvSpPr>
          <p:spPr>
            <a:xfrm>
              <a:off x="238350" y="518887"/>
              <a:ext cx="11924621" cy="152400"/>
            </a:xfrm>
            <a:prstGeom prst="round2DiagRect">
              <a:avLst/>
            </a:prstGeom>
            <a:solidFill>
              <a:schemeClr val="accent5">
                <a:lumMod val="60000"/>
                <a:lumOff val="40000"/>
              </a:schemeClr>
            </a:solidFill>
            <a:ln cmpd="dbl">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Diagonal Corners Rounded 4">
              <a:extLst>
                <a:ext uri="{FF2B5EF4-FFF2-40B4-BE49-F238E27FC236}">
                  <a16:creationId xmlns:a16="http://schemas.microsoft.com/office/drawing/2014/main" id="{BEDD426D-8D74-4055-B379-02FAB66A22AB}"/>
                </a:ext>
              </a:extLst>
            </p:cNvPr>
            <p:cNvSpPr/>
            <p:nvPr/>
          </p:nvSpPr>
          <p:spPr>
            <a:xfrm>
              <a:off x="352379" y="383344"/>
              <a:ext cx="11812007" cy="152400"/>
            </a:xfrm>
            <a:prstGeom prst="round2DiagRect">
              <a:avLst/>
            </a:prstGeom>
            <a:solidFill>
              <a:schemeClr val="accent5">
                <a:lumMod val="7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Diagonal Corners Rounded 6">
              <a:extLst>
                <a:ext uri="{FF2B5EF4-FFF2-40B4-BE49-F238E27FC236}">
                  <a16:creationId xmlns:a16="http://schemas.microsoft.com/office/drawing/2014/main" id="{3186A0F7-F55C-48A9-BEB6-3DEF2BB8DC2F}"/>
                </a:ext>
              </a:extLst>
            </p:cNvPr>
            <p:cNvSpPr/>
            <p:nvPr/>
          </p:nvSpPr>
          <p:spPr>
            <a:xfrm>
              <a:off x="121958" y="639705"/>
              <a:ext cx="12041013" cy="152401"/>
            </a:xfrm>
            <a:prstGeom prst="round2DiagRect">
              <a:avLst/>
            </a:prstGeom>
            <a:solidFill>
              <a:schemeClr val="accent5">
                <a:lumMod val="5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99"/>
                </a:solidFill>
              </a:rPr>
              <a:t>My Observations At The ISHA Yoga Center</a:t>
            </a:r>
          </a:p>
        </p:txBody>
      </p:sp>
      <p:sp>
        <p:nvSpPr>
          <p:cNvPr id="5" name="Content Placeholder 4">
            <a:extLst>
              <a:ext uri="{FF2B5EF4-FFF2-40B4-BE49-F238E27FC236}">
                <a16:creationId xmlns:a16="http://schemas.microsoft.com/office/drawing/2014/main" id="{BC6A5573-B0DE-4510-9FF1-7D8B76D45FD6}"/>
              </a:ext>
            </a:extLst>
          </p:cNvPr>
          <p:cNvSpPr>
            <a:spLocks noGrp="1"/>
          </p:cNvSpPr>
          <p:nvPr>
            <p:ph sz="half" idx="1"/>
          </p:nvPr>
        </p:nvSpPr>
        <p:spPr>
          <a:xfrm>
            <a:off x="1104900" y="1600200"/>
            <a:ext cx="9980682" cy="4571999"/>
          </a:xfrm>
        </p:spPr>
        <p:txBody>
          <a:bodyPr>
            <a:normAutofit/>
          </a:bodyPr>
          <a:lstStyle/>
          <a:p>
            <a:r>
              <a:rPr lang="en-US" dirty="0">
                <a:solidFill>
                  <a:schemeClr val="accent5">
                    <a:lumMod val="50000"/>
                  </a:schemeClr>
                </a:solidFill>
                <a:latin typeface="+mj-lt"/>
              </a:rPr>
              <a:t>People are peaceful, happy and energetic.</a:t>
            </a:r>
          </a:p>
          <a:p>
            <a:r>
              <a:rPr lang="en-US" dirty="0">
                <a:solidFill>
                  <a:schemeClr val="accent5">
                    <a:lumMod val="50000"/>
                  </a:schemeClr>
                </a:solidFill>
                <a:latin typeface="+mj-lt"/>
              </a:rPr>
              <a:t>No difference between one person and another, we are all humans.</a:t>
            </a:r>
          </a:p>
          <a:p>
            <a:r>
              <a:rPr lang="en-US" dirty="0">
                <a:solidFill>
                  <a:schemeClr val="accent5">
                    <a:lumMod val="50000"/>
                  </a:schemeClr>
                </a:solidFill>
                <a:latin typeface="+mj-lt"/>
              </a:rPr>
              <a:t>Everyone is willing to volunteer and help in various activities throughout the day.</a:t>
            </a:r>
          </a:p>
          <a:p>
            <a:pPr marL="0" indent="0">
              <a:buNone/>
            </a:pPr>
            <a:r>
              <a:rPr lang="en-US" dirty="0">
                <a:solidFill>
                  <a:schemeClr val="accent5">
                    <a:lumMod val="50000"/>
                  </a:schemeClr>
                </a:solidFill>
                <a:latin typeface="+mj-lt"/>
              </a:rPr>
              <a:t>ISHA Home School Students were: Full of energy, peaceful, happy and enjoying every moment of their school life. </a:t>
            </a:r>
          </a:p>
        </p:txBody>
      </p:sp>
      <p:pic>
        <p:nvPicPr>
          <p:cNvPr id="3" name="Picture 2">
            <a:extLst>
              <a:ext uri="{FF2B5EF4-FFF2-40B4-BE49-F238E27FC236}">
                <a16:creationId xmlns:a16="http://schemas.microsoft.com/office/drawing/2014/main" id="{6093E4FE-B4E9-46E0-AB90-E2741D92C61F}"/>
              </a:ext>
            </a:extLst>
          </p:cNvPr>
          <p:cNvPicPr>
            <a:picLocks noChangeAspect="1"/>
          </p:cNvPicPr>
          <p:nvPr/>
        </p:nvPicPr>
        <p:blipFill>
          <a:blip r:embed="rId2"/>
          <a:stretch>
            <a:fillRect/>
          </a:stretch>
        </p:blipFill>
        <p:spPr>
          <a:xfrm>
            <a:off x="0" y="3931920"/>
            <a:ext cx="12192000" cy="2926080"/>
          </a:xfrm>
          <a:prstGeom prst="rect">
            <a:avLst/>
          </a:prstGeom>
          <a:effectLst>
            <a:softEdge rad="63500"/>
          </a:effectLst>
        </p:spPr>
      </p:pic>
    </p:spTree>
    <p:extLst>
      <p:ext uri="{BB962C8B-B14F-4D97-AF65-F5344CB8AC3E}">
        <p14:creationId xmlns:p14="http://schemas.microsoft.com/office/powerpoint/2010/main" val="216031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99"/>
                </a:solidFill>
              </a:rPr>
              <a:t> Scientific Evidence of the Potential Benefits of Yoga:</a:t>
            </a:r>
          </a:p>
        </p:txBody>
      </p:sp>
      <p:cxnSp>
        <p:nvCxnSpPr>
          <p:cNvPr id="48" name="Straight Arrow Connector 47">
            <a:extLst>
              <a:ext uri="{FF2B5EF4-FFF2-40B4-BE49-F238E27FC236}">
                <a16:creationId xmlns:a16="http://schemas.microsoft.com/office/drawing/2014/main" id="{3F6A048D-EE66-446C-85AD-852C47F726DD}"/>
              </a:ext>
            </a:extLst>
          </p:cNvPr>
          <p:cNvCxnSpPr>
            <a:cxnSpLocks/>
          </p:cNvCxnSpPr>
          <p:nvPr/>
        </p:nvCxnSpPr>
        <p:spPr>
          <a:xfrm flipV="1">
            <a:off x="6679704" y="5756059"/>
            <a:ext cx="0" cy="16664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56" name="Picture 55" descr="http://www.yoga4classrooms.com/Blog%20Photos/Yoga%20mechanism%20model%207-30-14%20with%20citation.jpg">
            <a:extLst>
              <a:ext uri="{FF2B5EF4-FFF2-40B4-BE49-F238E27FC236}">
                <a16:creationId xmlns:a16="http://schemas.microsoft.com/office/drawing/2014/main" id="{A814BB92-4642-4442-AF12-29E3FE54B70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11965" y="1256346"/>
            <a:ext cx="9090991" cy="5131201"/>
          </a:xfrm>
          <a:prstGeom prst="rect">
            <a:avLst/>
          </a:prstGeom>
          <a:noFill/>
          <a:ln>
            <a:noFill/>
          </a:ln>
        </p:spPr>
      </p:pic>
    </p:spTree>
    <p:extLst>
      <p:ext uri="{BB962C8B-B14F-4D97-AF65-F5344CB8AC3E}">
        <p14:creationId xmlns:p14="http://schemas.microsoft.com/office/powerpoint/2010/main" val="360308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99"/>
                </a:solidFill>
              </a:rPr>
              <a:t>Worldwide Concerns:</a:t>
            </a:r>
            <a:endParaRPr lang="en-US" dirty="0">
              <a:solidFill>
                <a:srgbClr val="003399"/>
              </a:solidFill>
            </a:endParaRPr>
          </a:p>
        </p:txBody>
      </p:sp>
      <p:sp>
        <p:nvSpPr>
          <p:cNvPr id="3" name="Content Placeholder 2">
            <a:extLst>
              <a:ext uri="{FF2B5EF4-FFF2-40B4-BE49-F238E27FC236}">
                <a16:creationId xmlns:a16="http://schemas.microsoft.com/office/drawing/2014/main" id="{17333AE4-5FE5-4C1E-99C1-1910EB0E67FE}"/>
              </a:ext>
            </a:extLst>
          </p:cNvPr>
          <p:cNvSpPr>
            <a:spLocks noGrp="1"/>
          </p:cNvSpPr>
          <p:nvPr>
            <p:ph idx="1"/>
          </p:nvPr>
        </p:nvSpPr>
        <p:spPr/>
        <p:txBody>
          <a:bodyPr>
            <a:normAutofit/>
          </a:bodyPr>
          <a:lstStyle/>
          <a:p>
            <a:r>
              <a:rPr lang="en-US" dirty="0">
                <a:solidFill>
                  <a:schemeClr val="accent5">
                    <a:lumMod val="50000"/>
                  </a:schemeClr>
                </a:solidFill>
                <a:latin typeface="+mj-lt"/>
              </a:rPr>
              <a:t>In the U.S, there was lots of concerns in relation to the increased cases of bullying, stress levels and violence in schools. </a:t>
            </a:r>
          </a:p>
          <a:p>
            <a:r>
              <a:rPr lang="en-US" dirty="0">
                <a:solidFill>
                  <a:schemeClr val="accent5">
                    <a:lumMod val="50000"/>
                  </a:schemeClr>
                </a:solidFill>
                <a:latin typeface="+mj-lt"/>
              </a:rPr>
              <a:t>In 1999, two students in Columbine high school Living in Colorado, felt the need to take revenge and take action in a violent manner leaving 15 dead and creating anxiety and sorrow in the hearts of parents and students.</a:t>
            </a:r>
          </a:p>
          <a:p>
            <a:r>
              <a:rPr lang="en-US" dirty="0">
                <a:solidFill>
                  <a:schemeClr val="accent5">
                    <a:lumMod val="50000"/>
                  </a:schemeClr>
                </a:solidFill>
                <a:latin typeface="+mj-lt"/>
              </a:rPr>
              <a:t>Another incident when a 16-year-old student set himself on fire in the cafeteria of a high school in a Denver suburb on Jan 27, 2014. </a:t>
            </a:r>
          </a:p>
          <a:p>
            <a:r>
              <a:rPr lang="en-US" dirty="0">
                <a:solidFill>
                  <a:schemeClr val="accent5">
                    <a:lumMod val="50000"/>
                  </a:schemeClr>
                </a:solidFill>
                <a:latin typeface="+mj-lt"/>
              </a:rPr>
              <a:t>Many other incidents, such as committing suicide happened because students were bullied. </a:t>
            </a:r>
          </a:p>
        </p:txBody>
      </p:sp>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99"/>
                </a:solidFill>
              </a:rPr>
              <a:t>More studies that prove the benefits of Yoga:</a:t>
            </a:r>
            <a:endParaRPr lang="en-US" dirty="0">
              <a:solidFill>
                <a:srgbClr val="003399"/>
              </a:solidFill>
            </a:endParaRPr>
          </a:p>
        </p:txBody>
      </p:sp>
      <p:sp>
        <p:nvSpPr>
          <p:cNvPr id="5" name="Content Placeholder 4">
            <a:extLst>
              <a:ext uri="{FF2B5EF4-FFF2-40B4-BE49-F238E27FC236}">
                <a16:creationId xmlns:a16="http://schemas.microsoft.com/office/drawing/2014/main" id="{FF1D6077-35B5-4F11-BEF8-ADE033121B95}"/>
              </a:ext>
            </a:extLst>
          </p:cNvPr>
          <p:cNvSpPr>
            <a:spLocks noGrp="1"/>
          </p:cNvSpPr>
          <p:nvPr>
            <p:ph idx="1"/>
          </p:nvPr>
        </p:nvSpPr>
        <p:spPr>
          <a:xfrm>
            <a:off x="1104900" y="1613452"/>
            <a:ext cx="9982200" cy="4572000"/>
          </a:xfrm>
        </p:spPr>
        <p:txBody>
          <a:bodyPr>
            <a:normAutofit/>
          </a:bodyPr>
          <a:lstStyle/>
          <a:p>
            <a:r>
              <a:rPr lang="en-US" dirty="0">
                <a:solidFill>
                  <a:schemeClr val="accent5">
                    <a:lumMod val="50000"/>
                  </a:schemeClr>
                </a:solidFill>
                <a:latin typeface="+mj-lt"/>
              </a:rPr>
              <a:t>In Boulder, Colorado, a classical yoga program was offered to students in grades 4 and 5, to check whether Yoga practice is effective against decreasing bullying:</a:t>
            </a:r>
          </a:p>
          <a:p>
            <a:pPr marL="0" indent="0">
              <a:buNone/>
            </a:pPr>
            <a:r>
              <a:rPr lang="en-US" dirty="0">
                <a:solidFill>
                  <a:schemeClr val="accent5">
                    <a:lumMod val="50000"/>
                  </a:schemeClr>
                </a:solidFill>
                <a:latin typeface="+mj-lt"/>
              </a:rPr>
              <a:t>Comparison of pre- and post-questionnaires after the program indicated a decrease by      60% in the student’s own bulling behavior and a 42% decrease in regard to being bullied by others at school. </a:t>
            </a:r>
          </a:p>
          <a:p>
            <a:pPr marL="0" indent="0">
              <a:buNone/>
            </a:pPr>
            <a:endParaRPr lang="en-US" dirty="0">
              <a:solidFill>
                <a:schemeClr val="accent5">
                  <a:lumMod val="50000"/>
                </a:schemeClr>
              </a:solidFill>
              <a:latin typeface="+mj-lt"/>
            </a:endParaRPr>
          </a:p>
          <a:p>
            <a:r>
              <a:rPr lang="en-US" dirty="0">
                <a:solidFill>
                  <a:schemeClr val="accent5">
                    <a:lumMod val="50000"/>
                  </a:schemeClr>
                </a:solidFill>
                <a:latin typeface="+mj-lt"/>
              </a:rPr>
              <a:t>Other studies have shown that mindfulness education programs improved students’ self-control, attentiveness and respect for other classmates, enhanced the school climate, and improved teachers’ moods. </a:t>
            </a:r>
          </a:p>
          <a:p>
            <a:pPr marL="0" indent="0">
              <a:buNone/>
            </a:pPr>
            <a:r>
              <a:rPr lang="en-US" dirty="0">
                <a:solidFill>
                  <a:schemeClr val="accent5">
                    <a:lumMod val="50000"/>
                  </a:schemeClr>
                </a:solidFill>
                <a:latin typeface="+mj-lt"/>
              </a:rPr>
              <a:t> </a:t>
            </a:r>
          </a:p>
        </p:txBody>
      </p:sp>
    </p:spTree>
    <p:extLst>
      <p:ext uri="{BB962C8B-B14F-4D97-AF65-F5344CB8AC3E}">
        <p14:creationId xmlns:p14="http://schemas.microsoft.com/office/powerpoint/2010/main" val="280441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r>
              <a:rPr lang="en-US" sz="3200" dirty="0">
                <a:solidFill>
                  <a:schemeClr val="accent5">
                    <a:lumMod val="50000"/>
                  </a:schemeClr>
                </a:solidFill>
                <a:latin typeface="+mj-lt"/>
              </a:rPr>
              <a:t>“If we wish to create lasting peace we must begin with the children.” - Mahatma Gandhi</a:t>
            </a:r>
          </a:p>
          <a:p>
            <a:endParaRPr lang="en-US" sz="3200" dirty="0">
              <a:solidFill>
                <a:schemeClr val="accent5">
                  <a:lumMod val="50000"/>
                </a:schemeClr>
              </a:solidFill>
              <a:latin typeface="+mj-lt"/>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654671" y="1675573"/>
            <a:ext cx="6430912" cy="4421252"/>
          </a:xfr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99"/>
                </a:solidFill>
              </a:rPr>
              <a:t>References </a:t>
            </a:r>
            <a:endParaRPr lang="en-US" dirty="0">
              <a:solidFill>
                <a:srgbClr val="003399"/>
              </a:solidFill>
            </a:endParaRPr>
          </a:p>
        </p:txBody>
      </p:sp>
      <p:sp>
        <p:nvSpPr>
          <p:cNvPr id="4" name="Content Placeholder 3">
            <a:extLst>
              <a:ext uri="{FF2B5EF4-FFF2-40B4-BE49-F238E27FC236}">
                <a16:creationId xmlns:a16="http://schemas.microsoft.com/office/drawing/2014/main" id="{53789512-AA65-4746-94C0-156A02EA53B6}"/>
              </a:ext>
            </a:extLst>
          </p:cNvPr>
          <p:cNvSpPr>
            <a:spLocks noGrp="1"/>
          </p:cNvSpPr>
          <p:nvPr>
            <p:ph idx="1"/>
          </p:nvPr>
        </p:nvSpPr>
        <p:spPr/>
        <p:txBody>
          <a:bodyPr>
            <a:noAutofit/>
          </a:bodyPr>
          <a:lstStyle/>
          <a:p>
            <a:r>
              <a:rPr lang="en-US" sz="1200" dirty="0">
                <a:solidFill>
                  <a:schemeClr val="accent5">
                    <a:lumMod val="50000"/>
                  </a:schemeClr>
                </a:solidFill>
                <a:latin typeface="+mj-lt"/>
              </a:rPr>
              <a:t>http://www.ibo.org/benefits/learner-profile/</a:t>
            </a:r>
          </a:p>
          <a:p>
            <a:r>
              <a:rPr lang="en-US" sz="1200" b="1" dirty="0">
                <a:solidFill>
                  <a:schemeClr val="accent5">
                    <a:lumMod val="50000"/>
                  </a:schemeClr>
                </a:solidFill>
                <a:latin typeface="+mj-lt"/>
                <a:hlinkClick r:id="rId2"/>
              </a:rPr>
              <a:t>https://www.qaeducation.co.uk/content/value-internationalism-education</a:t>
            </a:r>
            <a:r>
              <a:rPr lang="en-US" sz="1200" b="1" i="1" dirty="0">
                <a:solidFill>
                  <a:schemeClr val="accent5">
                    <a:lumMod val="50000"/>
                  </a:schemeClr>
                </a:solidFill>
                <a:latin typeface="+mj-lt"/>
              </a:rPr>
              <a:t> </a:t>
            </a:r>
            <a:endParaRPr lang="en-US" sz="1200" dirty="0">
              <a:solidFill>
                <a:schemeClr val="accent5">
                  <a:lumMod val="50000"/>
                </a:schemeClr>
              </a:solidFill>
              <a:latin typeface="+mj-lt"/>
            </a:endParaRPr>
          </a:p>
          <a:p>
            <a:r>
              <a:rPr lang="en-US" sz="1200" dirty="0">
                <a:solidFill>
                  <a:schemeClr val="accent5">
                    <a:lumMod val="50000"/>
                  </a:schemeClr>
                </a:solidFill>
                <a:latin typeface="+mj-lt"/>
                <a:hlinkClick r:id="rId3"/>
              </a:rPr>
              <a:t>http://blog.ishafoundation.org/</a:t>
            </a:r>
            <a:endParaRPr lang="en-US" sz="1200" dirty="0">
              <a:solidFill>
                <a:schemeClr val="accent5">
                  <a:lumMod val="50000"/>
                </a:schemeClr>
              </a:solidFill>
              <a:latin typeface="+mj-lt"/>
            </a:endParaRPr>
          </a:p>
          <a:p>
            <a:r>
              <a:rPr lang="en-US" sz="1200" dirty="0">
                <a:solidFill>
                  <a:schemeClr val="accent5">
                    <a:lumMod val="50000"/>
                  </a:schemeClr>
                </a:solidFill>
                <a:latin typeface="+mj-lt"/>
                <a:hlinkClick r:id="rId4"/>
              </a:rPr>
              <a:t>https://www.prisoncensorship.info/archive/etext/faq/internat.html</a:t>
            </a:r>
            <a:endParaRPr lang="en-US" sz="1200" dirty="0">
              <a:solidFill>
                <a:schemeClr val="accent5">
                  <a:lumMod val="50000"/>
                </a:schemeClr>
              </a:solidFill>
              <a:latin typeface="+mj-lt"/>
            </a:endParaRPr>
          </a:p>
          <a:p>
            <a:r>
              <a:rPr lang="en-US" sz="1200" i="1" dirty="0">
                <a:solidFill>
                  <a:schemeClr val="accent5">
                    <a:lumMod val="50000"/>
                  </a:schemeClr>
                </a:solidFill>
                <a:latin typeface="+mj-lt"/>
              </a:rPr>
              <a:t>Internationalism</a:t>
            </a:r>
            <a:r>
              <a:rPr lang="en-US" sz="1200" dirty="0">
                <a:solidFill>
                  <a:schemeClr val="accent5">
                    <a:lumMod val="50000"/>
                  </a:schemeClr>
                </a:solidFill>
                <a:latin typeface="+mj-lt"/>
              </a:rPr>
              <a:t>. (2009). [video] </a:t>
            </a:r>
            <a:r>
              <a:rPr lang="en-US" sz="1200" dirty="0" err="1">
                <a:solidFill>
                  <a:schemeClr val="accent5">
                    <a:lumMod val="50000"/>
                  </a:schemeClr>
                </a:solidFill>
                <a:latin typeface="+mj-lt"/>
              </a:rPr>
              <a:t>youtube</a:t>
            </a:r>
            <a:r>
              <a:rPr lang="en-US" sz="1200" dirty="0">
                <a:solidFill>
                  <a:schemeClr val="accent5">
                    <a:lumMod val="50000"/>
                  </a:schemeClr>
                </a:solidFill>
                <a:latin typeface="+mj-lt"/>
              </a:rPr>
              <a:t>.</a:t>
            </a:r>
          </a:p>
          <a:p>
            <a:r>
              <a:rPr lang="en-US" sz="1200" u="sng" dirty="0">
                <a:solidFill>
                  <a:schemeClr val="accent5">
                    <a:lumMod val="50000"/>
                  </a:schemeClr>
                </a:solidFill>
                <a:latin typeface="+mj-lt"/>
              </a:rPr>
              <a:t>Should Schools Teach Kids to Meditate. (2014). </a:t>
            </a:r>
            <a:r>
              <a:rPr lang="en-US" sz="1200" i="1" u="sng" dirty="0">
                <a:solidFill>
                  <a:schemeClr val="accent5">
                    <a:lumMod val="50000"/>
                  </a:schemeClr>
                </a:solidFill>
                <a:latin typeface="+mj-lt"/>
              </a:rPr>
              <a:t>The Atlantic</a:t>
            </a:r>
            <a:r>
              <a:rPr lang="en-US" sz="1200" u="sng" dirty="0">
                <a:solidFill>
                  <a:schemeClr val="accent5">
                    <a:lumMod val="50000"/>
                  </a:schemeClr>
                </a:solidFill>
                <a:latin typeface="+mj-lt"/>
              </a:rPr>
              <a:t>, p.2</a:t>
            </a:r>
            <a:endParaRPr lang="en-US" sz="1200" dirty="0">
              <a:solidFill>
                <a:schemeClr val="accent5">
                  <a:lumMod val="50000"/>
                </a:schemeClr>
              </a:solidFill>
              <a:latin typeface="+mj-lt"/>
            </a:endParaRPr>
          </a:p>
          <a:p>
            <a:r>
              <a:rPr lang="en-US" sz="1200" dirty="0">
                <a:solidFill>
                  <a:schemeClr val="accent5">
                    <a:lumMod val="50000"/>
                  </a:schemeClr>
                </a:solidFill>
                <a:latin typeface="+mj-lt"/>
              </a:rPr>
              <a:t>Yoga Prevents Bullying in School – Pure Edge, Inc. </a:t>
            </a:r>
          </a:p>
          <a:p>
            <a:r>
              <a:rPr lang="en-US" sz="1200" dirty="0">
                <a:solidFill>
                  <a:schemeClr val="accent5">
                    <a:lumMod val="50000"/>
                  </a:schemeClr>
                </a:solidFill>
                <a:latin typeface="+mj-lt"/>
              </a:rPr>
              <a:t>YOGA AND ITS INTEGRATION IN MODERN EDUCATION. (1987). </a:t>
            </a:r>
            <a:r>
              <a:rPr lang="en-US" sz="1200" i="1" dirty="0">
                <a:solidFill>
                  <a:schemeClr val="accent5">
                    <a:lumMod val="50000"/>
                  </a:schemeClr>
                </a:solidFill>
                <a:latin typeface="+mj-lt"/>
              </a:rPr>
              <a:t>Ancient Science of Life</a:t>
            </a:r>
            <a:r>
              <a:rPr lang="en-US" sz="1200" dirty="0">
                <a:solidFill>
                  <a:schemeClr val="accent5">
                    <a:lumMod val="50000"/>
                  </a:schemeClr>
                </a:solidFill>
                <a:latin typeface="+mj-lt"/>
              </a:rPr>
              <a:t>.</a:t>
            </a:r>
          </a:p>
          <a:p>
            <a:r>
              <a:rPr lang="en-US" sz="1200" b="1" dirty="0">
                <a:solidFill>
                  <a:schemeClr val="accent5">
                    <a:lumMod val="50000"/>
                  </a:schemeClr>
                </a:solidFill>
                <a:latin typeface="+mj-lt"/>
              </a:rPr>
              <a:t>More information on the benefits of yoga, can be found in the links below:</a:t>
            </a:r>
            <a:endParaRPr lang="en-US" sz="1200" dirty="0">
              <a:solidFill>
                <a:schemeClr val="accent5">
                  <a:lumMod val="50000"/>
                </a:schemeClr>
              </a:solidFill>
              <a:latin typeface="+mj-lt"/>
            </a:endParaRPr>
          </a:p>
          <a:p>
            <a:r>
              <a:rPr lang="en-US" sz="1200" u="sng" dirty="0">
                <a:solidFill>
                  <a:schemeClr val="accent5">
                    <a:lumMod val="50000"/>
                  </a:schemeClr>
                </a:solidFill>
                <a:latin typeface="+mj-lt"/>
                <a:hlinkClick r:id="rId5"/>
              </a:rPr>
              <a:t>Meditation Helps College Students Focus Better and Overcome Stress</a:t>
            </a:r>
            <a:endParaRPr lang="en-US" sz="1200" dirty="0">
              <a:solidFill>
                <a:schemeClr val="accent5">
                  <a:lumMod val="50000"/>
                </a:schemeClr>
              </a:solidFill>
              <a:latin typeface="+mj-lt"/>
            </a:endParaRPr>
          </a:p>
          <a:p>
            <a:r>
              <a:rPr lang="en-US" sz="1200" u="sng" dirty="0">
                <a:solidFill>
                  <a:schemeClr val="accent5">
                    <a:lumMod val="50000"/>
                  </a:schemeClr>
                </a:solidFill>
                <a:latin typeface="+mj-lt"/>
                <a:hlinkClick r:id="rId6"/>
              </a:rPr>
              <a:t>Integrating yoga and meditation at Duke University Medical school</a:t>
            </a:r>
            <a:endParaRPr lang="en-US" sz="1200" dirty="0">
              <a:solidFill>
                <a:schemeClr val="accent5">
                  <a:lumMod val="50000"/>
                </a:schemeClr>
              </a:solidFill>
              <a:latin typeface="+mj-lt"/>
            </a:endParaRPr>
          </a:p>
          <a:p>
            <a:r>
              <a:rPr lang="en-US" sz="1200" u="sng" dirty="0" err="1">
                <a:solidFill>
                  <a:schemeClr val="accent5">
                    <a:lumMod val="50000"/>
                  </a:schemeClr>
                </a:solidFill>
                <a:latin typeface="+mj-lt"/>
                <a:hlinkClick r:id="rId7"/>
              </a:rPr>
              <a:t>Isha</a:t>
            </a:r>
            <a:r>
              <a:rPr lang="en-US" sz="1200" u="sng" dirty="0">
                <a:solidFill>
                  <a:schemeClr val="accent5">
                    <a:lumMod val="50000"/>
                  </a:schemeClr>
                </a:solidFill>
                <a:latin typeface="+mj-lt"/>
                <a:hlinkClick r:id="rId7"/>
              </a:rPr>
              <a:t> foundation taught yoga to 100,000 school students </a:t>
            </a:r>
            <a:endParaRPr lang="en-US" sz="1200" dirty="0">
              <a:solidFill>
                <a:schemeClr val="accent5">
                  <a:lumMod val="50000"/>
                </a:schemeClr>
              </a:solidFill>
              <a:latin typeface="+mj-lt"/>
            </a:endParaRPr>
          </a:p>
          <a:p>
            <a:r>
              <a:rPr lang="en-US" sz="1200" u="sng" dirty="0" err="1">
                <a:solidFill>
                  <a:schemeClr val="accent5">
                    <a:lumMod val="50000"/>
                  </a:schemeClr>
                </a:solidFill>
                <a:latin typeface="+mj-lt"/>
                <a:hlinkClick r:id="rId8"/>
              </a:rPr>
              <a:t>YogaDay</a:t>
            </a:r>
            <a:r>
              <a:rPr lang="en-US" sz="1200" u="sng" dirty="0">
                <a:solidFill>
                  <a:schemeClr val="accent5">
                    <a:lumMod val="50000"/>
                  </a:schemeClr>
                </a:solidFill>
                <a:latin typeface="+mj-lt"/>
                <a:hlinkClick r:id="rId8"/>
              </a:rPr>
              <a:t> Diaries – How </a:t>
            </a:r>
            <a:r>
              <a:rPr lang="en-US" sz="1200" u="sng" dirty="0" err="1">
                <a:solidFill>
                  <a:schemeClr val="accent5">
                    <a:lumMod val="50000"/>
                  </a:schemeClr>
                </a:solidFill>
                <a:latin typeface="+mj-lt"/>
                <a:hlinkClick r:id="rId8"/>
              </a:rPr>
              <a:t>Isha</a:t>
            </a:r>
            <a:r>
              <a:rPr lang="en-US" sz="1200" u="sng" dirty="0">
                <a:solidFill>
                  <a:schemeClr val="accent5">
                    <a:lumMod val="50000"/>
                  </a:schemeClr>
                </a:solidFill>
                <a:latin typeface="+mj-lt"/>
                <a:hlinkClick r:id="rId8"/>
              </a:rPr>
              <a:t>-Yoga Transformed Millions of students</a:t>
            </a:r>
            <a:endParaRPr lang="en-US" sz="1200" dirty="0">
              <a:solidFill>
                <a:schemeClr val="accent5">
                  <a:lumMod val="50000"/>
                </a:schemeClr>
              </a:solidFill>
              <a:latin typeface="+mj-lt"/>
            </a:endParaRPr>
          </a:p>
          <a:p>
            <a:endParaRPr lang="en-US" sz="1200" dirty="0">
              <a:solidFill>
                <a:schemeClr val="accent5">
                  <a:lumMod val="50000"/>
                </a:schemeClr>
              </a:solidFill>
              <a:latin typeface="+mj-lt"/>
            </a:endParaRPr>
          </a:p>
        </p:txBody>
      </p:sp>
    </p:spTree>
    <p:extLst>
      <p:ext uri="{BB962C8B-B14F-4D97-AF65-F5344CB8AC3E}">
        <p14:creationId xmlns:p14="http://schemas.microsoft.com/office/powerpoint/2010/main" val="68911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rgbClr val="003399"/>
                </a:solidFill>
              </a:rPr>
              <a:t>What is Internationalism?</a:t>
            </a:r>
          </a:p>
        </p:txBody>
      </p:sp>
      <p:sp>
        <p:nvSpPr>
          <p:cNvPr id="14" name="Content Placeholder 13"/>
          <p:cNvSpPr>
            <a:spLocks noGrp="1"/>
          </p:cNvSpPr>
          <p:nvPr>
            <p:ph idx="1"/>
          </p:nvPr>
        </p:nvSpPr>
        <p:spPr/>
        <p:txBody>
          <a:bodyPr>
            <a:normAutofit/>
          </a:bodyPr>
          <a:lstStyle/>
          <a:p>
            <a:r>
              <a:rPr lang="en-US" dirty="0">
                <a:solidFill>
                  <a:schemeClr val="accent5">
                    <a:lumMod val="50000"/>
                  </a:schemeClr>
                </a:solidFill>
                <a:latin typeface="+mj-lt"/>
              </a:rPr>
              <a:t>The ideal or practice of cooperation and understanding between nations.</a:t>
            </a:r>
          </a:p>
          <a:p>
            <a:pPr marL="0" indent="0">
              <a:buNone/>
            </a:pPr>
            <a:endParaRPr lang="en-US" dirty="0">
              <a:solidFill>
                <a:schemeClr val="accent5">
                  <a:lumMod val="50000"/>
                </a:schemeClr>
              </a:solidFill>
              <a:latin typeface="+mj-lt"/>
            </a:endParaRPr>
          </a:p>
          <a:p>
            <a:r>
              <a:rPr lang="en-US" dirty="0">
                <a:solidFill>
                  <a:schemeClr val="accent5">
                    <a:lumMod val="50000"/>
                  </a:schemeClr>
                </a:solidFill>
                <a:latin typeface="+mj-lt"/>
              </a:rPr>
              <a:t>Internationalism is the ethical belief or scientific approach in which people of different nations are assumed to be equal.</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99"/>
                </a:solidFill>
              </a:rPr>
              <a:t>Importance of Internationalism in Education:</a:t>
            </a:r>
          </a:p>
        </p:txBody>
      </p:sp>
      <p:sp>
        <p:nvSpPr>
          <p:cNvPr id="3" name="Content Placeholder 2"/>
          <p:cNvSpPr>
            <a:spLocks noGrp="1"/>
          </p:cNvSpPr>
          <p:nvPr>
            <p:ph sz="half" idx="1"/>
          </p:nvPr>
        </p:nvSpPr>
        <p:spPr>
          <a:xfrm>
            <a:off x="1104900" y="1600200"/>
            <a:ext cx="9980682" cy="4571999"/>
          </a:xfrm>
        </p:spPr>
        <p:txBody>
          <a:bodyPr>
            <a:noAutofit/>
          </a:bodyPr>
          <a:lstStyle/>
          <a:p>
            <a:pPr>
              <a:buFont typeface="Arial" panose="020B0604020202020204" pitchFamily="34" charset="0"/>
              <a:buChar char="•"/>
            </a:pPr>
            <a:r>
              <a:rPr lang="en-US" dirty="0">
                <a:solidFill>
                  <a:schemeClr val="accent5">
                    <a:lumMod val="50000"/>
                  </a:schemeClr>
                </a:solidFill>
                <a:latin typeface="+mj-lt"/>
              </a:rPr>
              <a:t>To bring the world close into the classroom; </a:t>
            </a:r>
          </a:p>
          <a:p>
            <a:pPr>
              <a:buFont typeface="Arial" panose="020B0604020202020204" pitchFamily="34" charset="0"/>
              <a:buChar char="•"/>
            </a:pPr>
            <a:r>
              <a:rPr lang="en-US" dirty="0">
                <a:solidFill>
                  <a:schemeClr val="accent5">
                    <a:lumMod val="50000"/>
                  </a:schemeClr>
                </a:solidFill>
                <a:latin typeface="+mj-lt"/>
              </a:rPr>
              <a:t>To enhance the knowledge of other world regions &amp; cultures;</a:t>
            </a:r>
          </a:p>
          <a:p>
            <a:pPr>
              <a:buFont typeface="Arial" panose="020B0604020202020204" pitchFamily="34" charset="0"/>
              <a:buChar char="•"/>
            </a:pPr>
            <a:r>
              <a:rPr lang="en-US" dirty="0">
                <a:solidFill>
                  <a:schemeClr val="accent5">
                    <a:lumMod val="50000"/>
                  </a:schemeClr>
                </a:solidFill>
                <a:latin typeface="+mj-lt"/>
              </a:rPr>
              <a:t>To become familiar with international and global issues;</a:t>
            </a:r>
          </a:p>
          <a:p>
            <a:pPr>
              <a:buFont typeface="Arial" panose="020B0604020202020204" pitchFamily="34" charset="0"/>
              <a:buChar char="•"/>
            </a:pPr>
            <a:r>
              <a:rPr lang="en-US" dirty="0">
                <a:solidFill>
                  <a:schemeClr val="accent5">
                    <a:lumMod val="50000"/>
                  </a:schemeClr>
                </a:solidFill>
                <a:latin typeface="+mj-lt"/>
              </a:rPr>
              <a:t>To enhance the skills in working effectively in global or cross-cultural environments, and using information from different sources around the world;</a:t>
            </a:r>
          </a:p>
          <a:p>
            <a:pPr>
              <a:buFont typeface="Arial" panose="020B0604020202020204" pitchFamily="34" charset="0"/>
              <a:buChar char="•"/>
            </a:pPr>
            <a:r>
              <a:rPr lang="en-US" dirty="0">
                <a:solidFill>
                  <a:schemeClr val="accent5">
                    <a:lumMod val="50000"/>
                  </a:schemeClr>
                </a:solidFill>
                <a:latin typeface="+mj-lt"/>
              </a:rPr>
              <a:t>To show respect and concern for other cultures and people;</a:t>
            </a:r>
          </a:p>
          <a:p>
            <a:pPr>
              <a:buFont typeface="Arial" panose="020B0604020202020204" pitchFamily="34" charset="0"/>
              <a:buChar char="•"/>
            </a:pPr>
            <a:r>
              <a:rPr lang="en-US" dirty="0">
                <a:solidFill>
                  <a:schemeClr val="accent5">
                    <a:lumMod val="50000"/>
                  </a:schemeClr>
                </a:solidFill>
                <a:latin typeface="+mj-lt"/>
              </a:rPr>
              <a:t>To reinforce intercultural growth;</a:t>
            </a:r>
          </a:p>
          <a:p>
            <a:pPr>
              <a:buFont typeface="Arial" panose="020B0604020202020204" pitchFamily="34" charset="0"/>
              <a:buChar char="•"/>
            </a:pPr>
            <a:r>
              <a:rPr lang="en-US" dirty="0">
                <a:solidFill>
                  <a:schemeClr val="accent5">
                    <a:lumMod val="50000"/>
                  </a:schemeClr>
                </a:solidFill>
                <a:latin typeface="+mj-lt"/>
              </a:rPr>
              <a:t>To break the limitations between different cultures, reducing conflicts and unacceptance to other people from different nationalities;</a:t>
            </a:r>
          </a:p>
          <a:p>
            <a:pPr>
              <a:buFont typeface="Arial" panose="020B0604020202020204" pitchFamily="34" charset="0"/>
              <a:buChar char="•"/>
            </a:pPr>
            <a:endParaRPr lang="en-US" dirty="0">
              <a:solidFill>
                <a:schemeClr val="accent5">
                  <a:lumMod val="50000"/>
                </a:schemeClr>
              </a:solidFill>
              <a:latin typeface="+mj-lt"/>
            </a:endParaRPr>
          </a:p>
        </p:txBody>
      </p:sp>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99"/>
                </a:solidFill>
              </a:rPr>
              <a:t>Implementation of Internationalism in Education:</a:t>
            </a:r>
          </a:p>
        </p:txBody>
      </p:sp>
      <p:sp>
        <p:nvSpPr>
          <p:cNvPr id="3" name="Content Placeholder 2"/>
          <p:cNvSpPr>
            <a:spLocks noGrp="1"/>
          </p:cNvSpPr>
          <p:nvPr>
            <p:ph sz="half" idx="1"/>
          </p:nvPr>
        </p:nvSpPr>
        <p:spPr>
          <a:xfrm>
            <a:off x="1104900" y="1600200"/>
            <a:ext cx="9980682" cy="4571999"/>
          </a:xfrm>
        </p:spPr>
        <p:txBody>
          <a:bodyPr>
            <a:normAutofit/>
          </a:bodyPr>
          <a:lstStyle/>
          <a:p>
            <a:pPr marL="0" indent="0">
              <a:buNone/>
            </a:pPr>
            <a:endParaRPr lang="en-US" b="1" dirty="0">
              <a:solidFill>
                <a:schemeClr val="accent5">
                  <a:lumMod val="50000"/>
                </a:schemeClr>
              </a:solidFill>
              <a:latin typeface="+mj-lt"/>
            </a:endParaRPr>
          </a:p>
          <a:p>
            <a:pPr marL="0" indent="0">
              <a:buNone/>
            </a:pPr>
            <a:endParaRPr lang="en-US" b="1" dirty="0">
              <a:solidFill>
                <a:schemeClr val="accent5">
                  <a:lumMod val="50000"/>
                </a:schemeClr>
              </a:solidFill>
              <a:latin typeface="+mj-lt"/>
            </a:endParaRPr>
          </a:p>
          <a:p>
            <a:pPr marL="0" indent="0">
              <a:buNone/>
            </a:pPr>
            <a:endParaRPr lang="en-US" b="1" dirty="0">
              <a:solidFill>
                <a:schemeClr val="accent5">
                  <a:lumMod val="50000"/>
                </a:schemeClr>
              </a:solidFill>
              <a:latin typeface="+mj-lt"/>
            </a:endParaRPr>
          </a:p>
          <a:p>
            <a:pPr marL="0" indent="0">
              <a:buNone/>
            </a:pPr>
            <a:r>
              <a:rPr lang="en-US" b="1" dirty="0">
                <a:solidFill>
                  <a:schemeClr val="accent5">
                    <a:lumMod val="50000"/>
                  </a:schemeClr>
                </a:solidFill>
                <a:latin typeface="+mj-lt"/>
              </a:rPr>
              <a:t>Examples :</a:t>
            </a:r>
          </a:p>
          <a:p>
            <a:pPr>
              <a:buFont typeface="Arial" panose="020B0604020202020204" pitchFamily="34" charset="0"/>
              <a:buChar char="•"/>
            </a:pPr>
            <a:r>
              <a:rPr lang="en-US" dirty="0">
                <a:solidFill>
                  <a:schemeClr val="accent5">
                    <a:lumMod val="50000"/>
                  </a:schemeClr>
                </a:solidFill>
                <a:latin typeface="+mj-lt"/>
              </a:rPr>
              <a:t>International Education program: (The IB program)</a:t>
            </a:r>
          </a:p>
          <a:p>
            <a:pPr marL="0" indent="0">
              <a:buNone/>
            </a:pPr>
            <a:endParaRPr lang="en-US" dirty="0">
              <a:solidFill>
                <a:schemeClr val="accent5">
                  <a:lumMod val="50000"/>
                </a:schemeClr>
              </a:solidFill>
              <a:latin typeface="+mj-lt"/>
            </a:endParaRPr>
          </a:p>
        </p:txBody>
      </p:sp>
    </p:spTree>
    <p:extLst>
      <p:ext uri="{BB962C8B-B14F-4D97-AF65-F5344CB8AC3E}">
        <p14:creationId xmlns:p14="http://schemas.microsoft.com/office/powerpoint/2010/main" val="90539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99"/>
                </a:solidFill>
              </a:rPr>
              <a:t>Overview of the IB Program</a:t>
            </a:r>
          </a:p>
        </p:txBody>
      </p:sp>
      <p:sp>
        <p:nvSpPr>
          <p:cNvPr id="3" name="Content Placeholder 2"/>
          <p:cNvSpPr>
            <a:spLocks noGrp="1"/>
          </p:cNvSpPr>
          <p:nvPr>
            <p:ph sz="half" idx="1"/>
          </p:nvPr>
        </p:nvSpPr>
        <p:spPr>
          <a:xfrm>
            <a:off x="1104899" y="1600200"/>
            <a:ext cx="10216243" cy="4571999"/>
          </a:xfrm>
        </p:spPr>
        <p:txBody>
          <a:bodyPr>
            <a:normAutofit/>
          </a:bodyPr>
          <a:lstStyle/>
          <a:p>
            <a:pPr marL="0" indent="0">
              <a:buNone/>
            </a:pPr>
            <a:endParaRPr lang="en-US" b="1" dirty="0">
              <a:solidFill>
                <a:schemeClr val="accent5">
                  <a:lumMod val="50000"/>
                </a:schemeClr>
              </a:solidFill>
              <a:latin typeface="+mj-lt"/>
            </a:endParaRPr>
          </a:p>
          <a:p>
            <a:pPr marL="0" indent="0">
              <a:buNone/>
            </a:pPr>
            <a:endParaRPr lang="en-US" dirty="0">
              <a:solidFill>
                <a:schemeClr val="accent5">
                  <a:lumMod val="50000"/>
                </a:schemeClr>
              </a:solidFill>
              <a:latin typeface="+mj-lt"/>
            </a:endParaRPr>
          </a:p>
          <a:p>
            <a:pPr>
              <a:buFont typeface="Arial" panose="020B0604020202020204" pitchFamily="34" charset="0"/>
              <a:buChar char="•"/>
            </a:pPr>
            <a:r>
              <a:rPr lang="en-US" dirty="0">
                <a:solidFill>
                  <a:schemeClr val="accent5">
                    <a:lumMod val="50000"/>
                  </a:schemeClr>
                </a:solidFill>
                <a:latin typeface="+mj-lt"/>
              </a:rPr>
              <a:t>Founded in 1968</a:t>
            </a:r>
          </a:p>
          <a:p>
            <a:pPr>
              <a:buFont typeface="Arial" panose="020B0604020202020204" pitchFamily="34" charset="0"/>
              <a:buChar char="•"/>
            </a:pPr>
            <a:r>
              <a:rPr lang="en-US" dirty="0">
                <a:solidFill>
                  <a:schemeClr val="accent5">
                    <a:lumMod val="50000"/>
                  </a:schemeClr>
                </a:solidFill>
                <a:latin typeface="+mj-lt"/>
              </a:rPr>
              <a:t>Offers four programs of international education that develop the intellectual, personal, emotional and social skills needed to live, learn and work in a rapidly globalizing world.</a:t>
            </a:r>
          </a:p>
          <a:p>
            <a:pPr marL="0" indent="0">
              <a:buNone/>
            </a:pPr>
            <a:endParaRPr lang="en-US" dirty="0">
              <a:solidFill>
                <a:schemeClr val="accent5">
                  <a:lumMod val="50000"/>
                </a:schemeClr>
              </a:solidFill>
              <a:latin typeface="+mj-lt"/>
            </a:endParaRPr>
          </a:p>
        </p:txBody>
      </p:sp>
    </p:spTree>
    <p:extLst>
      <p:ext uri="{BB962C8B-B14F-4D97-AF65-F5344CB8AC3E}">
        <p14:creationId xmlns:p14="http://schemas.microsoft.com/office/powerpoint/2010/main" val="200666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99"/>
                </a:solidFill>
              </a:rPr>
              <a:t>The IB Learner Profile </a:t>
            </a:r>
          </a:p>
        </p:txBody>
      </p:sp>
      <p:grpSp>
        <p:nvGrpSpPr>
          <p:cNvPr id="3" name="Group 2">
            <a:extLst>
              <a:ext uri="{FF2B5EF4-FFF2-40B4-BE49-F238E27FC236}">
                <a16:creationId xmlns:a16="http://schemas.microsoft.com/office/drawing/2014/main" id="{8AA0DF04-2292-4AAD-B33B-5A2E0C8738C1}"/>
              </a:ext>
            </a:extLst>
          </p:cNvPr>
          <p:cNvGrpSpPr/>
          <p:nvPr/>
        </p:nvGrpSpPr>
        <p:grpSpPr>
          <a:xfrm>
            <a:off x="1000431" y="1612900"/>
            <a:ext cx="10090355" cy="4724400"/>
            <a:chOff x="1295400" y="1612900"/>
            <a:chExt cx="10090355" cy="4724400"/>
          </a:xfrm>
        </p:grpSpPr>
        <p:sp>
          <p:nvSpPr>
            <p:cNvPr id="17" name="Rectangle 16">
              <a:extLst>
                <a:ext uri="{FF2B5EF4-FFF2-40B4-BE49-F238E27FC236}">
                  <a16:creationId xmlns:a16="http://schemas.microsoft.com/office/drawing/2014/main" id="{D4F37D4F-21C0-480E-8647-E9B4AA21A070}"/>
                </a:ext>
              </a:extLst>
            </p:cNvPr>
            <p:cNvSpPr/>
            <p:nvPr/>
          </p:nvSpPr>
          <p:spPr>
            <a:xfrm>
              <a:off x="1295400" y="1612900"/>
              <a:ext cx="10090355" cy="4724400"/>
            </a:xfrm>
            <a:prstGeom prst="rect">
              <a:avLst/>
            </a:prstGeom>
            <a:solidFill>
              <a:schemeClr val="accent5">
                <a:lumMod val="60000"/>
                <a:lumOff val="4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TextBox 11">
              <a:extLst>
                <a:ext uri="{FF2B5EF4-FFF2-40B4-BE49-F238E27FC236}">
                  <a16:creationId xmlns:a16="http://schemas.microsoft.com/office/drawing/2014/main" id="{70DEB0C0-07A3-4237-BD3C-1D4CA303E009}"/>
                </a:ext>
              </a:extLst>
            </p:cNvPr>
            <p:cNvSpPr txBox="1"/>
            <p:nvPr/>
          </p:nvSpPr>
          <p:spPr>
            <a:xfrm>
              <a:off x="1789683" y="4547131"/>
              <a:ext cx="3236469" cy="707886"/>
            </a:xfrm>
            <a:prstGeom prst="rect">
              <a:avLst/>
            </a:prstGeom>
            <a:solidFill>
              <a:schemeClr val="accent5">
                <a:lumMod val="60000"/>
                <a:lumOff val="40000"/>
              </a:schemeClr>
            </a:solidFill>
          </p:spPr>
          <p:txBody>
            <a:bodyPr wrap="none" rtlCol="0">
              <a:spAutoFit/>
            </a:bodyPr>
            <a:lstStyle/>
            <a:p>
              <a:r>
                <a:rPr lang="en-US" sz="4000" b="1" dirty="0">
                  <a:solidFill>
                    <a:srgbClr val="339933"/>
                  </a:solidFill>
                  <a:latin typeface="+mj-lt"/>
                </a:rPr>
                <a:t>BALANCED</a:t>
              </a:r>
            </a:p>
          </p:txBody>
        </p:sp>
        <p:sp>
          <p:nvSpPr>
            <p:cNvPr id="6" name="TextBox 5">
              <a:extLst>
                <a:ext uri="{FF2B5EF4-FFF2-40B4-BE49-F238E27FC236}">
                  <a16:creationId xmlns:a16="http://schemas.microsoft.com/office/drawing/2014/main" id="{92C1E513-9708-4179-9E35-FB25E721C68F}"/>
                </a:ext>
              </a:extLst>
            </p:cNvPr>
            <p:cNvSpPr txBox="1"/>
            <p:nvPr/>
          </p:nvSpPr>
          <p:spPr>
            <a:xfrm>
              <a:off x="1835970" y="1996124"/>
              <a:ext cx="3056519" cy="707886"/>
            </a:xfrm>
            <a:prstGeom prst="rect">
              <a:avLst/>
            </a:prstGeom>
            <a:solidFill>
              <a:schemeClr val="accent5">
                <a:lumMod val="60000"/>
                <a:lumOff val="40000"/>
              </a:schemeClr>
            </a:solidFill>
          </p:spPr>
          <p:txBody>
            <a:bodyPr wrap="none" rtlCol="0">
              <a:spAutoFit/>
            </a:bodyPr>
            <a:lstStyle/>
            <a:p>
              <a:r>
                <a:rPr lang="en-US" sz="4000" b="1" dirty="0">
                  <a:solidFill>
                    <a:srgbClr val="3399FF"/>
                  </a:solidFill>
                  <a:latin typeface="+mj-lt"/>
                </a:rPr>
                <a:t>THINKERS</a:t>
              </a:r>
            </a:p>
          </p:txBody>
        </p:sp>
        <p:sp>
          <p:nvSpPr>
            <p:cNvPr id="7" name="TextBox 6">
              <a:extLst>
                <a:ext uri="{FF2B5EF4-FFF2-40B4-BE49-F238E27FC236}">
                  <a16:creationId xmlns:a16="http://schemas.microsoft.com/office/drawing/2014/main" id="{989BBC3B-E606-4BC4-AB3B-299F73909A52}"/>
                </a:ext>
              </a:extLst>
            </p:cNvPr>
            <p:cNvSpPr txBox="1"/>
            <p:nvPr/>
          </p:nvSpPr>
          <p:spPr>
            <a:xfrm>
              <a:off x="3697160" y="2575301"/>
              <a:ext cx="3269018" cy="707886"/>
            </a:xfrm>
            <a:prstGeom prst="rect">
              <a:avLst/>
            </a:prstGeom>
            <a:solidFill>
              <a:schemeClr val="accent5">
                <a:lumMod val="60000"/>
                <a:lumOff val="40000"/>
              </a:schemeClr>
            </a:solidFill>
          </p:spPr>
          <p:txBody>
            <a:bodyPr wrap="none" rtlCol="0">
              <a:spAutoFit/>
            </a:bodyPr>
            <a:lstStyle/>
            <a:p>
              <a:r>
                <a:rPr lang="en-US" sz="4000" b="1" dirty="0">
                  <a:solidFill>
                    <a:srgbClr val="0070C0"/>
                  </a:solidFill>
                  <a:latin typeface="+mj-lt"/>
                </a:rPr>
                <a:t>INQUIRERS</a:t>
              </a:r>
            </a:p>
          </p:txBody>
        </p:sp>
        <p:sp>
          <p:nvSpPr>
            <p:cNvPr id="8" name="TextBox 7">
              <a:extLst>
                <a:ext uri="{FF2B5EF4-FFF2-40B4-BE49-F238E27FC236}">
                  <a16:creationId xmlns:a16="http://schemas.microsoft.com/office/drawing/2014/main" id="{0F29A0B8-555A-4832-B3E3-25F3F09BDCF3}"/>
                </a:ext>
              </a:extLst>
            </p:cNvPr>
            <p:cNvSpPr txBox="1"/>
            <p:nvPr/>
          </p:nvSpPr>
          <p:spPr>
            <a:xfrm>
              <a:off x="1483896" y="3146128"/>
              <a:ext cx="4840813" cy="707886"/>
            </a:xfrm>
            <a:prstGeom prst="rect">
              <a:avLst/>
            </a:prstGeom>
            <a:solidFill>
              <a:schemeClr val="accent5">
                <a:lumMod val="60000"/>
                <a:lumOff val="40000"/>
              </a:schemeClr>
            </a:solidFill>
          </p:spPr>
          <p:txBody>
            <a:bodyPr wrap="none" rtlCol="0">
              <a:spAutoFit/>
            </a:bodyPr>
            <a:lstStyle/>
            <a:p>
              <a:r>
                <a:rPr lang="en-US" sz="4000" b="1" dirty="0">
                  <a:solidFill>
                    <a:srgbClr val="339933"/>
                  </a:solidFill>
                  <a:latin typeface="+mj-lt"/>
                </a:rPr>
                <a:t>KNOWLEDGABLE</a:t>
              </a:r>
            </a:p>
          </p:txBody>
        </p:sp>
        <p:sp>
          <p:nvSpPr>
            <p:cNvPr id="9" name="TextBox 8">
              <a:extLst>
                <a:ext uri="{FF2B5EF4-FFF2-40B4-BE49-F238E27FC236}">
                  <a16:creationId xmlns:a16="http://schemas.microsoft.com/office/drawing/2014/main" id="{B93624DB-2F75-4BE1-9994-128F8E20AE1A}"/>
                </a:ext>
              </a:extLst>
            </p:cNvPr>
            <p:cNvSpPr txBox="1"/>
            <p:nvPr/>
          </p:nvSpPr>
          <p:spPr>
            <a:xfrm>
              <a:off x="5859834" y="3139280"/>
              <a:ext cx="4874027" cy="707886"/>
            </a:xfrm>
            <a:prstGeom prst="rect">
              <a:avLst/>
            </a:prstGeom>
            <a:solidFill>
              <a:schemeClr val="accent5">
                <a:lumMod val="60000"/>
                <a:lumOff val="40000"/>
              </a:schemeClr>
            </a:solidFill>
          </p:spPr>
          <p:txBody>
            <a:bodyPr wrap="none" rtlCol="0">
              <a:spAutoFit/>
            </a:bodyPr>
            <a:lstStyle/>
            <a:p>
              <a:r>
                <a:rPr lang="en-US" sz="4000" b="1" dirty="0">
                  <a:solidFill>
                    <a:srgbClr val="C00000"/>
                  </a:solidFill>
                  <a:latin typeface="+mj-lt"/>
                </a:rPr>
                <a:t>COMMUNICATORS</a:t>
              </a:r>
            </a:p>
          </p:txBody>
        </p:sp>
        <p:sp>
          <p:nvSpPr>
            <p:cNvPr id="10" name="TextBox 9">
              <a:extLst>
                <a:ext uri="{FF2B5EF4-FFF2-40B4-BE49-F238E27FC236}">
                  <a16:creationId xmlns:a16="http://schemas.microsoft.com/office/drawing/2014/main" id="{D193D24B-7B5F-4521-A4B7-D3B1E177B651}"/>
                </a:ext>
              </a:extLst>
            </p:cNvPr>
            <p:cNvSpPr txBox="1"/>
            <p:nvPr/>
          </p:nvSpPr>
          <p:spPr>
            <a:xfrm>
              <a:off x="4601017" y="3704047"/>
              <a:ext cx="4214615" cy="707886"/>
            </a:xfrm>
            <a:prstGeom prst="rect">
              <a:avLst/>
            </a:prstGeom>
            <a:solidFill>
              <a:schemeClr val="accent5">
                <a:lumMod val="60000"/>
                <a:lumOff val="40000"/>
              </a:schemeClr>
            </a:solidFill>
          </p:spPr>
          <p:txBody>
            <a:bodyPr wrap="none" rtlCol="0">
              <a:spAutoFit/>
            </a:bodyPr>
            <a:lstStyle/>
            <a:p>
              <a:r>
                <a:rPr lang="en-US" sz="4000" b="1" dirty="0">
                  <a:solidFill>
                    <a:srgbClr val="FF0000"/>
                  </a:solidFill>
                  <a:latin typeface="+mj-lt"/>
                </a:rPr>
                <a:t>OOPEN-MINDED</a:t>
              </a:r>
            </a:p>
          </p:txBody>
        </p:sp>
        <p:sp>
          <p:nvSpPr>
            <p:cNvPr id="11" name="TextBox 10">
              <a:extLst>
                <a:ext uri="{FF2B5EF4-FFF2-40B4-BE49-F238E27FC236}">
                  <a16:creationId xmlns:a16="http://schemas.microsoft.com/office/drawing/2014/main" id="{C4D99568-C970-40AB-9865-7746C5854925}"/>
                </a:ext>
              </a:extLst>
            </p:cNvPr>
            <p:cNvSpPr txBox="1"/>
            <p:nvPr/>
          </p:nvSpPr>
          <p:spPr>
            <a:xfrm>
              <a:off x="1429143" y="3891277"/>
              <a:ext cx="3652551" cy="707886"/>
            </a:xfrm>
            <a:prstGeom prst="rect">
              <a:avLst/>
            </a:prstGeom>
            <a:solidFill>
              <a:schemeClr val="accent5">
                <a:lumMod val="60000"/>
                <a:lumOff val="40000"/>
              </a:schemeClr>
            </a:solidFill>
          </p:spPr>
          <p:txBody>
            <a:bodyPr wrap="none" rtlCol="0">
              <a:spAutoFit/>
            </a:bodyPr>
            <a:lstStyle/>
            <a:p>
              <a:r>
                <a:rPr lang="en-US" sz="4000" b="1" dirty="0">
                  <a:solidFill>
                    <a:srgbClr val="0070C0"/>
                  </a:solidFill>
                  <a:latin typeface="+mj-lt"/>
                </a:rPr>
                <a:t>PRINCIPLED </a:t>
              </a:r>
            </a:p>
          </p:txBody>
        </p:sp>
        <p:sp>
          <p:nvSpPr>
            <p:cNvPr id="13" name="TextBox 12">
              <a:extLst>
                <a:ext uri="{FF2B5EF4-FFF2-40B4-BE49-F238E27FC236}">
                  <a16:creationId xmlns:a16="http://schemas.microsoft.com/office/drawing/2014/main" id="{8180E1FE-ED4B-4B51-8CC8-3C097BBEE8C8}"/>
                </a:ext>
              </a:extLst>
            </p:cNvPr>
            <p:cNvSpPr txBox="1"/>
            <p:nvPr/>
          </p:nvSpPr>
          <p:spPr>
            <a:xfrm>
              <a:off x="7092684" y="4273333"/>
              <a:ext cx="3742733" cy="707886"/>
            </a:xfrm>
            <a:prstGeom prst="rect">
              <a:avLst/>
            </a:prstGeom>
            <a:solidFill>
              <a:schemeClr val="accent5">
                <a:lumMod val="60000"/>
                <a:lumOff val="40000"/>
              </a:schemeClr>
            </a:solidFill>
          </p:spPr>
          <p:txBody>
            <a:bodyPr wrap="none" rtlCol="0">
              <a:spAutoFit/>
            </a:bodyPr>
            <a:lstStyle/>
            <a:p>
              <a:r>
                <a:rPr lang="en-US" sz="4000" b="1" dirty="0">
                  <a:solidFill>
                    <a:srgbClr val="C00000"/>
                  </a:solidFill>
                  <a:latin typeface="+mj-lt"/>
                </a:rPr>
                <a:t>RISK-TAKERS</a:t>
              </a:r>
            </a:p>
          </p:txBody>
        </p:sp>
        <p:sp>
          <p:nvSpPr>
            <p:cNvPr id="14" name="TextBox 13">
              <a:extLst>
                <a:ext uri="{FF2B5EF4-FFF2-40B4-BE49-F238E27FC236}">
                  <a16:creationId xmlns:a16="http://schemas.microsoft.com/office/drawing/2014/main" id="{57FA399D-4446-4EC7-BC6E-93F58D86E4B6}"/>
                </a:ext>
              </a:extLst>
            </p:cNvPr>
            <p:cNvSpPr txBox="1"/>
            <p:nvPr/>
          </p:nvSpPr>
          <p:spPr>
            <a:xfrm>
              <a:off x="4698946" y="4839535"/>
              <a:ext cx="3536800" cy="707886"/>
            </a:xfrm>
            <a:prstGeom prst="rect">
              <a:avLst/>
            </a:prstGeom>
            <a:solidFill>
              <a:schemeClr val="accent5">
                <a:lumMod val="60000"/>
                <a:lumOff val="40000"/>
              </a:schemeClr>
            </a:solidFill>
          </p:spPr>
          <p:txBody>
            <a:bodyPr wrap="none" rtlCol="0">
              <a:spAutoFit/>
            </a:bodyPr>
            <a:lstStyle/>
            <a:p>
              <a:r>
                <a:rPr lang="en-US" sz="4000" b="1" dirty="0">
                  <a:solidFill>
                    <a:srgbClr val="FF0000"/>
                  </a:solidFill>
                  <a:latin typeface="+mj-lt"/>
                </a:rPr>
                <a:t>REFLECTIVE</a:t>
              </a:r>
            </a:p>
          </p:txBody>
        </p:sp>
        <p:sp>
          <p:nvSpPr>
            <p:cNvPr id="16" name="TextBox 15">
              <a:extLst>
                <a:ext uri="{FF2B5EF4-FFF2-40B4-BE49-F238E27FC236}">
                  <a16:creationId xmlns:a16="http://schemas.microsoft.com/office/drawing/2014/main" id="{885D547C-5AC6-4DBF-9B89-DB1BB456F0C1}"/>
                </a:ext>
              </a:extLst>
            </p:cNvPr>
            <p:cNvSpPr txBox="1"/>
            <p:nvPr/>
          </p:nvSpPr>
          <p:spPr>
            <a:xfrm>
              <a:off x="6210418" y="5414671"/>
              <a:ext cx="2417297" cy="707886"/>
            </a:xfrm>
            <a:prstGeom prst="rect">
              <a:avLst/>
            </a:prstGeom>
            <a:solidFill>
              <a:schemeClr val="accent5">
                <a:lumMod val="60000"/>
                <a:lumOff val="40000"/>
              </a:schemeClr>
            </a:solidFill>
          </p:spPr>
          <p:txBody>
            <a:bodyPr wrap="none" rtlCol="0">
              <a:spAutoFit/>
            </a:bodyPr>
            <a:lstStyle/>
            <a:p>
              <a:r>
                <a:rPr lang="en-US" sz="4000" b="1" dirty="0">
                  <a:solidFill>
                    <a:srgbClr val="003399"/>
                  </a:solidFill>
                  <a:latin typeface="+mj-lt"/>
                </a:rPr>
                <a:t>CARING</a:t>
              </a:r>
            </a:p>
          </p:txBody>
        </p:sp>
      </p:grpSp>
    </p:spTree>
    <p:extLst>
      <p:ext uri="{BB962C8B-B14F-4D97-AF65-F5344CB8AC3E}">
        <p14:creationId xmlns:p14="http://schemas.microsoft.com/office/powerpoint/2010/main" val="61681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99"/>
                </a:solidFill>
              </a:rPr>
              <a:t>Overview of The IB Program</a:t>
            </a:r>
          </a:p>
        </p:txBody>
      </p:sp>
      <p:sp>
        <p:nvSpPr>
          <p:cNvPr id="4" name="Content Placeholder 3">
            <a:extLst>
              <a:ext uri="{FF2B5EF4-FFF2-40B4-BE49-F238E27FC236}">
                <a16:creationId xmlns:a16="http://schemas.microsoft.com/office/drawing/2014/main" id="{932F2A90-B3B0-4501-8B1E-39C0342CDEA9}"/>
              </a:ext>
            </a:extLst>
          </p:cNvPr>
          <p:cNvSpPr>
            <a:spLocks noGrp="1"/>
          </p:cNvSpPr>
          <p:nvPr>
            <p:ph sz="half" idx="1"/>
          </p:nvPr>
        </p:nvSpPr>
        <p:spPr>
          <a:xfrm>
            <a:off x="1104900" y="1600200"/>
            <a:ext cx="9980682" cy="4571999"/>
          </a:xfrm>
        </p:spPr>
        <p:txBody>
          <a:bodyPr>
            <a:normAutofit/>
          </a:bodyPr>
          <a:lstStyle/>
          <a:p>
            <a:r>
              <a:rPr lang="en-US" dirty="0">
                <a:solidFill>
                  <a:schemeClr val="accent5">
                    <a:lumMod val="50000"/>
                  </a:schemeClr>
                </a:solidFill>
                <a:latin typeface="+mj-lt"/>
              </a:rPr>
              <a:t>To what extent does applying the IB prepare peaceful and better generations?</a:t>
            </a:r>
          </a:p>
          <a:p>
            <a:pPr marL="0" indent="0">
              <a:buNone/>
            </a:pPr>
            <a:endParaRPr lang="en-US" dirty="0">
              <a:solidFill>
                <a:schemeClr val="accent5">
                  <a:lumMod val="50000"/>
                </a:schemeClr>
              </a:solidFill>
              <a:latin typeface="+mj-lt"/>
            </a:endParaRPr>
          </a:p>
          <a:p>
            <a:r>
              <a:rPr lang="en-US" dirty="0">
                <a:solidFill>
                  <a:schemeClr val="accent5">
                    <a:lumMod val="50000"/>
                  </a:schemeClr>
                </a:solidFill>
                <a:latin typeface="+mj-lt"/>
              </a:rPr>
              <a:t>What other things can be introduced into international education that can reduce the conflict between people?</a:t>
            </a:r>
          </a:p>
        </p:txBody>
      </p:sp>
    </p:spTree>
    <p:extLst>
      <p:ext uri="{BB962C8B-B14F-4D97-AF65-F5344CB8AC3E}">
        <p14:creationId xmlns:p14="http://schemas.microsoft.com/office/powerpoint/2010/main" val="400910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399"/>
                </a:solidFill>
              </a:rPr>
              <a:t>YOGA “ The Way to Internationalism”</a:t>
            </a:r>
          </a:p>
        </p:txBody>
      </p:sp>
      <p:sp>
        <p:nvSpPr>
          <p:cNvPr id="5" name="Content Placeholder 4">
            <a:extLst>
              <a:ext uri="{FF2B5EF4-FFF2-40B4-BE49-F238E27FC236}">
                <a16:creationId xmlns:a16="http://schemas.microsoft.com/office/drawing/2014/main" id="{BC6A5573-B0DE-4510-9FF1-7D8B76D45FD6}"/>
              </a:ext>
            </a:extLst>
          </p:cNvPr>
          <p:cNvSpPr>
            <a:spLocks noGrp="1"/>
          </p:cNvSpPr>
          <p:nvPr>
            <p:ph sz="half" idx="1"/>
          </p:nvPr>
        </p:nvSpPr>
        <p:spPr>
          <a:xfrm>
            <a:off x="1104900" y="1600200"/>
            <a:ext cx="9980682" cy="4571999"/>
          </a:xfrm>
        </p:spPr>
        <p:txBody>
          <a:bodyPr>
            <a:normAutofit/>
          </a:bodyPr>
          <a:lstStyle/>
          <a:p>
            <a:r>
              <a:rPr lang="en-US" dirty="0">
                <a:solidFill>
                  <a:schemeClr val="accent5">
                    <a:lumMod val="50000"/>
                  </a:schemeClr>
                </a:solidFill>
                <a:latin typeface="+mj-lt"/>
              </a:rPr>
              <a:t>“If every child in the world would be taught meditation, we would eliminate violence from the world within one generation” - Dalai Lama</a:t>
            </a:r>
          </a:p>
          <a:p>
            <a:endParaRPr lang="en-US" dirty="0">
              <a:solidFill>
                <a:schemeClr val="accent5">
                  <a:lumMod val="50000"/>
                </a:schemeClr>
              </a:solidFill>
              <a:latin typeface="+mj-lt"/>
            </a:endParaRPr>
          </a:p>
          <a:p>
            <a:r>
              <a:rPr lang="en-US" dirty="0">
                <a:solidFill>
                  <a:schemeClr val="accent5">
                    <a:lumMod val="50000"/>
                  </a:schemeClr>
                </a:solidFill>
                <a:latin typeface="+mj-lt"/>
              </a:rPr>
              <a:t>"Education is about making the child grow with an uncluttered intelligence. An intelligence that is not identified and entangled in religion, doctrine, or prejudice will naturally lead to ultimate blossoming of the individual." </a:t>
            </a:r>
            <a:r>
              <a:rPr lang="en-US" dirty="0" err="1">
                <a:solidFill>
                  <a:schemeClr val="accent5">
                    <a:lumMod val="50000"/>
                  </a:schemeClr>
                </a:solidFill>
                <a:latin typeface="+mj-lt"/>
              </a:rPr>
              <a:t>Sadhguru</a:t>
            </a:r>
            <a:r>
              <a:rPr lang="en-US" dirty="0">
                <a:solidFill>
                  <a:schemeClr val="accent5">
                    <a:lumMod val="50000"/>
                  </a:schemeClr>
                </a:solidFill>
                <a:latin typeface="+mj-lt"/>
              </a:rPr>
              <a:t> </a:t>
            </a:r>
          </a:p>
        </p:txBody>
      </p:sp>
    </p:spTree>
    <p:extLst>
      <p:ext uri="{BB962C8B-B14F-4D97-AF65-F5344CB8AC3E}">
        <p14:creationId xmlns:p14="http://schemas.microsoft.com/office/powerpoint/2010/main" val="422214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399"/>
                </a:solidFill>
              </a:rPr>
              <a:t>What is Yoga?</a:t>
            </a:r>
          </a:p>
        </p:txBody>
      </p:sp>
      <p:sp>
        <p:nvSpPr>
          <p:cNvPr id="6" name="Rectangle 5">
            <a:extLst>
              <a:ext uri="{FF2B5EF4-FFF2-40B4-BE49-F238E27FC236}">
                <a16:creationId xmlns:a16="http://schemas.microsoft.com/office/drawing/2014/main" id="{6EF11F1E-EC5E-41F9-96A2-CC1109EE8BD6}"/>
              </a:ext>
            </a:extLst>
          </p:cNvPr>
          <p:cNvSpPr/>
          <p:nvPr/>
        </p:nvSpPr>
        <p:spPr>
          <a:xfrm>
            <a:off x="3048000" y="2690336"/>
            <a:ext cx="6616700" cy="1323439"/>
          </a:xfrm>
          <a:prstGeom prst="rect">
            <a:avLst/>
          </a:prstGeom>
        </p:spPr>
        <p:txBody>
          <a:bodyPr wrap="square">
            <a:spAutoFit/>
          </a:bodyPr>
          <a:lstStyle/>
          <a:p>
            <a:r>
              <a:rPr lang="en-US" sz="2000">
                <a:latin typeface="+mj-lt"/>
              </a:rPr>
              <a:t>The </a:t>
            </a:r>
            <a:r>
              <a:rPr lang="en-US" sz="2000" dirty="0">
                <a:latin typeface="+mj-lt"/>
              </a:rPr>
              <a:t>word “yoga” comes from the word “</a:t>
            </a:r>
            <a:r>
              <a:rPr lang="en-US" sz="2000" dirty="0" err="1">
                <a:latin typeface="+mj-lt"/>
              </a:rPr>
              <a:t>yuj</a:t>
            </a:r>
            <a:r>
              <a:rPr lang="en-US" sz="2000" dirty="0">
                <a:latin typeface="+mj-lt"/>
              </a:rPr>
              <a:t>” which means, “to unite.” Yoga is the union of the individual with the whole of existence, also commonly referred to as “self-realization.”</a:t>
            </a:r>
          </a:p>
        </p:txBody>
      </p:sp>
    </p:spTree>
    <p:extLst>
      <p:ext uri="{BB962C8B-B14F-4D97-AF65-F5344CB8AC3E}">
        <p14:creationId xmlns:p14="http://schemas.microsoft.com/office/powerpoint/2010/main" val="98451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schemas.microsoft.com/office/2006/documentManagement/types"/>
    <ds:schemaRef ds:uri="http://purl.org/dc/term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4873beb7-5857-4685-be1f-d57550cc96c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429</TotalTime>
  <Words>829</Words>
  <Application>Microsoft Office PowerPoint</Application>
  <PresentationFormat>Widescreen</PresentationFormat>
  <Paragraphs>80</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Euphemia</vt:lpstr>
      <vt:lpstr>Plantagenet Cherokee</vt:lpstr>
      <vt:lpstr>Wingdings</vt:lpstr>
      <vt:lpstr>Academic Literature 16x9</vt:lpstr>
      <vt:lpstr>Internationalism: IS IT preparing peaceful and better generations?</vt:lpstr>
      <vt:lpstr>What is Internationalism?</vt:lpstr>
      <vt:lpstr>Importance of Internationalism in Education:</vt:lpstr>
      <vt:lpstr>Implementation of Internationalism in Education:</vt:lpstr>
      <vt:lpstr>Overview of the IB Program</vt:lpstr>
      <vt:lpstr>The IB Learner Profile </vt:lpstr>
      <vt:lpstr>Overview of The IB Program</vt:lpstr>
      <vt:lpstr>YOGA “ The Way to Internationalism”</vt:lpstr>
      <vt:lpstr>What is Yoga?</vt:lpstr>
      <vt:lpstr>My Observations At The ISHA Yoga Center</vt:lpstr>
      <vt:lpstr> Scientific Evidence of the Potential Benefits of Yoga:</vt:lpstr>
      <vt:lpstr>Worldwide Concerns:</vt:lpstr>
      <vt:lpstr>More studies that prove the benefits of Yoga:</vt:lpstr>
      <vt:lpstr>PowerPoint Presentation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Internationalism: IS IT preparing peaceful and better generations</dc:title>
  <dc:creator>linda abou fakher edine</dc:creator>
  <cp:lastModifiedBy>linda abou fakher edine</cp:lastModifiedBy>
  <cp:revision>42</cp:revision>
  <dcterms:created xsi:type="dcterms:W3CDTF">2017-10-02T17:58:16Z</dcterms:created>
  <dcterms:modified xsi:type="dcterms:W3CDTF">2017-10-07T06:26:02Z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