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2"/>
  </p:sldMasterIdLst>
  <p:notesMasterIdLst>
    <p:notesMasterId r:id="rId36"/>
  </p:notesMasterIdLst>
  <p:sldIdLst>
    <p:sldId id="256" r:id="rId3"/>
    <p:sldId id="294" r:id="rId4"/>
    <p:sldId id="289" r:id="rId5"/>
    <p:sldId id="267" r:id="rId6"/>
    <p:sldId id="283" r:id="rId7"/>
    <p:sldId id="284" r:id="rId8"/>
    <p:sldId id="285" r:id="rId9"/>
    <p:sldId id="295" r:id="rId10"/>
    <p:sldId id="286" r:id="rId11"/>
    <p:sldId id="280" r:id="rId12"/>
    <p:sldId id="279" r:id="rId13"/>
    <p:sldId id="268" r:id="rId14"/>
    <p:sldId id="270" r:id="rId15"/>
    <p:sldId id="269" r:id="rId16"/>
    <p:sldId id="273" r:id="rId17"/>
    <p:sldId id="271" r:id="rId18"/>
    <p:sldId id="272" r:id="rId19"/>
    <p:sldId id="293" r:id="rId20"/>
    <p:sldId id="290" r:id="rId21"/>
    <p:sldId id="292" r:id="rId22"/>
    <p:sldId id="287" r:id="rId23"/>
    <p:sldId id="291" r:id="rId24"/>
    <p:sldId id="300" r:id="rId25"/>
    <p:sldId id="301" r:id="rId26"/>
    <p:sldId id="299" r:id="rId27"/>
    <p:sldId id="277" r:id="rId28"/>
    <p:sldId id="304" r:id="rId29"/>
    <p:sldId id="305" r:id="rId30"/>
    <p:sldId id="306" r:id="rId31"/>
    <p:sldId id="296" r:id="rId32"/>
    <p:sldId id="297" r:id="rId33"/>
    <p:sldId id="298" r:id="rId34"/>
    <p:sldId id="278" r:id="rId35"/>
  </p:sldIdLst>
  <p:sldSz cx="9144000" cy="6858000" type="screen4x3"/>
  <p:notesSz cx="6858000" cy="9144000"/>
  <p:defaultTextStyle>
    <a:defPPr>
      <a:defRPr lang="en-US"/>
    </a:defPPr>
    <a:lvl1pPr marL="0" algn="l" rtl="0" latinLnBrk="0">
      <a:defRPr sz="1800" kern="1200">
        <a:solidFill>
          <a:schemeClr val="tx1"/>
        </a:solidFill>
        <a:latin typeface="+mn-lt"/>
        <a:ea typeface="+mn-ea"/>
        <a:cs typeface="+mn-cs"/>
      </a:defRPr>
    </a:lvl1pPr>
    <a:lvl2pPr marL="457200" algn="l" rtl="0" latinLnBrk="0">
      <a:defRPr sz="1800" kern="1200">
        <a:solidFill>
          <a:schemeClr val="tx1"/>
        </a:solidFill>
        <a:latin typeface="+mn-lt"/>
        <a:ea typeface="+mn-ea"/>
        <a:cs typeface="+mn-cs"/>
      </a:defRPr>
    </a:lvl2pPr>
    <a:lvl3pPr marL="914400" algn="l" rtl="0" latinLnBrk="0">
      <a:defRPr sz="1800" kern="1200">
        <a:solidFill>
          <a:schemeClr val="tx1"/>
        </a:solidFill>
        <a:latin typeface="+mn-lt"/>
        <a:ea typeface="+mn-ea"/>
        <a:cs typeface="+mn-cs"/>
      </a:defRPr>
    </a:lvl3pPr>
    <a:lvl4pPr marL="1371600" algn="l" rtl="0" latinLnBrk="0">
      <a:defRPr sz="1800" kern="1200">
        <a:solidFill>
          <a:schemeClr val="tx1"/>
        </a:solidFill>
        <a:latin typeface="+mn-lt"/>
        <a:ea typeface="+mn-ea"/>
        <a:cs typeface="+mn-cs"/>
      </a:defRPr>
    </a:lvl4pPr>
    <a:lvl5pPr marL="1828800" algn="l" rtl="0" latinLnBrk="0">
      <a:defRPr sz="1800" kern="1200">
        <a:solidFill>
          <a:schemeClr val="tx1"/>
        </a:solidFill>
        <a:latin typeface="+mn-lt"/>
        <a:ea typeface="+mn-ea"/>
        <a:cs typeface="+mn-cs"/>
      </a:defRPr>
    </a:lvl5pPr>
    <a:lvl6pPr marL="2286000" algn="l" rtl="0" latinLnBrk="0">
      <a:defRPr sz="1800" kern="1200">
        <a:solidFill>
          <a:schemeClr val="tx1"/>
        </a:solidFill>
        <a:latin typeface="+mn-lt"/>
        <a:ea typeface="+mn-ea"/>
        <a:cs typeface="+mn-cs"/>
      </a:defRPr>
    </a:lvl6pPr>
    <a:lvl7pPr marL="2743200" algn="l" rtl="0" latinLnBrk="0">
      <a:defRPr sz="1800" kern="1200">
        <a:solidFill>
          <a:schemeClr val="tx1"/>
        </a:solidFill>
        <a:latin typeface="+mn-lt"/>
        <a:ea typeface="+mn-ea"/>
        <a:cs typeface="+mn-cs"/>
      </a:defRPr>
    </a:lvl7pPr>
    <a:lvl8pPr marL="3200400" algn="l" rtl="0" latinLnBrk="0">
      <a:defRPr sz="1800" kern="1200">
        <a:solidFill>
          <a:schemeClr val="tx1"/>
        </a:solidFill>
        <a:latin typeface="+mn-lt"/>
        <a:ea typeface="+mn-ea"/>
        <a:cs typeface="+mn-cs"/>
      </a:defRPr>
    </a:lvl8pPr>
    <a:lvl9pPr marL="3657600" algn="l" rtl="0" latinLnBrk="0">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9">
    <a:wholeTbl>
      <a:tcTxStyle>
        <a:fontRef idx="minor">
          <a:scrgbClr r="0" g="0" b="0"/>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fontRef idx="minor">
          <a:scrgbClr r="0" g="0" b="0"/>
        </a:fontRef>
        <a:schemeClr val="lt1"/>
      </a:tcTxStyle>
      <a:tcStyle>
        <a:tcBdr>
          <a:top>
            <a:ln w="38100" cmpd="sng">
              <a:solidFill>
                <a:schemeClr val="lt1"/>
              </a:solidFill>
            </a:ln>
          </a:top>
        </a:tcBdr>
        <a:fill>
          <a:solidFill>
            <a:schemeClr val="accent1"/>
          </a:solidFill>
        </a:fill>
      </a:tcStyle>
    </a:lastRow>
    <a:seCell>
      <a:tcStyle>
        <a:tcBdr/>
      </a:tcStyle>
    </a:seCell>
    <a:swCell>
      <a:tcStyle>
        <a:tcBdr/>
      </a:tcStyle>
    </a:swCell>
    <a:firstRow>
      <a:tcTxStyle b="on">
        <a:fontRef idx="minor">
          <a:scrgbClr r="0" g="0" b="0"/>
        </a:fontRef>
        <a:schemeClr val="lt1"/>
      </a:tcTxStyle>
      <a:tcStyle>
        <a:tcBdr>
          <a:bottom>
            <a:ln w="38100" cmpd="sng">
              <a:solidFill>
                <a:schemeClr val="lt1"/>
              </a:solidFill>
            </a:ln>
          </a:bottom>
        </a:tcBdr>
        <a:fill>
          <a:solidFill>
            <a:schemeClr val="accent1"/>
          </a:solidFill>
        </a:fill>
      </a:tcStyle>
    </a:firstRow>
    <a:neCell>
      <a:tcStyle>
        <a:tcBdr/>
      </a:tcStyle>
    </a:neCell>
    <a:nwCell>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72" d="100"/>
          <a:sy n="72" d="100"/>
        </p:scale>
        <p:origin x="-420" y="-72"/>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theme" Target="theme/theme1.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viewProps" Target="viewProps.xml"/><Relationship Id="rId2" Type="http://schemas.openxmlformats.org/officeDocument/2006/relationships/slideMaster" Target="slideMasters/slideMaster1.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customXml" Target="../customXml/item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40D0882-810E-4AD2-B877-2CAB0A3FB4A9}" type="doc">
      <dgm:prSet loTypeId="urn:microsoft.com/office/officeart/2005/8/layout/venn1" loCatId="relationship" qsTypeId="urn:microsoft.com/office/officeart/2005/8/quickstyle/simple5" qsCatId="simple" csTypeId="urn:microsoft.com/office/officeart/2005/8/colors/colorful5" csCatId="colorful" phldr="1"/>
      <dgm:spPr/>
    </dgm:pt>
    <dgm:pt modelId="{8E546F02-6042-4514-A834-8CE3D7EB595F}">
      <dgm:prSet phldrT="[Text]"/>
      <dgm:spPr/>
      <dgm:t>
        <a:bodyPr/>
        <a:lstStyle/>
        <a:p>
          <a:r>
            <a:rPr lang="en-US" dirty="0" smtClean="0"/>
            <a:t>International Education</a:t>
          </a:r>
          <a:endParaRPr lang="en-US" dirty="0"/>
        </a:p>
      </dgm:t>
    </dgm:pt>
    <dgm:pt modelId="{B41F27F4-6794-42B6-BB3B-AC6130625213}" type="parTrans" cxnId="{4598FBE4-60A2-4505-ADD3-C248CCEF964A}">
      <dgm:prSet/>
      <dgm:spPr/>
      <dgm:t>
        <a:bodyPr/>
        <a:lstStyle/>
        <a:p>
          <a:endParaRPr lang="en-US"/>
        </a:p>
      </dgm:t>
    </dgm:pt>
    <dgm:pt modelId="{827E9BE2-559D-41EF-A3D7-A3E3AD198FCD}" type="sibTrans" cxnId="{4598FBE4-60A2-4505-ADD3-C248CCEF964A}">
      <dgm:prSet/>
      <dgm:spPr/>
      <dgm:t>
        <a:bodyPr/>
        <a:lstStyle/>
        <a:p>
          <a:endParaRPr lang="en-US"/>
        </a:p>
      </dgm:t>
    </dgm:pt>
    <dgm:pt modelId="{4CA67B94-5409-403E-A8D2-09E2D756B82A}">
      <dgm:prSet phldrT="[Text]"/>
      <dgm:spPr/>
      <dgm:t>
        <a:bodyPr/>
        <a:lstStyle/>
        <a:p>
          <a:r>
            <a:rPr lang="en-US" dirty="0" smtClean="0"/>
            <a:t>Intercultural</a:t>
          </a:r>
          <a:endParaRPr lang="en-US" dirty="0"/>
        </a:p>
      </dgm:t>
    </dgm:pt>
    <dgm:pt modelId="{405F2946-8608-4D6E-8611-446744931ECD}" type="parTrans" cxnId="{6620352D-358B-4EF7-AAFD-E51A768B1461}">
      <dgm:prSet/>
      <dgm:spPr/>
      <dgm:t>
        <a:bodyPr/>
        <a:lstStyle/>
        <a:p>
          <a:endParaRPr lang="en-US"/>
        </a:p>
      </dgm:t>
    </dgm:pt>
    <dgm:pt modelId="{4C2AEF92-2B84-4C7F-8156-8B3F34DE374E}" type="sibTrans" cxnId="{6620352D-358B-4EF7-AAFD-E51A768B1461}">
      <dgm:prSet/>
      <dgm:spPr/>
      <dgm:t>
        <a:bodyPr/>
        <a:lstStyle/>
        <a:p>
          <a:endParaRPr lang="en-US"/>
        </a:p>
      </dgm:t>
    </dgm:pt>
    <dgm:pt modelId="{D7EBCAA6-27CC-4961-B3FA-DBB22F3C0C18}">
      <dgm:prSet phldrT="[Text]"/>
      <dgm:spPr/>
      <dgm:t>
        <a:bodyPr/>
        <a:lstStyle/>
        <a:p>
          <a:pPr algn="l"/>
          <a:r>
            <a:rPr lang="en-US" dirty="0" smtClean="0"/>
            <a:t>International Mindedness</a:t>
          </a:r>
          <a:endParaRPr lang="en-US" dirty="0"/>
        </a:p>
      </dgm:t>
    </dgm:pt>
    <dgm:pt modelId="{BC8BE542-59CE-4913-AB0C-FCF9B5E88176}" type="parTrans" cxnId="{24075521-BB80-47E2-BC7A-0F40190D2CD2}">
      <dgm:prSet/>
      <dgm:spPr/>
      <dgm:t>
        <a:bodyPr/>
        <a:lstStyle/>
        <a:p>
          <a:endParaRPr lang="en-US"/>
        </a:p>
      </dgm:t>
    </dgm:pt>
    <dgm:pt modelId="{846C7949-85F9-4CE9-B91C-D5F6BD215BE6}" type="sibTrans" cxnId="{24075521-BB80-47E2-BC7A-0F40190D2CD2}">
      <dgm:prSet/>
      <dgm:spPr/>
      <dgm:t>
        <a:bodyPr/>
        <a:lstStyle/>
        <a:p>
          <a:endParaRPr lang="en-US"/>
        </a:p>
      </dgm:t>
    </dgm:pt>
    <dgm:pt modelId="{8018D3DC-6E4F-4E4A-B5E7-4A26851041A0}" type="pres">
      <dgm:prSet presAssocID="{B40D0882-810E-4AD2-B877-2CAB0A3FB4A9}" presName="compositeShape" presStyleCnt="0">
        <dgm:presLayoutVars>
          <dgm:chMax val="7"/>
          <dgm:dir/>
          <dgm:resizeHandles val="exact"/>
        </dgm:presLayoutVars>
      </dgm:prSet>
      <dgm:spPr/>
    </dgm:pt>
    <dgm:pt modelId="{C7BB65D1-4AB9-4C01-9ADD-A8E2C7E338C8}" type="pres">
      <dgm:prSet presAssocID="{8E546F02-6042-4514-A834-8CE3D7EB595F}" presName="circ1" presStyleLbl="vennNode1" presStyleIdx="0" presStyleCnt="3"/>
      <dgm:spPr/>
      <dgm:t>
        <a:bodyPr/>
        <a:lstStyle/>
        <a:p>
          <a:endParaRPr lang="en-US"/>
        </a:p>
      </dgm:t>
    </dgm:pt>
    <dgm:pt modelId="{6D4F69EF-8FCD-4082-A9F9-CBB505D7665B}" type="pres">
      <dgm:prSet presAssocID="{8E546F02-6042-4514-A834-8CE3D7EB595F}" presName="circ1Tx" presStyleLbl="revTx" presStyleIdx="0" presStyleCnt="0">
        <dgm:presLayoutVars>
          <dgm:chMax val="0"/>
          <dgm:chPref val="0"/>
          <dgm:bulletEnabled val="1"/>
        </dgm:presLayoutVars>
      </dgm:prSet>
      <dgm:spPr/>
      <dgm:t>
        <a:bodyPr/>
        <a:lstStyle/>
        <a:p>
          <a:endParaRPr lang="en-US"/>
        </a:p>
      </dgm:t>
    </dgm:pt>
    <dgm:pt modelId="{3C745F0E-F514-4308-B845-840C3CF41214}" type="pres">
      <dgm:prSet presAssocID="{4CA67B94-5409-403E-A8D2-09E2D756B82A}" presName="circ2" presStyleLbl="vennNode1" presStyleIdx="1" presStyleCnt="3"/>
      <dgm:spPr/>
      <dgm:t>
        <a:bodyPr/>
        <a:lstStyle/>
        <a:p>
          <a:endParaRPr lang="en-US"/>
        </a:p>
      </dgm:t>
    </dgm:pt>
    <dgm:pt modelId="{F4FF51C8-4284-407B-947A-ED9FBCE0435B}" type="pres">
      <dgm:prSet presAssocID="{4CA67B94-5409-403E-A8D2-09E2D756B82A}" presName="circ2Tx" presStyleLbl="revTx" presStyleIdx="0" presStyleCnt="0">
        <dgm:presLayoutVars>
          <dgm:chMax val="0"/>
          <dgm:chPref val="0"/>
          <dgm:bulletEnabled val="1"/>
        </dgm:presLayoutVars>
      </dgm:prSet>
      <dgm:spPr/>
      <dgm:t>
        <a:bodyPr/>
        <a:lstStyle/>
        <a:p>
          <a:endParaRPr lang="en-US"/>
        </a:p>
      </dgm:t>
    </dgm:pt>
    <dgm:pt modelId="{2691303E-0D84-447D-AD6B-DD3B5C5AE593}" type="pres">
      <dgm:prSet presAssocID="{D7EBCAA6-27CC-4961-B3FA-DBB22F3C0C18}" presName="circ3" presStyleLbl="vennNode1" presStyleIdx="2" presStyleCnt="3"/>
      <dgm:spPr/>
      <dgm:t>
        <a:bodyPr/>
        <a:lstStyle/>
        <a:p>
          <a:endParaRPr lang="en-US"/>
        </a:p>
      </dgm:t>
    </dgm:pt>
    <dgm:pt modelId="{A3CF100D-0438-4101-BDBA-AC2FB48DC688}" type="pres">
      <dgm:prSet presAssocID="{D7EBCAA6-27CC-4961-B3FA-DBB22F3C0C18}" presName="circ3Tx" presStyleLbl="revTx" presStyleIdx="0" presStyleCnt="0">
        <dgm:presLayoutVars>
          <dgm:chMax val="0"/>
          <dgm:chPref val="0"/>
          <dgm:bulletEnabled val="1"/>
        </dgm:presLayoutVars>
      </dgm:prSet>
      <dgm:spPr/>
      <dgm:t>
        <a:bodyPr/>
        <a:lstStyle/>
        <a:p>
          <a:endParaRPr lang="en-US"/>
        </a:p>
      </dgm:t>
    </dgm:pt>
  </dgm:ptLst>
  <dgm:cxnLst>
    <dgm:cxn modelId="{C010FD12-80E2-407D-BD07-5306402E1F28}" type="presOf" srcId="{8E546F02-6042-4514-A834-8CE3D7EB595F}" destId="{6D4F69EF-8FCD-4082-A9F9-CBB505D7665B}" srcOrd="1" destOrd="0" presId="urn:microsoft.com/office/officeart/2005/8/layout/venn1"/>
    <dgm:cxn modelId="{4598FBE4-60A2-4505-ADD3-C248CCEF964A}" srcId="{B40D0882-810E-4AD2-B877-2CAB0A3FB4A9}" destId="{8E546F02-6042-4514-A834-8CE3D7EB595F}" srcOrd="0" destOrd="0" parTransId="{B41F27F4-6794-42B6-BB3B-AC6130625213}" sibTransId="{827E9BE2-559D-41EF-A3D7-A3E3AD198FCD}"/>
    <dgm:cxn modelId="{6620352D-358B-4EF7-AAFD-E51A768B1461}" srcId="{B40D0882-810E-4AD2-B877-2CAB0A3FB4A9}" destId="{4CA67B94-5409-403E-A8D2-09E2D756B82A}" srcOrd="1" destOrd="0" parTransId="{405F2946-8608-4D6E-8611-446744931ECD}" sibTransId="{4C2AEF92-2B84-4C7F-8156-8B3F34DE374E}"/>
    <dgm:cxn modelId="{24075521-BB80-47E2-BC7A-0F40190D2CD2}" srcId="{B40D0882-810E-4AD2-B877-2CAB0A3FB4A9}" destId="{D7EBCAA6-27CC-4961-B3FA-DBB22F3C0C18}" srcOrd="2" destOrd="0" parTransId="{BC8BE542-59CE-4913-AB0C-FCF9B5E88176}" sibTransId="{846C7949-85F9-4CE9-B91C-D5F6BD215BE6}"/>
    <dgm:cxn modelId="{C3EE8538-695A-40BB-BB04-19E969F39027}" type="presOf" srcId="{B40D0882-810E-4AD2-B877-2CAB0A3FB4A9}" destId="{8018D3DC-6E4F-4E4A-B5E7-4A26851041A0}" srcOrd="0" destOrd="0" presId="urn:microsoft.com/office/officeart/2005/8/layout/venn1"/>
    <dgm:cxn modelId="{5607CCF8-D5BE-41D5-B9D4-2AB18C85AE7E}" type="presOf" srcId="{4CA67B94-5409-403E-A8D2-09E2D756B82A}" destId="{F4FF51C8-4284-407B-947A-ED9FBCE0435B}" srcOrd="1" destOrd="0" presId="urn:microsoft.com/office/officeart/2005/8/layout/venn1"/>
    <dgm:cxn modelId="{BF2FEF52-27B5-4BDA-A31B-EB4BCBC7495A}" type="presOf" srcId="{D7EBCAA6-27CC-4961-B3FA-DBB22F3C0C18}" destId="{2691303E-0D84-447D-AD6B-DD3B5C5AE593}" srcOrd="0" destOrd="0" presId="urn:microsoft.com/office/officeart/2005/8/layout/venn1"/>
    <dgm:cxn modelId="{6A84BE6C-D20D-4930-B1E0-DEFE5433126F}" type="presOf" srcId="{4CA67B94-5409-403E-A8D2-09E2D756B82A}" destId="{3C745F0E-F514-4308-B845-840C3CF41214}" srcOrd="0" destOrd="0" presId="urn:microsoft.com/office/officeart/2005/8/layout/venn1"/>
    <dgm:cxn modelId="{883EAA73-CCF9-42C0-BA8D-28A43200CCF9}" type="presOf" srcId="{8E546F02-6042-4514-A834-8CE3D7EB595F}" destId="{C7BB65D1-4AB9-4C01-9ADD-A8E2C7E338C8}" srcOrd="0" destOrd="0" presId="urn:microsoft.com/office/officeart/2005/8/layout/venn1"/>
    <dgm:cxn modelId="{C0E5EEED-5A75-4C3A-9AC0-2B982A2E1FB9}" type="presOf" srcId="{D7EBCAA6-27CC-4961-B3FA-DBB22F3C0C18}" destId="{A3CF100D-0438-4101-BDBA-AC2FB48DC688}" srcOrd="1" destOrd="0" presId="urn:microsoft.com/office/officeart/2005/8/layout/venn1"/>
    <dgm:cxn modelId="{64C17F59-F56C-4ADE-A079-A87E4A3DA3EF}" type="presParOf" srcId="{8018D3DC-6E4F-4E4A-B5E7-4A26851041A0}" destId="{C7BB65D1-4AB9-4C01-9ADD-A8E2C7E338C8}" srcOrd="0" destOrd="0" presId="urn:microsoft.com/office/officeart/2005/8/layout/venn1"/>
    <dgm:cxn modelId="{839F2E0B-F670-4A3B-9FB8-E6817545444C}" type="presParOf" srcId="{8018D3DC-6E4F-4E4A-B5E7-4A26851041A0}" destId="{6D4F69EF-8FCD-4082-A9F9-CBB505D7665B}" srcOrd="1" destOrd="0" presId="urn:microsoft.com/office/officeart/2005/8/layout/venn1"/>
    <dgm:cxn modelId="{83942BDE-3655-44FE-94F4-4694A283F158}" type="presParOf" srcId="{8018D3DC-6E4F-4E4A-B5E7-4A26851041A0}" destId="{3C745F0E-F514-4308-B845-840C3CF41214}" srcOrd="2" destOrd="0" presId="urn:microsoft.com/office/officeart/2005/8/layout/venn1"/>
    <dgm:cxn modelId="{6D3388D7-50D2-46F7-B46F-ACE5B7C8A275}" type="presParOf" srcId="{8018D3DC-6E4F-4E4A-B5E7-4A26851041A0}" destId="{F4FF51C8-4284-407B-947A-ED9FBCE0435B}" srcOrd="3" destOrd="0" presId="urn:microsoft.com/office/officeart/2005/8/layout/venn1"/>
    <dgm:cxn modelId="{F8C7E014-45D9-4090-B6E7-718DFC0E5E43}" type="presParOf" srcId="{8018D3DC-6E4F-4E4A-B5E7-4A26851041A0}" destId="{2691303E-0D84-447D-AD6B-DD3B5C5AE593}" srcOrd="4" destOrd="0" presId="urn:microsoft.com/office/officeart/2005/8/layout/venn1"/>
    <dgm:cxn modelId="{EE7FE108-2182-43BA-B7C8-48F4E6A00B79}" type="presParOf" srcId="{8018D3DC-6E4F-4E4A-B5E7-4A26851041A0}" destId="{A3CF100D-0438-4101-BDBA-AC2FB48DC688}" srcOrd="5" destOrd="0" presId="urn:microsoft.com/office/officeart/2005/8/layout/ven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rtlCol="0"/>
          <a:lstStyle>
            <a:lvl1pPr algn="r">
              <a:defRPr sz="1200"/>
            </a:lvl1pPr>
          </a:lstStyle>
          <a:p>
            <a:fld id="{F97678DB-3F8D-4CD0-BA77-3656CB4B8304}" type="datetimeFigureOut">
              <a:rPr lang="en-US" smtClean="0"/>
              <a:pPr/>
              <a:t>11/10/2014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rtlCol="0">
            <a:normAutofit/>
          </a:bodyPr>
          <a:lstStyle/>
          <a:p>
            <a:pPr lvl="0"/>
            <a:r>
              <a:rPr lang="en-US" smtClean="0"/>
              <a:t>Click to edit Master text styles</a:t>
            </a:r>
            <a:endParaRPr lang="en-US"/>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rtlCol="0" anchor="b"/>
          <a:lstStyle>
            <a:lvl1pPr algn="r">
              <a:defRPr sz="1200"/>
            </a:lvl1pPr>
          </a:lstStyle>
          <a:p>
            <a:fld id="{55A5A28D-BDB6-46FF-A1EF-D3D59E3A726F}" type="slidenum">
              <a:rPr lang="en-US" smtClean="0"/>
              <a:pPr/>
              <a:t>‹#›</a:t>
            </a:fld>
            <a:endParaRPr lang="en-US"/>
          </a:p>
        </p:txBody>
      </p:sp>
    </p:spTree>
    <p:extLst>
      <p:ext uri="{BB962C8B-B14F-4D97-AF65-F5344CB8AC3E}">
        <p14:creationId xmlns:p14="http://schemas.microsoft.com/office/powerpoint/2010/main" val="435804591"/>
      </p:ext>
    </p:extLst>
  </p:cSld>
  <p:clrMap bg1="lt1" tx1="dk1" bg2="lt2" tx2="dk2" accent1="accent1" accent2="accent2" accent3="accent3" accent4="accent4" accent5="accent5" accent6="accent6" hlink="hlink" folHlink="folHlink"/>
  <p:notesStyle>
    <a:lvl1pPr marL="0" algn="l" rtl="0">
      <a:defRPr sz="1200" kern="1200">
        <a:solidFill>
          <a:schemeClr val="tx1"/>
        </a:solidFill>
        <a:latin typeface="+mn-lt"/>
        <a:ea typeface="+mn-ea"/>
        <a:cs typeface="+mn-cs"/>
      </a:defRPr>
    </a:lvl1pPr>
    <a:lvl2pPr marL="457200" algn="l" rtl="0">
      <a:defRPr sz="1200" kern="1200">
        <a:solidFill>
          <a:schemeClr val="tx1"/>
        </a:solidFill>
        <a:latin typeface="+mn-lt"/>
        <a:ea typeface="+mn-ea"/>
        <a:cs typeface="+mn-cs"/>
      </a:defRPr>
    </a:lvl2pPr>
    <a:lvl3pPr marL="914400" algn="l" rtl="0">
      <a:defRPr sz="1200" kern="1200">
        <a:solidFill>
          <a:schemeClr val="tx1"/>
        </a:solidFill>
        <a:latin typeface="+mn-lt"/>
        <a:ea typeface="+mn-ea"/>
        <a:cs typeface="+mn-cs"/>
      </a:defRPr>
    </a:lvl3pPr>
    <a:lvl4pPr marL="1371600" algn="l" rtl="0">
      <a:defRPr sz="1200" kern="1200">
        <a:solidFill>
          <a:schemeClr val="tx1"/>
        </a:solidFill>
        <a:latin typeface="+mn-lt"/>
        <a:ea typeface="+mn-ea"/>
        <a:cs typeface="+mn-cs"/>
      </a:defRPr>
    </a:lvl4pPr>
    <a:lvl5pPr marL="1828800" algn="l" rtl="0">
      <a:defRPr sz="1200" kern="1200">
        <a:solidFill>
          <a:schemeClr val="tx1"/>
        </a:solidFill>
        <a:latin typeface="+mn-lt"/>
        <a:ea typeface="+mn-ea"/>
        <a:cs typeface="+mn-cs"/>
      </a:defRPr>
    </a:lvl5pPr>
    <a:lvl6pPr marL="2286000" algn="l" rtl="0">
      <a:defRPr sz="1200" kern="1200">
        <a:solidFill>
          <a:schemeClr val="tx1"/>
        </a:solidFill>
        <a:latin typeface="+mn-lt"/>
        <a:ea typeface="+mn-ea"/>
        <a:cs typeface="+mn-cs"/>
      </a:defRPr>
    </a:lvl6pPr>
    <a:lvl7pPr marL="2743200" algn="l" rtl="0">
      <a:defRPr sz="1200" kern="1200">
        <a:solidFill>
          <a:schemeClr val="tx1"/>
        </a:solidFill>
        <a:latin typeface="+mn-lt"/>
        <a:ea typeface="+mn-ea"/>
        <a:cs typeface="+mn-cs"/>
      </a:defRPr>
    </a:lvl7pPr>
    <a:lvl8pPr marL="3200400" algn="l" rtl="0">
      <a:defRPr sz="1200" kern="1200">
        <a:solidFill>
          <a:schemeClr val="tx1"/>
        </a:solidFill>
        <a:latin typeface="+mn-lt"/>
        <a:ea typeface="+mn-ea"/>
        <a:cs typeface="+mn-cs"/>
      </a:defRPr>
    </a:lvl8pPr>
    <a:lvl9pPr marL="3657600" algn="l" rtl="0">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5A5A28D-BDB6-46FF-A1EF-D3D59E3A726F}" type="slidenum">
              <a:rPr lang="en-US" smtClean="0"/>
              <a:pPr/>
              <a:t>1</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Changed</a:t>
            </a:r>
            <a:r>
              <a:rPr lang="en-US" baseline="0" dirty="0" smtClean="0"/>
              <a:t> k-12 to </a:t>
            </a:r>
            <a:r>
              <a:rPr lang="en-US" baseline="0" dirty="0" err="1" smtClean="0"/>
              <a:t>encomas</a:t>
            </a:r>
            <a:endParaRPr lang="en-US" dirty="0"/>
          </a:p>
        </p:txBody>
      </p:sp>
      <p:sp>
        <p:nvSpPr>
          <p:cNvPr id="4" name="Slide Number Placeholder 3"/>
          <p:cNvSpPr>
            <a:spLocks noGrp="1"/>
          </p:cNvSpPr>
          <p:nvPr>
            <p:ph type="sldNum" sz="quarter" idx="10"/>
          </p:nvPr>
        </p:nvSpPr>
        <p:spPr/>
        <p:txBody>
          <a:bodyPr/>
          <a:lstStyle/>
          <a:p>
            <a:fld id="{55A5A28D-BDB6-46FF-A1EF-D3D59E3A726F}" type="slidenum">
              <a:rPr lang="en-US" smtClean="0"/>
              <a:pPr/>
              <a:t>3</a:t>
            </a:fld>
            <a:endParaRPr lang="en-US"/>
          </a:p>
        </p:txBody>
      </p:sp>
    </p:spTree>
    <p:extLst>
      <p:ext uri="{BB962C8B-B14F-4D97-AF65-F5344CB8AC3E}">
        <p14:creationId xmlns:p14="http://schemas.microsoft.com/office/powerpoint/2010/main" val="107832641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Grp="1" noRot="1" noChangeAspect="1"/>
          </p:cNvSpPr>
          <p:nvPr>
            <p:ph type="sldImg"/>
          </p:nvPr>
        </p:nvSpPr>
        <p:spPr>
          <a:noFill/>
          <a:ln w="12700">
            <a:solidFill>
              <a:prstClr val="black"/>
            </a:solidFill>
          </a:ln>
        </p:spPr>
      </p:sp>
      <p:sp>
        <p:nvSpPr>
          <p:cNvPr id="3" name="Rectangle 2"/>
          <p:cNvSpPr>
            <a:spLocks noGrp="1"/>
          </p:cNvSpPr>
          <p:nvPr>
            <p:ph type="body" idx="1"/>
          </p:nvPr>
        </p:nvSpPr>
        <p:spPr/>
        <p:txBody>
          <a:bodyPr/>
          <a:lstStyle/>
          <a:p>
            <a:endParaRPr lang="en-US" dirty="0"/>
          </a:p>
        </p:txBody>
      </p:sp>
      <p:sp>
        <p:nvSpPr>
          <p:cNvPr id="4" name="Rectangle 3"/>
          <p:cNvSpPr>
            <a:spLocks noGrp="1"/>
          </p:cNvSpPr>
          <p:nvPr>
            <p:ph type="sldNum" sz="quarter" idx="10"/>
          </p:nvPr>
        </p:nvSpPr>
        <p:spPr/>
        <p:txBody>
          <a:bodyPr/>
          <a:lstStyle/>
          <a:p>
            <a:fld id="{55A5A28D-BDB6-46FF-A1EF-D3D59E3A726F}" type="slidenum">
              <a:rPr lang="en-US" smtClean="0"/>
              <a:pPr/>
              <a:t>4</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5A5A28D-BDB6-46FF-A1EF-D3D59E3A726F}" type="slidenum">
              <a:rPr lang="en-US" smtClean="0"/>
              <a:pPr/>
              <a:t>10</a:t>
            </a:fld>
            <a:endParaRPr lang="en-US"/>
          </a:p>
        </p:txBody>
      </p:sp>
    </p:spTree>
    <p:extLst>
      <p:ext uri="{BB962C8B-B14F-4D97-AF65-F5344CB8AC3E}">
        <p14:creationId xmlns:p14="http://schemas.microsoft.com/office/powerpoint/2010/main" val="289188622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Grp="1" noRot="1" noChangeAspect="1"/>
          </p:cNvSpPr>
          <p:nvPr>
            <p:ph type="sldImg"/>
          </p:nvPr>
        </p:nvSpPr>
        <p:spPr>
          <a:noFill/>
          <a:ln w="12700">
            <a:solidFill>
              <a:prstClr val="black"/>
            </a:solidFill>
          </a:ln>
        </p:spPr>
      </p:sp>
      <p:sp>
        <p:nvSpPr>
          <p:cNvPr id="3" name="Rectangle 2"/>
          <p:cNvSpPr>
            <a:spLocks noGrp="1"/>
          </p:cNvSpPr>
          <p:nvPr>
            <p:ph type="body" idx="1"/>
          </p:nvPr>
        </p:nvSpPr>
        <p:spPr/>
        <p:txBody>
          <a:bodyPr/>
          <a:lstStyle/>
          <a:p>
            <a:endParaRPr lang="en-US" dirty="0"/>
          </a:p>
        </p:txBody>
      </p:sp>
      <p:sp>
        <p:nvSpPr>
          <p:cNvPr id="4" name="Rectangle 3"/>
          <p:cNvSpPr>
            <a:spLocks noGrp="1"/>
          </p:cNvSpPr>
          <p:nvPr>
            <p:ph type="sldNum" sz="quarter" idx="10"/>
          </p:nvPr>
        </p:nvSpPr>
        <p:spPr/>
        <p:txBody>
          <a:bodyPr/>
          <a:lstStyle/>
          <a:p>
            <a:fld id="{55A5A28D-BDB6-46FF-A1EF-D3D59E3A726F}" type="slidenum">
              <a:rPr lang="en-US" smtClean="0"/>
              <a:pPr/>
              <a:t>12</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Grp="1" noRot="1" noChangeAspect="1"/>
          </p:cNvSpPr>
          <p:nvPr>
            <p:ph type="sldImg"/>
          </p:nvPr>
        </p:nvSpPr>
        <p:spPr>
          <a:noFill/>
          <a:ln w="12700">
            <a:solidFill>
              <a:prstClr val="black"/>
            </a:solidFill>
          </a:ln>
        </p:spPr>
      </p:sp>
      <p:sp>
        <p:nvSpPr>
          <p:cNvPr id="3" name="Rectangle 2"/>
          <p:cNvSpPr>
            <a:spLocks noGrp="1"/>
          </p:cNvSpPr>
          <p:nvPr>
            <p:ph type="body" idx="1"/>
          </p:nvPr>
        </p:nvSpPr>
        <p:spPr/>
        <p:txBody>
          <a:bodyPr/>
          <a:lstStyle/>
          <a:p>
            <a:endParaRPr lang="en-US" dirty="0"/>
          </a:p>
        </p:txBody>
      </p:sp>
      <p:sp>
        <p:nvSpPr>
          <p:cNvPr id="4" name="Rectangle 3"/>
          <p:cNvSpPr>
            <a:spLocks noGrp="1"/>
          </p:cNvSpPr>
          <p:nvPr>
            <p:ph type="sldNum" sz="quarter" idx="10"/>
          </p:nvPr>
        </p:nvSpPr>
        <p:spPr/>
        <p:txBody>
          <a:bodyPr/>
          <a:lstStyle/>
          <a:p>
            <a:fld id="{55A5A28D-BDB6-46FF-A1EF-D3D59E3A726F}" type="slidenum">
              <a:rPr lang="en-US" smtClean="0"/>
              <a:pPr/>
              <a:t>13</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Grp="1" noRot="1" noChangeAspect="1"/>
          </p:cNvSpPr>
          <p:nvPr>
            <p:ph type="sldImg"/>
          </p:nvPr>
        </p:nvSpPr>
        <p:spPr>
          <a:noFill/>
          <a:ln w="12700">
            <a:solidFill>
              <a:prstClr val="black"/>
            </a:solidFill>
          </a:ln>
        </p:spPr>
      </p:sp>
      <p:sp>
        <p:nvSpPr>
          <p:cNvPr id="3" name="Rectangle 2"/>
          <p:cNvSpPr>
            <a:spLocks noGrp="1"/>
          </p:cNvSpPr>
          <p:nvPr>
            <p:ph type="body" idx="1"/>
          </p:nvPr>
        </p:nvSpPr>
        <p:spPr/>
        <p:txBody>
          <a:bodyPr/>
          <a:lstStyle/>
          <a:p>
            <a:endParaRPr lang="en-US" dirty="0"/>
          </a:p>
        </p:txBody>
      </p:sp>
      <p:sp>
        <p:nvSpPr>
          <p:cNvPr id="4" name="Rectangle 3"/>
          <p:cNvSpPr>
            <a:spLocks noGrp="1"/>
          </p:cNvSpPr>
          <p:nvPr>
            <p:ph type="sldNum" sz="quarter" idx="10"/>
          </p:nvPr>
        </p:nvSpPr>
        <p:spPr/>
        <p:txBody>
          <a:bodyPr/>
          <a:lstStyle/>
          <a:p>
            <a:fld id="{55A5A28D-BDB6-46FF-A1EF-D3D59E3A726F}" type="slidenum">
              <a:rPr lang="en-US" smtClean="0"/>
              <a:pPr/>
              <a:t>14</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4" name="Group 13"/>
          <p:cNvGrpSpPr/>
          <p:nvPr/>
        </p:nvGrpSpPr>
        <p:grpSpPr>
          <a:xfrm>
            <a:off x="0" y="0"/>
            <a:ext cx="9163050" cy="6858000"/>
            <a:chOff x="0" y="0"/>
            <a:chExt cx="9163050" cy="6858000"/>
          </a:xfrm>
        </p:grpSpPr>
        <p:pic>
          <p:nvPicPr>
            <p:cNvPr id="7" name="Rectangle 6"/>
            <p:cNvPicPr>
              <a:picLocks noChangeAspect="1"/>
            </p:cNvPicPr>
            <p:nvPr/>
          </p:nvPicPr>
          <p:blipFill>
            <a:blip r:embed="rId2"/>
            <a:stretch>
              <a:fillRect/>
            </a:stretch>
          </p:blipFill>
          <p:spPr>
            <a:xfrm>
              <a:off x="1292" y="457200"/>
              <a:ext cx="9144000" cy="6400800"/>
            </a:xfrm>
            <a:prstGeom prst="rect">
              <a:avLst/>
            </a:prstGeom>
            <a:noFill/>
            <a:ln>
              <a:noFill/>
            </a:ln>
          </p:spPr>
        </p:pic>
        <p:sp>
          <p:nvSpPr>
            <p:cNvPr id="8" name="Rectangle 7"/>
            <p:cNvSpPr/>
            <p:nvPr/>
          </p:nvSpPr>
          <p:spPr>
            <a:xfrm>
              <a:off x="1292" y="0"/>
              <a:ext cx="9144000" cy="6858000"/>
            </a:xfrm>
            <a:prstGeom prst="rect">
              <a:avLst/>
            </a:prstGeom>
            <a:solidFill>
              <a:schemeClr val="accent2">
                <a:shade val="75000"/>
                <a:alpha val="90000"/>
              </a:schemeClr>
            </a:solidFill>
            <a:ln w="25400" cap="rnd"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0"/>
              <a:ext cx="9144000" cy="2286000"/>
            </a:xfrm>
            <a:prstGeom prst="rect">
              <a:avLst/>
            </a:prstGeom>
            <a:gradFill flip="none" rotWithShape="1">
              <a:gsLst>
                <a:gs pos="33000">
                  <a:schemeClr val="accent3">
                    <a:alpha val="49000"/>
                  </a:schemeClr>
                </a:gs>
                <a:gs pos="100000">
                  <a:schemeClr val="bg1">
                    <a:alpha val="43000"/>
                  </a:schemeClr>
                </a:gs>
              </a:gsLst>
              <a:lin ang="5400000" scaled="1"/>
              <a:tileRect/>
            </a:gradFill>
            <a:ln w="25400" cap="rnd" cmpd="sng" algn="ctr">
              <a:noFill/>
              <a:prstDash val="solid"/>
            </a:ln>
            <a:effectLst/>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1292" y="1981200"/>
              <a:ext cx="9144000" cy="609600"/>
            </a:xfrm>
            <a:prstGeom prst="rect">
              <a:avLst/>
            </a:prstGeom>
            <a:solidFill>
              <a:schemeClr val="tx2"/>
            </a:solidFill>
            <a:ln w="25400" cap="rnd"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5166" y="2590800"/>
              <a:ext cx="9144000" cy="457200"/>
            </a:xfrm>
            <a:prstGeom prst="rect">
              <a:avLst/>
            </a:prstGeom>
            <a:solidFill>
              <a:schemeClr val="accent6">
                <a:shade val="10000"/>
              </a:schemeClr>
            </a:solidFill>
            <a:ln w="25400" cap="rnd"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19050" y="0"/>
              <a:ext cx="9144000" cy="1981200"/>
            </a:xfrm>
            <a:prstGeom prst="rect">
              <a:avLst/>
            </a:prstGeom>
            <a:gradFill flip="none" rotWithShape="1">
              <a:gsLst>
                <a:gs pos="33000">
                  <a:schemeClr val="accent3"/>
                </a:gs>
                <a:gs pos="100000">
                  <a:schemeClr val="bg1">
                    <a:alpha val="0"/>
                  </a:schemeClr>
                </a:gs>
              </a:gsLst>
              <a:lin ang="5400000" scaled="1"/>
              <a:tileRect/>
            </a:gradFill>
            <a:ln w="25400" cap="rnd" cmpd="sng" algn="ctr">
              <a:noFill/>
              <a:prstDash val="solid"/>
            </a:ln>
            <a:effectLst/>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Title 1"/>
          <p:cNvSpPr>
            <a:spLocks noGrp="1"/>
          </p:cNvSpPr>
          <p:nvPr>
            <p:ph type="ctrTitle"/>
          </p:nvPr>
        </p:nvSpPr>
        <p:spPr>
          <a:xfrm>
            <a:off x="685800" y="1952625"/>
            <a:ext cx="7772400" cy="666750"/>
          </a:xfrm>
        </p:spPr>
        <p:txBody>
          <a:bodyPr/>
          <a:lstStyle>
            <a:lvl1pPr algn="ctr">
              <a:defRPr sz="3600" cap="all" baseline="0">
                <a:effectLst>
                  <a:outerShdw blurRad="254000" algn="tl" rotWithShape="0">
                    <a:srgbClr val="000000">
                      <a:alpha val="43137"/>
                    </a:srgbClr>
                  </a:outerShdw>
                </a:effectLst>
              </a:defRPr>
            </a:lvl1pPr>
          </a:lstStyle>
          <a:p>
            <a:r>
              <a:rPr lang="en-US" smtClean="0"/>
              <a:t>Click to edit Master title style</a:t>
            </a:r>
            <a:endParaRPr lang="en-US"/>
          </a:p>
        </p:txBody>
      </p:sp>
      <p:sp>
        <p:nvSpPr>
          <p:cNvPr id="3" name="Subtitle 2"/>
          <p:cNvSpPr>
            <a:spLocks noGrp="1"/>
          </p:cNvSpPr>
          <p:nvPr>
            <p:ph type="subTitle" idx="1"/>
          </p:nvPr>
        </p:nvSpPr>
        <p:spPr>
          <a:xfrm>
            <a:off x="685800" y="2667000"/>
            <a:ext cx="7772400" cy="381000"/>
          </a:xfrm>
        </p:spPr>
        <p:txBody>
          <a:bodyPr/>
          <a:lstStyle>
            <a:lvl1pPr marL="0" indent="0" algn="ctr">
              <a:buNone/>
              <a:defRPr sz="1600">
                <a:solidFill>
                  <a:schemeClr val="bg1"/>
                </a:solidFill>
                <a:effectLst>
                  <a:outerShdw blurRad="254000" algn="tl" rotWithShape="0">
                    <a:srgbClr val="000000">
                      <a:alpha val="43137"/>
                    </a:srgbClr>
                  </a:outerShdw>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2B01318-6ABD-4BDD-BBB0-D5B124F36B42}" type="datetimeFigureOut">
              <a:rPr lang="en-US" smtClean="0"/>
              <a:pPr/>
              <a:t>11/10/2014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2D56ECA-4C16-4208-B374-27591EF545A3}"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accent6">
            <a:shade val="10000"/>
          </a:schemeClr>
        </a:solidFill>
        <a:effectLst/>
      </p:bgPr>
    </p:bg>
    <p:spTree>
      <p:nvGrpSpPr>
        <p:cNvPr id="1" name=""/>
        <p:cNvGrpSpPr/>
        <p:nvPr/>
      </p:nvGrpSpPr>
      <p:grpSpPr>
        <a:xfrm>
          <a:off x="0" y="0"/>
          <a:ext cx="0" cy="0"/>
          <a:chOff x="0" y="0"/>
          <a:chExt cx="0" cy="0"/>
        </a:xfrm>
      </p:grpSpPr>
      <p:grpSp>
        <p:nvGrpSpPr>
          <p:cNvPr id="10" name="Group 9"/>
          <p:cNvGrpSpPr/>
          <p:nvPr/>
        </p:nvGrpSpPr>
        <p:grpSpPr>
          <a:xfrm>
            <a:off x="0" y="228600"/>
            <a:ext cx="9144000" cy="6400800"/>
            <a:chOff x="0" y="228600"/>
            <a:chExt cx="9144000" cy="6400800"/>
          </a:xfrm>
        </p:grpSpPr>
        <p:pic>
          <p:nvPicPr>
            <p:cNvPr id="7" name="Rectangle 6"/>
            <p:cNvPicPr>
              <a:picLocks noChangeAspect="1"/>
            </p:cNvPicPr>
            <p:nvPr/>
          </p:nvPicPr>
          <p:blipFill>
            <a:blip r:embed="rId2"/>
            <a:stretch>
              <a:fillRect/>
            </a:stretch>
          </p:blipFill>
          <p:spPr>
            <a:xfrm>
              <a:off x="0" y="228600"/>
              <a:ext cx="9144000" cy="6400800"/>
            </a:xfrm>
            <a:prstGeom prst="rect">
              <a:avLst/>
            </a:prstGeom>
            <a:noFill/>
            <a:ln>
              <a:noFill/>
            </a:ln>
          </p:spPr>
        </p:pic>
        <p:sp>
          <p:nvSpPr>
            <p:cNvPr id="8" name="Rectangle 7"/>
            <p:cNvSpPr/>
            <p:nvPr/>
          </p:nvSpPr>
          <p:spPr>
            <a:xfrm>
              <a:off x="0" y="228600"/>
              <a:ext cx="9144000" cy="6400800"/>
            </a:xfrm>
            <a:prstGeom prst="rect">
              <a:avLst/>
            </a:prstGeom>
            <a:solidFill>
              <a:schemeClr val="accent2">
                <a:shade val="50000"/>
                <a:alpha val="93000"/>
              </a:schemeClr>
            </a:solidFill>
            <a:ln w="25400" cap="rnd"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0" y="228600"/>
              <a:ext cx="9144000" cy="6199632"/>
            </a:xfrm>
            <a:prstGeom prst="rect">
              <a:avLst/>
            </a:prstGeom>
            <a:gradFill>
              <a:gsLst>
                <a:gs pos="66000">
                  <a:schemeClr val="accent3">
                    <a:alpha val="79000"/>
                  </a:schemeClr>
                </a:gs>
                <a:gs pos="100000">
                  <a:schemeClr val="bg1">
                    <a:alpha val="50000"/>
                  </a:schemeClr>
                </a:gs>
              </a:gsLst>
              <a:lin ang="5400000" scaled="1"/>
            </a:gradFill>
            <a:ln w="25400" cap="rnd" cmpd="sng" algn="ctr">
              <a:noFill/>
              <a:prstDash val="solid"/>
            </a:ln>
            <a:effectLst/>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Title 1"/>
          <p:cNvSpPr>
            <a:spLocks noGrp="1"/>
          </p:cNvSpPr>
          <p:nvPr>
            <p:ph type="title"/>
          </p:nvPr>
        </p:nvSpPr>
        <p:spPr>
          <a:xfrm>
            <a:off x="762000" y="3505200"/>
            <a:ext cx="7772400" cy="1362075"/>
          </a:xfrm>
        </p:spPr>
        <p:txBody>
          <a:bodyPr anchor="b" anchorCtr="0"/>
          <a:lstStyle>
            <a:lvl1pPr algn="l">
              <a:defRPr sz="3600" b="0" cap="all" baseline="0">
                <a:effectLst>
                  <a:outerShdw blurRad="254000" algn="tl" rotWithShape="0">
                    <a:srgbClr val="000000">
                      <a:alpha val="43137"/>
                    </a:srgbClr>
                  </a:outerShdw>
                </a:effectLst>
              </a:defRPr>
            </a:lvl1pPr>
          </a:lstStyle>
          <a:p>
            <a:r>
              <a:rPr lang="en-US" smtClean="0"/>
              <a:t>Click to edit Master title style</a:t>
            </a:r>
            <a:endParaRPr lang="en-US"/>
          </a:p>
        </p:txBody>
      </p:sp>
      <p:sp>
        <p:nvSpPr>
          <p:cNvPr id="3" name="Text Placeholder 2"/>
          <p:cNvSpPr>
            <a:spLocks noGrp="1"/>
          </p:cNvSpPr>
          <p:nvPr>
            <p:ph type="body" idx="1"/>
          </p:nvPr>
        </p:nvSpPr>
        <p:spPr>
          <a:xfrm>
            <a:off x="762000" y="4876801"/>
            <a:ext cx="7772400" cy="1042987"/>
          </a:xfrm>
        </p:spPr>
        <p:txBody>
          <a:bodyPr anchor="t" anchorCtr="0"/>
          <a:lstStyle>
            <a:lvl1pPr marL="0" indent="0">
              <a:buNone/>
              <a:defRPr sz="1600">
                <a:solidFill>
                  <a:schemeClr val="accent6">
                    <a:shade val="1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22B01318-6ABD-4BDD-BBB0-D5B124F36B42}" type="datetimeFigureOut">
              <a:rPr lang="en-US" smtClean="0"/>
              <a:pPr/>
              <a:t>11/10/2014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2D56ECA-4C16-4208-B374-27591EF545A3}"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22B01318-6ABD-4BDD-BBB0-D5B124F36B42}" type="datetimeFigureOut">
              <a:rPr lang="en-US" smtClean="0"/>
              <a:pPr/>
              <a:t>11/10/2014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2D56ECA-4C16-4208-B374-27591EF545A3}"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2B01318-6ABD-4BDD-BBB0-D5B124F36B42}" type="datetimeFigureOut">
              <a:rPr lang="en-US" smtClean="0"/>
              <a:pPr/>
              <a:t>11/10/2014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2D56ECA-4C16-4208-B374-27591EF545A3}"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2B01318-6ABD-4BDD-BBB0-D5B124F36B42}" type="datetimeFigureOut">
              <a:rPr lang="en-US" smtClean="0"/>
              <a:pPr/>
              <a:t>11/10/2014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2D56ECA-4C16-4208-B374-27591EF545A3}"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2B01318-6ABD-4BDD-BBB0-D5B124F36B42}" type="datetimeFigureOut">
              <a:rPr lang="en-US" smtClean="0"/>
              <a:pPr/>
              <a:t>11/10/2014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2D56ECA-4C16-4208-B374-27591EF545A3}"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2B01318-6ABD-4BDD-BBB0-D5B124F36B42}" type="datetimeFigureOut">
              <a:rPr lang="en-US" smtClean="0"/>
              <a:pPr/>
              <a:t>11/10/2014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2D56ECA-4C16-4208-B374-27591EF545A3}"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jpe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11" name="Group 10"/>
          <p:cNvGrpSpPr/>
          <p:nvPr/>
        </p:nvGrpSpPr>
        <p:grpSpPr>
          <a:xfrm>
            <a:off x="0" y="0"/>
            <a:ext cx="9144000" cy="6858000"/>
            <a:chOff x="0" y="0"/>
            <a:chExt cx="9144000" cy="6858000"/>
          </a:xfrm>
        </p:grpSpPr>
        <p:sp>
          <p:nvSpPr>
            <p:cNvPr id="16" name="Rectangle 15"/>
            <p:cNvSpPr/>
            <p:nvPr/>
          </p:nvSpPr>
          <p:spPr>
            <a:xfrm>
              <a:off x="0" y="0"/>
              <a:ext cx="9144000" cy="6858000"/>
            </a:xfrm>
            <a:prstGeom prst="rect">
              <a:avLst/>
            </a:prstGeom>
            <a:solidFill>
              <a:schemeClr val="accent6">
                <a:shade val="10000"/>
              </a:schemeClr>
            </a:solidFill>
            <a:ln w="25400" cap="rnd" cmpd="sng" algn="ctr">
              <a:noFill/>
              <a:prstDash val="solid"/>
            </a:ln>
            <a:effectLst/>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Rectangle 12"/>
            <p:cNvPicPr>
              <a:picLocks noChangeAspect="1"/>
            </p:cNvPicPr>
            <p:nvPr/>
          </p:nvPicPr>
          <p:blipFill>
            <a:blip r:embed="rId11"/>
            <a:stretch>
              <a:fillRect/>
            </a:stretch>
          </p:blipFill>
          <p:spPr>
            <a:xfrm>
              <a:off x="0" y="228600"/>
              <a:ext cx="9144000" cy="6400800"/>
            </a:xfrm>
            <a:prstGeom prst="rect">
              <a:avLst/>
            </a:prstGeom>
            <a:noFill/>
            <a:ln>
              <a:noFill/>
            </a:ln>
          </p:spPr>
        </p:pic>
        <p:sp>
          <p:nvSpPr>
            <p:cNvPr id="14" name="Rectangle 13"/>
            <p:cNvSpPr/>
            <p:nvPr/>
          </p:nvSpPr>
          <p:spPr>
            <a:xfrm>
              <a:off x="0" y="228600"/>
              <a:ext cx="9144000" cy="6400800"/>
            </a:xfrm>
            <a:prstGeom prst="rect">
              <a:avLst/>
            </a:prstGeom>
            <a:solidFill>
              <a:schemeClr val="accent2">
                <a:shade val="50000"/>
                <a:alpha val="90000"/>
              </a:schemeClr>
            </a:solidFill>
            <a:ln w="25400" cap="rnd"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0" y="1371601"/>
              <a:ext cx="9144000" cy="5057775"/>
            </a:xfrm>
            <a:prstGeom prst="rect">
              <a:avLst/>
            </a:prstGeom>
            <a:gradFill>
              <a:gsLst>
                <a:gs pos="66000">
                  <a:schemeClr val="accent3">
                    <a:alpha val="79000"/>
                  </a:schemeClr>
                </a:gs>
                <a:gs pos="100000">
                  <a:schemeClr val="bg1">
                    <a:alpha val="50000"/>
                  </a:schemeClr>
                </a:gs>
              </a:gsLst>
              <a:lin ang="5400000" scaled="1"/>
            </a:gradFill>
            <a:ln w="25400" cap="rnd" cmpd="sng" algn="ctr">
              <a:noFill/>
              <a:prstDash val="solid"/>
            </a:ln>
            <a:effectLst/>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Title Placeholder 1"/>
          <p:cNvSpPr>
            <a:spLocks noGrp="1"/>
          </p:cNvSpPr>
          <p:nvPr>
            <p:ph type="title"/>
          </p:nvPr>
        </p:nvSpPr>
        <p:spPr>
          <a:xfrm>
            <a:off x="457200" y="227013"/>
            <a:ext cx="8229600" cy="1143000"/>
          </a:xfrm>
          <a:prstGeom prst="rect">
            <a:avLst/>
          </a:prstGeom>
        </p:spPr>
        <p:txBody>
          <a:bodyPr vert="horz" rtlCol="0" anchor="b" anchorCtr="0">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514476"/>
            <a:ext cx="8229600" cy="4611688"/>
          </a:xfrm>
          <a:prstGeom prst="rect">
            <a:avLst/>
          </a:prstGeom>
        </p:spPr>
        <p:txBody>
          <a:bodyPr vert="horz"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92636"/>
            <a:ext cx="2133600" cy="365125"/>
          </a:xfrm>
          <a:prstGeom prst="rect">
            <a:avLst/>
          </a:prstGeom>
        </p:spPr>
        <p:txBody>
          <a:bodyPr vert="horz" rtlCol="0" anchor="ctr"/>
          <a:lstStyle>
            <a:lvl1pPr algn="l">
              <a:defRPr sz="1200">
                <a:solidFill>
                  <a:schemeClr val="bg1"/>
                </a:solidFill>
              </a:defRPr>
            </a:lvl1pPr>
          </a:lstStyle>
          <a:p>
            <a:fld id="{22B01318-6ABD-4BDD-BBB0-D5B124F36B42}" type="datetimeFigureOut">
              <a:rPr lang="en-US" smtClean="0">
                <a:solidFill>
                  <a:schemeClr val="bg1"/>
                </a:solidFill>
              </a:rPr>
              <a:pPr/>
              <a:t>11/10/2014</a:t>
            </a:fld>
            <a:endParaRPr lang="en-US">
              <a:solidFill>
                <a:schemeClr val="bg1"/>
              </a:solidFill>
            </a:endParaRPr>
          </a:p>
        </p:txBody>
      </p:sp>
      <p:sp>
        <p:nvSpPr>
          <p:cNvPr id="5" name="Footer Placeholder 4"/>
          <p:cNvSpPr>
            <a:spLocks noGrp="1"/>
          </p:cNvSpPr>
          <p:nvPr>
            <p:ph type="ftr" sz="quarter" idx="3"/>
          </p:nvPr>
        </p:nvSpPr>
        <p:spPr>
          <a:xfrm>
            <a:off x="3124200" y="6392636"/>
            <a:ext cx="2895600" cy="365125"/>
          </a:xfrm>
          <a:prstGeom prst="rect">
            <a:avLst/>
          </a:prstGeom>
        </p:spPr>
        <p:txBody>
          <a:bodyPr vert="horz" rtlCol="0" anchor="ctr"/>
          <a:lstStyle>
            <a:lvl1pPr algn="ctr">
              <a:defRPr sz="1200">
                <a:solidFill>
                  <a:schemeClr val="bg1"/>
                </a:solidFill>
              </a:defRPr>
            </a:lvl1pPr>
          </a:lstStyle>
          <a:p>
            <a:endParaRPr lang="en-US">
              <a:solidFill>
                <a:schemeClr val="bg1"/>
              </a:solidFill>
            </a:endParaRPr>
          </a:p>
        </p:txBody>
      </p:sp>
      <p:sp>
        <p:nvSpPr>
          <p:cNvPr id="6" name="Slide Number Placeholder 5"/>
          <p:cNvSpPr>
            <a:spLocks noGrp="1"/>
          </p:cNvSpPr>
          <p:nvPr>
            <p:ph type="sldNum" sz="quarter" idx="4"/>
          </p:nvPr>
        </p:nvSpPr>
        <p:spPr>
          <a:xfrm>
            <a:off x="6553200" y="6392636"/>
            <a:ext cx="2133600" cy="365125"/>
          </a:xfrm>
          <a:prstGeom prst="rect">
            <a:avLst/>
          </a:prstGeom>
        </p:spPr>
        <p:txBody>
          <a:bodyPr vert="horz" rtlCol="0" anchor="ctr"/>
          <a:lstStyle>
            <a:lvl1pPr algn="r">
              <a:defRPr sz="1200">
                <a:solidFill>
                  <a:schemeClr val="bg1"/>
                </a:solidFill>
              </a:defRPr>
            </a:lvl1pPr>
          </a:lstStyle>
          <a:p>
            <a:fld id="{62D56ECA-4C16-4208-B374-27591EF545A3}" type="slidenum">
              <a:rPr lang="en-US" smtClean="0">
                <a:solidFill>
                  <a:schemeClr val="bg1"/>
                </a:solidFill>
              </a:rPr>
              <a:pPr/>
              <a:t>‹#›</a:t>
            </a:fld>
            <a:endParaRPr lang="en-US">
              <a:solidFill>
                <a:schemeClr val="bg1"/>
              </a:solidFill>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Lst>
  <p:txStyles>
    <p:titleStyle>
      <a:lvl1pPr algn="l" rtl="0" eaLnBrk="1" latinLnBrk="0" hangingPunct="1">
        <a:spcBef>
          <a:spcPct val="0"/>
        </a:spcBef>
        <a:buNone/>
        <a:defRPr sz="3600" kern="1200" cap="all" baseline="0">
          <a:solidFill>
            <a:schemeClr val="bg1"/>
          </a:solidFill>
          <a:effectLst>
            <a:outerShdw blurRad="254000" algn="tl" rotWithShape="0">
              <a:srgbClr val="000000">
                <a:alpha val="43137"/>
              </a:srgbClr>
            </a:outerShdw>
          </a:effectLst>
          <a:latin typeface="+mj-lt"/>
          <a:ea typeface="+mj-ea"/>
          <a:cs typeface="+mj-cs"/>
        </a:defRPr>
      </a:lvl1pPr>
    </p:titleStyle>
    <p:bodyStyle>
      <a:lvl1pPr marL="342900" indent="-342900" algn="l" rtl="0" eaLnBrk="1" latinLnBrk="0" hangingPunct="1">
        <a:spcBef>
          <a:spcPct val="20000"/>
        </a:spcBef>
        <a:buFont typeface="Arial"/>
        <a:buChar char="•"/>
        <a:defRPr sz="2800" kern="1200">
          <a:solidFill>
            <a:schemeClr val="accent6">
              <a:shade val="10000"/>
            </a:schemeClr>
          </a:solidFill>
          <a:latin typeface="+mj-lt"/>
          <a:ea typeface="+mn-ea"/>
          <a:cs typeface="+mn-cs"/>
        </a:defRPr>
      </a:lvl1pPr>
      <a:lvl2pPr marL="742950" indent="-285750" algn="l" rtl="0" eaLnBrk="1" latinLnBrk="0" hangingPunct="1">
        <a:spcBef>
          <a:spcPct val="20000"/>
        </a:spcBef>
        <a:buFont typeface="Arial"/>
        <a:buChar char="–"/>
        <a:defRPr sz="2400" kern="1200">
          <a:solidFill>
            <a:schemeClr val="accent6">
              <a:shade val="10000"/>
            </a:schemeClr>
          </a:solidFill>
          <a:latin typeface="+mj-lt"/>
          <a:ea typeface="+mn-ea"/>
          <a:cs typeface="+mn-cs"/>
        </a:defRPr>
      </a:lvl2pPr>
      <a:lvl3pPr marL="1143000" indent="-228600" algn="l" rtl="0" eaLnBrk="1" latinLnBrk="0" hangingPunct="1">
        <a:spcBef>
          <a:spcPct val="20000"/>
        </a:spcBef>
        <a:buFont typeface="Arial"/>
        <a:buChar char="•"/>
        <a:defRPr sz="2000" kern="1200">
          <a:solidFill>
            <a:schemeClr val="accent6">
              <a:shade val="10000"/>
            </a:schemeClr>
          </a:solidFill>
          <a:latin typeface="+mj-lt"/>
          <a:ea typeface="+mn-ea"/>
          <a:cs typeface="+mn-cs"/>
        </a:defRPr>
      </a:lvl3pPr>
      <a:lvl4pPr marL="1600200" indent="-228600" algn="l" rtl="0" eaLnBrk="1" latinLnBrk="0" hangingPunct="1">
        <a:spcBef>
          <a:spcPct val="20000"/>
        </a:spcBef>
        <a:buFont typeface="Arial"/>
        <a:buChar char="–"/>
        <a:defRPr sz="1800" kern="1200">
          <a:solidFill>
            <a:schemeClr val="accent6">
              <a:shade val="10000"/>
            </a:schemeClr>
          </a:solidFill>
          <a:latin typeface="+mj-lt"/>
          <a:ea typeface="+mn-ea"/>
          <a:cs typeface="+mn-cs"/>
        </a:defRPr>
      </a:lvl4pPr>
      <a:lvl5pPr marL="2057400" indent="-228600" algn="l" rtl="0" eaLnBrk="1" latinLnBrk="0" hangingPunct="1">
        <a:spcBef>
          <a:spcPct val="20000"/>
        </a:spcBef>
        <a:buFont typeface="Arial"/>
        <a:buChar char="»"/>
        <a:defRPr sz="1800" kern="1200">
          <a:solidFill>
            <a:schemeClr val="accent6">
              <a:shade val="10000"/>
            </a:schemeClr>
          </a:solidFill>
          <a:latin typeface="+mj-lt"/>
          <a:ea typeface="+mn-ea"/>
          <a:cs typeface="+mn-cs"/>
        </a:defRPr>
      </a:lvl5pPr>
      <a:lvl6pPr marL="2514600" indent="-228600" algn="l"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rtl="0" eaLnBrk="1" latinLnBrk="0" hangingPunct="1">
        <a:spcBef>
          <a:spcPct val="20000"/>
        </a:spcBef>
        <a:buFont typeface="Arial"/>
        <a:buChar char="•"/>
        <a:defRPr sz="2000" kern="1200">
          <a:solidFill>
            <a:schemeClr val="tx1"/>
          </a:solidFill>
          <a:latin typeface="+mn-lt"/>
          <a:ea typeface="+mn-ea"/>
          <a:cs typeface="+mn-cs"/>
        </a:defRPr>
      </a:lvl9pPr>
    </p:bodyStyle>
    <p:otherStyle>
      <a:lvl1pPr marL="0" algn="l" rtl="0" eaLnBrk="1" hangingPunct="1">
        <a:defRPr kern="1200">
          <a:solidFill>
            <a:schemeClr val="tx1"/>
          </a:solidFill>
          <a:latin typeface="+mn-lt"/>
          <a:ea typeface="+mn-ea"/>
          <a:cs typeface="+mn-cs"/>
        </a:defRPr>
      </a:lvl1pPr>
      <a:lvl2pPr marL="457200" algn="l" rtl="0" eaLnBrk="1" hangingPunct="1">
        <a:defRPr kern="1200">
          <a:solidFill>
            <a:schemeClr val="tx1"/>
          </a:solidFill>
          <a:latin typeface="+mn-lt"/>
          <a:ea typeface="+mn-ea"/>
          <a:cs typeface="+mn-cs"/>
        </a:defRPr>
      </a:lvl2pPr>
      <a:lvl3pPr marL="914400" algn="l" rtl="0" eaLnBrk="1" hangingPunct="1">
        <a:defRPr kern="1200">
          <a:solidFill>
            <a:schemeClr val="tx1"/>
          </a:solidFill>
          <a:latin typeface="+mn-lt"/>
          <a:ea typeface="+mn-ea"/>
          <a:cs typeface="+mn-cs"/>
        </a:defRPr>
      </a:lvl3pPr>
      <a:lvl4pPr marL="1371600" algn="l" rtl="0" eaLnBrk="1" hangingPunct="1">
        <a:defRPr kern="1200">
          <a:solidFill>
            <a:schemeClr val="tx1"/>
          </a:solidFill>
          <a:latin typeface="+mn-lt"/>
          <a:ea typeface="+mn-ea"/>
          <a:cs typeface="+mn-cs"/>
        </a:defRPr>
      </a:lvl4pPr>
      <a:lvl5pPr marL="1828800" algn="l" rtl="0" eaLnBrk="1" hangingPunct="1">
        <a:defRPr kern="1200">
          <a:solidFill>
            <a:schemeClr val="tx1"/>
          </a:solidFill>
          <a:latin typeface="+mn-lt"/>
          <a:ea typeface="+mn-ea"/>
          <a:cs typeface="+mn-cs"/>
        </a:defRPr>
      </a:lvl5pPr>
      <a:lvl6pPr marL="2286000" algn="l" rtl="0" eaLnBrk="1" hangingPunct="1">
        <a:defRPr kern="1200">
          <a:solidFill>
            <a:schemeClr val="tx1"/>
          </a:solidFill>
          <a:latin typeface="+mn-lt"/>
          <a:ea typeface="+mn-ea"/>
          <a:cs typeface="+mn-cs"/>
        </a:defRPr>
      </a:lvl6pPr>
      <a:lvl7pPr marL="2743200" algn="l" rtl="0" eaLnBrk="1" hangingPunct="1">
        <a:defRPr kern="1200">
          <a:solidFill>
            <a:schemeClr val="tx1"/>
          </a:solidFill>
          <a:latin typeface="+mn-lt"/>
          <a:ea typeface="+mn-ea"/>
          <a:cs typeface="+mn-cs"/>
        </a:defRPr>
      </a:lvl7pPr>
      <a:lvl8pPr marL="3200400" algn="l" rtl="0" eaLnBrk="1" hangingPunct="1">
        <a:defRPr kern="1200">
          <a:solidFill>
            <a:schemeClr val="tx1"/>
          </a:solidFill>
          <a:latin typeface="+mn-lt"/>
          <a:ea typeface="+mn-ea"/>
          <a:cs typeface="+mn-cs"/>
        </a:defRPr>
      </a:lvl8pPr>
      <a:lvl9pPr marL="3657600" algn="l" rtl="0" eaLnBrk="1" hangingPunct="1">
        <a:defRPr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 Id="rId9" Type="http://schemas.openxmlformats.org/officeDocument/2006/relationships/image" Target="../media/image2.png"/></Relationships>
</file>

<file path=ppt/slides/_rels/slide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8.emf"/><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9.emf"/><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hyperlink" Target="mailto:rfox@gmu.edu" TargetMode="External"/><Relationship Id="rId2" Type="http://schemas.openxmlformats.org/officeDocument/2006/relationships/image" Target="../media/image11.png"/><Relationship Id="rId1" Type="http://schemas.openxmlformats.org/officeDocument/2006/relationships/slideLayout" Target="../slideLayouts/slideLayout2.xml"/><Relationship Id="rId6" Type="http://schemas.openxmlformats.org/officeDocument/2006/relationships/image" Target="../media/image2.png"/><Relationship Id="rId5" Type="http://schemas.openxmlformats.org/officeDocument/2006/relationships/image" Target="../media/image12.png"/><Relationship Id="rId4" Type="http://schemas.openxmlformats.org/officeDocument/2006/relationships/hyperlink" Target="mailto:smerz@gmu.edu"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Grp="1"/>
          </p:cNvSpPr>
          <p:nvPr>
            <p:ph type="ctrTitle"/>
          </p:nvPr>
        </p:nvSpPr>
        <p:spPr>
          <a:xfrm>
            <a:off x="0" y="228600"/>
            <a:ext cx="9144000" cy="1524000"/>
          </a:xfrm>
        </p:spPr>
        <p:txBody>
          <a:bodyPr>
            <a:noAutofit/>
          </a:bodyPr>
          <a:lstStyle/>
          <a:p>
            <a:r>
              <a:rPr lang="en-US" sz="2800" b="1" dirty="0">
                <a:solidFill>
                  <a:schemeClr val="accent1"/>
                </a:solidFill>
                <a:effectLst/>
              </a:rPr>
              <a:t> </a:t>
            </a:r>
            <a:r>
              <a:rPr lang="en-US" sz="2800" b="1" i="1" cap="none" dirty="0" smtClean="0">
                <a:solidFill>
                  <a:schemeClr val="accent6">
                    <a:lumMod val="75000"/>
                  </a:schemeClr>
                </a:solidFill>
                <a:effectLst/>
              </a:rPr>
              <a:t>Globalization And Internationalization In Education: </a:t>
            </a:r>
            <a:r>
              <a:rPr lang="en-US" sz="3200" b="1" i="1" cap="none" dirty="0" smtClean="0">
                <a:solidFill>
                  <a:schemeClr val="tx2"/>
                </a:solidFill>
                <a:effectLst/>
              </a:rPr>
              <a:t/>
            </a:r>
            <a:br>
              <a:rPr lang="en-US" sz="3200" b="1" i="1" cap="none" dirty="0" smtClean="0">
                <a:solidFill>
                  <a:schemeClr val="tx2"/>
                </a:solidFill>
                <a:effectLst/>
              </a:rPr>
            </a:br>
            <a:r>
              <a:rPr lang="en-US" sz="3200" b="1" i="1" cap="none" dirty="0" smtClean="0">
                <a:solidFill>
                  <a:schemeClr val="bg1">
                    <a:lumMod val="50000"/>
                  </a:schemeClr>
                </a:solidFill>
                <a:effectLst/>
              </a:rPr>
              <a:t>Teachers’ Perspectives On Culture, International Education And International Mindedness </a:t>
            </a:r>
            <a:endParaRPr lang="en-US" sz="3200" cap="none" dirty="0">
              <a:solidFill>
                <a:schemeClr val="bg1">
                  <a:lumMod val="50000"/>
                </a:schemeClr>
              </a:solidFill>
            </a:endParaRPr>
          </a:p>
        </p:txBody>
      </p:sp>
      <p:sp>
        <p:nvSpPr>
          <p:cNvPr id="3" name="Rectangle 2"/>
          <p:cNvSpPr>
            <a:spLocks noGrp="1"/>
          </p:cNvSpPr>
          <p:nvPr>
            <p:ph type="subTitle" idx="1"/>
          </p:nvPr>
        </p:nvSpPr>
        <p:spPr>
          <a:xfrm>
            <a:off x="762000" y="3200400"/>
            <a:ext cx="7772400" cy="381000"/>
          </a:xfrm>
        </p:spPr>
        <p:txBody>
          <a:bodyPr>
            <a:noAutofit/>
          </a:bodyPr>
          <a:lstStyle/>
          <a:p>
            <a:endParaRPr lang="en-US" sz="2800" i="1" dirty="0">
              <a:solidFill>
                <a:schemeClr val="tx1"/>
              </a:solidFill>
            </a:endParaRPr>
          </a:p>
          <a:p>
            <a:r>
              <a:rPr lang="en-US" sz="2800" i="1" dirty="0" smtClean="0">
                <a:solidFill>
                  <a:schemeClr val="tx1"/>
                </a:solidFill>
                <a:effectLst/>
              </a:rPr>
              <a:t>Dr. Rebecca K. Fox </a:t>
            </a:r>
          </a:p>
          <a:p>
            <a:r>
              <a:rPr lang="en-US" sz="2800" i="1" dirty="0" smtClean="0">
                <a:solidFill>
                  <a:schemeClr val="tx1"/>
                </a:solidFill>
                <a:effectLst/>
              </a:rPr>
              <a:t>George Mason University, VA, USA  </a:t>
            </a:r>
          </a:p>
          <a:p>
            <a:r>
              <a:rPr lang="en-US" sz="2000" i="1" dirty="0" smtClean="0">
                <a:solidFill>
                  <a:schemeClr val="tx1"/>
                </a:solidFill>
                <a:effectLst/>
              </a:rPr>
              <a:t>10 October 10 2014</a:t>
            </a:r>
          </a:p>
          <a:p>
            <a:r>
              <a:rPr lang="en-US" sz="2000" i="1" dirty="0" err="1" smtClean="0">
                <a:solidFill>
                  <a:schemeClr val="tx1"/>
                </a:solidFill>
                <a:effectLst/>
              </a:rPr>
              <a:t>Ecole</a:t>
            </a:r>
            <a:r>
              <a:rPr lang="en-US" sz="2000" i="1" dirty="0" smtClean="0">
                <a:solidFill>
                  <a:schemeClr val="tx1"/>
                </a:solidFill>
                <a:effectLst/>
              </a:rPr>
              <a:t> </a:t>
            </a:r>
            <a:r>
              <a:rPr lang="en-US" sz="2000" i="1" dirty="0" err="1" smtClean="0">
                <a:solidFill>
                  <a:schemeClr val="tx1"/>
                </a:solidFill>
                <a:effectLst/>
              </a:rPr>
              <a:t>Mondiale</a:t>
            </a:r>
            <a:r>
              <a:rPr lang="en-US" sz="2000" i="1" dirty="0" smtClean="0">
                <a:solidFill>
                  <a:schemeClr val="tx1"/>
                </a:solidFill>
                <a:effectLst/>
              </a:rPr>
              <a:t> World School </a:t>
            </a:r>
          </a:p>
          <a:p>
            <a:r>
              <a:rPr lang="en-US" sz="2000" i="1" dirty="0" smtClean="0">
                <a:solidFill>
                  <a:schemeClr val="tx1"/>
                </a:solidFill>
                <a:effectLst/>
              </a:rPr>
              <a:t>Mumbai, India</a:t>
            </a:r>
            <a:endParaRPr lang="en-US" sz="2000" i="1" dirty="0">
              <a:solidFill>
                <a:schemeClr val="tx1"/>
              </a:solidFill>
              <a:effectLst/>
            </a:endParaRPr>
          </a:p>
        </p:txBody>
      </p:sp>
      <p:sp>
        <p:nvSpPr>
          <p:cNvPr id="5" name="Rectangle 2"/>
          <p:cNvSpPr txBox="1">
            <a:spLocks/>
          </p:cNvSpPr>
          <p:nvPr/>
        </p:nvSpPr>
        <p:spPr>
          <a:xfrm>
            <a:off x="762000" y="2057400"/>
            <a:ext cx="7772400" cy="381000"/>
          </a:xfrm>
          <a:prstGeom prst="rect">
            <a:avLst/>
          </a:prstGeom>
        </p:spPr>
        <p:txBody>
          <a:bodyPr vert="horz" rtlCol="0">
            <a:noAutofit/>
          </a:bodyPr>
          <a:lstStyle>
            <a:lvl1pPr marL="0" indent="0" algn="ctr" rtl="0" eaLnBrk="1" latinLnBrk="0" hangingPunct="1">
              <a:spcBef>
                <a:spcPct val="20000"/>
              </a:spcBef>
              <a:buFont typeface="Arial"/>
              <a:buNone/>
              <a:defRPr sz="1600" kern="1200">
                <a:solidFill>
                  <a:schemeClr val="bg1"/>
                </a:solidFill>
                <a:effectLst>
                  <a:outerShdw blurRad="254000" algn="tl" rotWithShape="0">
                    <a:srgbClr val="000000">
                      <a:alpha val="43137"/>
                    </a:srgbClr>
                  </a:outerShdw>
                </a:effectLst>
                <a:latin typeface="+mj-lt"/>
                <a:ea typeface="+mn-ea"/>
                <a:cs typeface="+mn-cs"/>
              </a:defRPr>
            </a:lvl1pPr>
            <a:lvl2pPr marL="457200" indent="0" algn="ctr" rtl="0" eaLnBrk="1" latinLnBrk="0" hangingPunct="1">
              <a:spcBef>
                <a:spcPct val="20000"/>
              </a:spcBef>
              <a:buFont typeface="Arial"/>
              <a:buNone/>
              <a:defRPr sz="2400" kern="1200">
                <a:solidFill>
                  <a:schemeClr val="tx1">
                    <a:tint val="75000"/>
                  </a:schemeClr>
                </a:solidFill>
                <a:latin typeface="+mj-lt"/>
                <a:ea typeface="+mn-ea"/>
                <a:cs typeface="+mn-cs"/>
              </a:defRPr>
            </a:lvl2pPr>
            <a:lvl3pPr marL="914400" indent="0" algn="ctr" rtl="0" eaLnBrk="1" latinLnBrk="0" hangingPunct="1">
              <a:spcBef>
                <a:spcPct val="20000"/>
              </a:spcBef>
              <a:buFont typeface="Arial"/>
              <a:buNone/>
              <a:defRPr sz="2000" kern="1200">
                <a:solidFill>
                  <a:schemeClr val="tx1">
                    <a:tint val="75000"/>
                  </a:schemeClr>
                </a:solidFill>
                <a:latin typeface="+mj-lt"/>
                <a:ea typeface="+mn-ea"/>
                <a:cs typeface="+mn-cs"/>
              </a:defRPr>
            </a:lvl3pPr>
            <a:lvl4pPr marL="1371600" indent="0" algn="ctr" rtl="0" eaLnBrk="1" latinLnBrk="0" hangingPunct="1">
              <a:spcBef>
                <a:spcPct val="20000"/>
              </a:spcBef>
              <a:buFont typeface="Arial"/>
              <a:buNone/>
              <a:defRPr sz="1800" kern="1200">
                <a:solidFill>
                  <a:schemeClr val="tx1">
                    <a:tint val="75000"/>
                  </a:schemeClr>
                </a:solidFill>
                <a:latin typeface="+mj-lt"/>
                <a:ea typeface="+mn-ea"/>
                <a:cs typeface="+mn-cs"/>
              </a:defRPr>
            </a:lvl4pPr>
            <a:lvl5pPr marL="1828800" indent="0" algn="ctr" rtl="0" eaLnBrk="1" latinLnBrk="0" hangingPunct="1">
              <a:spcBef>
                <a:spcPct val="20000"/>
              </a:spcBef>
              <a:buFont typeface="Arial"/>
              <a:buNone/>
              <a:defRPr sz="1800" kern="1200">
                <a:solidFill>
                  <a:schemeClr val="tx1">
                    <a:tint val="75000"/>
                  </a:schemeClr>
                </a:solidFill>
                <a:latin typeface="+mj-lt"/>
                <a:ea typeface="+mn-ea"/>
                <a:cs typeface="+mn-cs"/>
              </a:defRPr>
            </a:lvl5pPr>
            <a:lvl6pPr marL="2286000" indent="0" algn="ctr"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rtl="0" eaLnBrk="1" latinLnBrk="0" hangingPunct="1">
              <a:spcBef>
                <a:spcPct val="20000"/>
              </a:spcBef>
              <a:buFont typeface="Arial"/>
              <a:buNone/>
              <a:defRPr sz="2000" kern="1200">
                <a:solidFill>
                  <a:schemeClr val="tx1">
                    <a:tint val="75000"/>
                  </a:schemeClr>
                </a:solidFill>
                <a:latin typeface="+mn-lt"/>
                <a:ea typeface="+mn-ea"/>
                <a:cs typeface="+mn-cs"/>
              </a:defRPr>
            </a:lvl9pPr>
          </a:lstStyle>
          <a:p>
            <a:r>
              <a:rPr lang="en-US" sz="3600" b="1" i="1" dirty="0" smtClean="0">
                <a:solidFill>
                  <a:srgbClr val="FFFF00"/>
                </a:solidFill>
              </a:rPr>
              <a:t>Alliance for International Education</a:t>
            </a:r>
            <a:endParaRPr lang="en-US" sz="3600" b="1" i="1" dirty="0">
              <a:solidFill>
                <a:srgbClr val="FFFF00"/>
              </a:solidFill>
            </a:endParaRPr>
          </a:p>
        </p:txBody>
      </p:sp>
      <p:pic>
        <p:nvPicPr>
          <p:cNvPr id="6" name="Picture 2" descr="Mason Log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67600" y="5715000"/>
            <a:ext cx="1428750" cy="9525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FFFF00"/>
                </a:solidFill>
              </a:rPr>
              <a:t>Pieces of the Puzzle</a:t>
            </a:r>
            <a:endParaRPr lang="en-US" b="1" dirty="0">
              <a:solidFill>
                <a:srgbClr val="FFFF00"/>
              </a:solidFill>
            </a:endParaRPr>
          </a:p>
        </p:txBody>
      </p:sp>
      <p:graphicFrame>
        <p:nvGraphicFramePr>
          <p:cNvPr id="4" name="Diagram 3"/>
          <p:cNvGraphicFramePr/>
          <p:nvPr>
            <p:extLst>
              <p:ext uri="{D42A27DB-BD31-4B8C-83A1-F6EECF244321}">
                <p14:modId xmlns:p14="http://schemas.microsoft.com/office/powerpoint/2010/main" val="4114541367"/>
              </p:ext>
            </p:extLst>
          </p:nvPr>
        </p:nvGraphicFramePr>
        <p:xfrm>
          <a:off x="1066800" y="1397000"/>
          <a:ext cx="6553200" cy="4699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6" name="Content Placeholder 12" descr="single_piece.png"/>
          <p:cNvPicPr>
            <a:picLocks noChangeAspect="1"/>
          </p:cNvPicPr>
          <p:nvPr/>
        </p:nvPicPr>
        <p:blipFill>
          <a:blip r:embed="rId8">
            <a:duotone>
              <a:schemeClr val="accent1">
                <a:shade val="45000"/>
                <a:satMod val="135000"/>
              </a:schemeClr>
              <a:prstClr val="white"/>
            </a:duotone>
          </a:blip>
          <a:stretch>
            <a:fillRect/>
          </a:stretch>
        </p:blipFill>
        <p:spPr>
          <a:xfrm>
            <a:off x="0" y="1519052"/>
            <a:ext cx="2199710" cy="2057400"/>
          </a:xfrm>
          <a:prstGeom prst="rect">
            <a:avLst/>
          </a:prstGeom>
        </p:spPr>
      </p:pic>
      <p:pic>
        <p:nvPicPr>
          <p:cNvPr id="7" name="Content Placeholder 7" descr="single_piece.png"/>
          <p:cNvPicPr>
            <a:picLocks noChangeAspect="1"/>
          </p:cNvPicPr>
          <p:nvPr/>
        </p:nvPicPr>
        <p:blipFill>
          <a:blip r:embed="rId8"/>
          <a:stretch>
            <a:fillRect/>
          </a:stretch>
        </p:blipFill>
        <p:spPr>
          <a:xfrm>
            <a:off x="6781650" y="3886200"/>
            <a:ext cx="2327714" cy="2177122"/>
          </a:xfrm>
          <a:prstGeom prst="rect">
            <a:avLst/>
          </a:prstGeom>
        </p:spPr>
      </p:pic>
      <p:pic>
        <p:nvPicPr>
          <p:cNvPr id="8" name="Picture 2" descr="Mason Logo"/>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7467600" y="304800"/>
            <a:ext cx="1428750" cy="952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7439622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FFFF00"/>
                </a:solidFill>
              </a:rPr>
              <a:t>Literature Calls</a:t>
            </a:r>
            <a:endParaRPr lang="en-US" b="1" dirty="0">
              <a:solidFill>
                <a:srgbClr val="FFFF00"/>
              </a:solidFill>
            </a:endParaRPr>
          </a:p>
        </p:txBody>
      </p:sp>
      <p:sp>
        <p:nvSpPr>
          <p:cNvPr id="3" name="Content Placeholder 2"/>
          <p:cNvSpPr>
            <a:spLocks noGrp="1"/>
          </p:cNvSpPr>
          <p:nvPr>
            <p:ph idx="1"/>
          </p:nvPr>
        </p:nvSpPr>
        <p:spPr>
          <a:xfrm>
            <a:off x="365661" y="1524000"/>
            <a:ext cx="8534400" cy="4810124"/>
          </a:xfrm>
        </p:spPr>
        <p:txBody>
          <a:bodyPr>
            <a:normAutofit fontScale="77500" lnSpcReduction="20000"/>
          </a:bodyPr>
          <a:lstStyle/>
          <a:p>
            <a:r>
              <a:rPr lang="en-GB" sz="3100" b="1" dirty="0" smtClean="0"/>
              <a:t>‘International education’ </a:t>
            </a:r>
            <a:r>
              <a:rPr lang="en-GB" sz="3100" dirty="0"/>
              <a:t>has come to include multiple meanings worldwide  </a:t>
            </a:r>
            <a:r>
              <a:rPr lang="en-GB" sz="2300" i="1" dirty="0" smtClean="0"/>
              <a:t>(</a:t>
            </a:r>
            <a:r>
              <a:rPr lang="en-GB" sz="2300" i="1" dirty="0"/>
              <a:t>Bray 2007; Hayden </a:t>
            </a:r>
            <a:r>
              <a:rPr lang="en-GB" sz="2300" i="1" dirty="0" smtClean="0"/>
              <a:t>&amp; Thompson </a:t>
            </a:r>
            <a:r>
              <a:rPr lang="en-GB" sz="2300" i="1" dirty="0"/>
              <a:t>1995b; Hayden, Levy </a:t>
            </a:r>
            <a:r>
              <a:rPr lang="en-GB" sz="2300" i="1" dirty="0" smtClean="0"/>
              <a:t>&amp;Thompson </a:t>
            </a:r>
            <a:r>
              <a:rPr lang="en-GB" sz="2300" i="1" dirty="0"/>
              <a:t>2007; Marshall </a:t>
            </a:r>
            <a:r>
              <a:rPr lang="en-GB" sz="2300" i="1" dirty="0" smtClean="0"/>
              <a:t>2007; Tate, 2012)</a:t>
            </a:r>
          </a:p>
          <a:p>
            <a:pPr marL="0" indent="0" algn="ctr">
              <a:buNone/>
            </a:pPr>
            <a:endParaRPr lang="en-GB" sz="3100" dirty="0"/>
          </a:p>
          <a:p>
            <a:r>
              <a:rPr lang="en-GB" sz="3100" b="1" dirty="0"/>
              <a:t>‘International education </a:t>
            </a:r>
            <a:r>
              <a:rPr lang="en-US" sz="3100" dirty="0" smtClean="0"/>
              <a:t>is </a:t>
            </a:r>
            <a:r>
              <a:rPr lang="en-US" sz="3100" dirty="0"/>
              <a:t>a response to an increasingly diverse and </a:t>
            </a:r>
            <a:r>
              <a:rPr lang="en-US" sz="3100" dirty="0" err="1"/>
              <a:t>globalised</a:t>
            </a:r>
            <a:r>
              <a:rPr lang="en-US" sz="3100" dirty="0"/>
              <a:t> world </a:t>
            </a:r>
            <a:r>
              <a:rPr lang="en-US" sz="2300" i="1" dirty="0"/>
              <a:t>(Horn, </a:t>
            </a:r>
            <a:r>
              <a:rPr lang="en-US" sz="2300" i="1" dirty="0" err="1"/>
              <a:t>Hendel</a:t>
            </a:r>
            <a:r>
              <a:rPr lang="en-US" sz="2300" i="1" dirty="0"/>
              <a:t>, </a:t>
            </a:r>
            <a:r>
              <a:rPr lang="en-US" sz="2300" i="1" dirty="0" smtClean="0"/>
              <a:t>&amp; Fry </a:t>
            </a:r>
            <a:r>
              <a:rPr lang="en-US" sz="2300" i="1" dirty="0"/>
              <a:t>2011</a:t>
            </a:r>
            <a:r>
              <a:rPr lang="en-US" sz="2300" i="1" dirty="0" smtClean="0"/>
              <a:t>) </a:t>
            </a:r>
          </a:p>
          <a:p>
            <a:pPr marL="0" indent="0">
              <a:buNone/>
            </a:pPr>
            <a:endParaRPr lang="en-US" sz="3100" dirty="0" smtClean="0"/>
          </a:p>
          <a:p>
            <a:r>
              <a:rPr lang="en-US" sz="3100" dirty="0" smtClean="0"/>
              <a:t>Calls </a:t>
            </a:r>
            <a:r>
              <a:rPr lang="en-US" sz="3100" dirty="0"/>
              <a:t>for </a:t>
            </a:r>
            <a:r>
              <a:rPr lang="en-US" sz="3100" b="1" dirty="0"/>
              <a:t>teacher professional development </a:t>
            </a:r>
            <a:r>
              <a:rPr lang="en-US" sz="3100" dirty="0"/>
              <a:t>that includes </a:t>
            </a:r>
            <a:r>
              <a:rPr lang="en-US" sz="3100" dirty="0" smtClean="0"/>
              <a:t>building intercultural </a:t>
            </a:r>
            <a:r>
              <a:rPr lang="en-US" sz="3100" dirty="0"/>
              <a:t>knowledge and cross cultural </a:t>
            </a:r>
            <a:r>
              <a:rPr lang="en-US" sz="3100" dirty="0" smtClean="0"/>
              <a:t>capacity  </a:t>
            </a:r>
            <a:r>
              <a:rPr lang="en-US" sz="2300" i="1" dirty="0" smtClean="0"/>
              <a:t>(</a:t>
            </a:r>
            <a:r>
              <a:rPr lang="en-US" sz="2300" i="1" dirty="0"/>
              <a:t>Dooley </a:t>
            </a:r>
            <a:r>
              <a:rPr lang="en-US" sz="2300" i="1" dirty="0" smtClean="0"/>
              <a:t>&amp;Villanueva </a:t>
            </a:r>
            <a:r>
              <a:rPr lang="en-US" sz="2300" i="1" dirty="0"/>
              <a:t>2006; Duckworth et al. 2005; Zhao </a:t>
            </a:r>
            <a:r>
              <a:rPr lang="en-US" sz="2300" i="1" dirty="0" smtClean="0"/>
              <a:t>2010)</a:t>
            </a:r>
          </a:p>
          <a:p>
            <a:pPr marL="0" indent="0">
              <a:buNone/>
            </a:pPr>
            <a:endParaRPr lang="en-US" sz="3100" dirty="0"/>
          </a:p>
          <a:p>
            <a:r>
              <a:rPr lang="en-GB" sz="3100" b="1" dirty="0" smtClean="0"/>
              <a:t>Response</a:t>
            </a:r>
            <a:r>
              <a:rPr lang="en-GB" sz="3100" dirty="0" smtClean="0"/>
              <a:t> to </a:t>
            </a:r>
            <a:r>
              <a:rPr lang="en-GB" sz="3100" dirty="0"/>
              <a:t>globalisation and creates internationally-minded, global citizens, teachers who are mindful and aware of these same sorts of issues are vital </a:t>
            </a:r>
            <a:r>
              <a:rPr lang="en-GB" sz="2300" i="1" dirty="0"/>
              <a:t>(</a:t>
            </a:r>
            <a:r>
              <a:rPr lang="en-GB" sz="2300" i="1" dirty="0" smtClean="0"/>
              <a:t>Snowball, </a:t>
            </a:r>
            <a:r>
              <a:rPr lang="en-GB" sz="2300" i="1" dirty="0"/>
              <a:t>2007</a:t>
            </a:r>
            <a:r>
              <a:rPr lang="en-GB" sz="2300" i="1" dirty="0" smtClean="0"/>
              <a:t>)</a:t>
            </a:r>
            <a:endParaRPr lang="en-US" sz="2300" i="1" dirty="0" smtClean="0"/>
          </a:p>
          <a:p>
            <a:pPr marL="0" indent="0">
              <a:buNone/>
            </a:pPr>
            <a:r>
              <a:rPr lang="en-US" sz="1800" dirty="0"/>
              <a:t>	</a:t>
            </a:r>
          </a:p>
        </p:txBody>
      </p:sp>
      <p:pic>
        <p:nvPicPr>
          <p:cNvPr id="6" name="Picture 2" descr="Mason Log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67600" y="304800"/>
            <a:ext cx="1428750" cy="952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5671424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Grp="1"/>
          </p:cNvSpPr>
          <p:nvPr>
            <p:ph type="title"/>
          </p:nvPr>
        </p:nvSpPr>
        <p:spPr/>
        <p:txBody>
          <a:bodyPr>
            <a:normAutofit/>
          </a:bodyPr>
          <a:lstStyle/>
          <a:p>
            <a:r>
              <a:rPr lang="en-US" b="1" dirty="0" smtClean="0">
                <a:solidFill>
                  <a:srgbClr val="FFFF00"/>
                </a:solidFill>
              </a:rPr>
              <a:t>Research questions</a:t>
            </a:r>
            <a:endParaRPr lang="en-US" b="1" dirty="0">
              <a:solidFill>
                <a:srgbClr val="FFFF00"/>
              </a:solidFill>
            </a:endParaRPr>
          </a:p>
        </p:txBody>
      </p:sp>
      <p:sp>
        <p:nvSpPr>
          <p:cNvPr id="5" name="Content Placeholder 4"/>
          <p:cNvSpPr>
            <a:spLocks noGrp="1"/>
          </p:cNvSpPr>
          <p:nvPr>
            <p:ph idx="1"/>
          </p:nvPr>
        </p:nvSpPr>
        <p:spPr/>
        <p:txBody>
          <a:bodyPr/>
          <a:lstStyle/>
          <a:p>
            <a:pPr lvl="0"/>
            <a:r>
              <a:rPr lang="en-US" dirty="0"/>
              <a:t>What are these teachers’ perceptions of culture, international education, and international mindedness? </a:t>
            </a:r>
            <a:endParaRPr lang="en-US" dirty="0" smtClean="0"/>
          </a:p>
          <a:p>
            <a:pPr marL="0" lvl="0" indent="0">
              <a:buNone/>
            </a:pPr>
            <a:endParaRPr lang="en-US" dirty="0"/>
          </a:p>
          <a:p>
            <a:pPr lvl="0"/>
            <a:r>
              <a:rPr lang="en-US" dirty="0"/>
              <a:t>How do these teachers articulate their understanding of intercultural competence? </a:t>
            </a:r>
            <a:endParaRPr lang="en-US" dirty="0" smtClean="0"/>
          </a:p>
          <a:p>
            <a:pPr marL="0" lvl="0" indent="0">
              <a:buNone/>
            </a:pPr>
            <a:endParaRPr lang="en-US" dirty="0"/>
          </a:p>
          <a:p>
            <a:pPr lvl="0"/>
            <a:r>
              <a:rPr lang="en-US" dirty="0"/>
              <a:t>In what ways do these teachers relate these concepts to their educational practice?</a:t>
            </a:r>
          </a:p>
        </p:txBody>
      </p:sp>
      <p:pic>
        <p:nvPicPr>
          <p:cNvPr id="6" name="Picture 2" descr="Mason Log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67600" y="304800"/>
            <a:ext cx="1428750" cy="952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957747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5">
                                            <p:txEl>
                                              <p:pRg st="2" end="2"/>
                                            </p:txEl>
                                          </p:spTgt>
                                        </p:tgtEl>
                                        <p:attrNameLst>
                                          <p:attrName>style.visibility</p:attrName>
                                        </p:attrNameLst>
                                      </p:cBhvr>
                                      <p:to>
                                        <p:strVal val="hidden"/>
                                      </p:to>
                                    </p:set>
                                  </p:childTnLst>
                                </p:cTn>
                              </p:par>
                              <p:par>
                                <p:cTn id="7" presetID="1" presetClass="exit" presetSubtype="0" fill="hold" nodeType="withEffect">
                                  <p:stCondLst>
                                    <p:cond delay="0"/>
                                  </p:stCondLst>
                                  <p:childTnLst>
                                    <p:set>
                                      <p:cBhvr>
                                        <p:cTn id="8" dur="1" fill="hold">
                                          <p:stCondLst>
                                            <p:cond delay="0"/>
                                          </p:stCondLst>
                                        </p:cTn>
                                        <p:tgtEl>
                                          <p:spTgt spid="5">
                                            <p:txEl>
                                              <p:pRg st="4" end="4"/>
                                            </p:txEl>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Grp="1"/>
          </p:cNvSpPr>
          <p:nvPr>
            <p:ph type="title"/>
          </p:nvPr>
        </p:nvSpPr>
        <p:spPr>
          <a:xfrm>
            <a:off x="228600" y="209550"/>
            <a:ext cx="8229600" cy="1143000"/>
          </a:xfrm>
        </p:spPr>
        <p:txBody>
          <a:bodyPr>
            <a:normAutofit/>
          </a:bodyPr>
          <a:lstStyle/>
          <a:p>
            <a:r>
              <a:rPr lang="en-US" b="1" dirty="0" smtClean="0">
                <a:solidFill>
                  <a:srgbClr val="FFFF00"/>
                </a:solidFill>
              </a:rPr>
              <a:t>Participants</a:t>
            </a:r>
            <a:endParaRPr lang="en-US" b="1" dirty="0">
              <a:solidFill>
                <a:srgbClr val="FFFF00"/>
              </a:solidFill>
            </a:endParaRPr>
          </a:p>
        </p:txBody>
      </p:sp>
      <p:sp>
        <p:nvSpPr>
          <p:cNvPr id="5" name="Content Placeholder 4"/>
          <p:cNvSpPr>
            <a:spLocks noGrp="1"/>
          </p:cNvSpPr>
          <p:nvPr>
            <p:ph idx="1"/>
          </p:nvPr>
        </p:nvSpPr>
        <p:spPr>
          <a:xfrm>
            <a:off x="457200" y="1514476"/>
            <a:ext cx="8229600" cy="4962524"/>
          </a:xfrm>
        </p:spPr>
        <p:txBody>
          <a:bodyPr>
            <a:normAutofit fontScale="77500" lnSpcReduction="20000"/>
          </a:bodyPr>
          <a:lstStyle/>
          <a:p>
            <a:r>
              <a:rPr lang="en-US" dirty="0" smtClean="0"/>
              <a:t>In-service </a:t>
            </a:r>
            <a:r>
              <a:rPr lang="en-US" dirty="0"/>
              <a:t>teachers enrolled in an advanced </a:t>
            </a:r>
            <a:r>
              <a:rPr lang="en-US" dirty="0" smtClean="0"/>
              <a:t>master’s degree </a:t>
            </a:r>
            <a:r>
              <a:rPr lang="en-US" dirty="0"/>
              <a:t>program, </a:t>
            </a:r>
            <a:r>
              <a:rPr lang="en-US" dirty="0" smtClean="0"/>
              <a:t>engaged in the Core coursework component</a:t>
            </a:r>
            <a:endParaRPr lang="en-US" dirty="0"/>
          </a:p>
          <a:p>
            <a:pPr lvl="0">
              <a:buFont typeface="Arial" panose="020B0604020202020204" pitchFamily="34" charset="0"/>
              <a:buChar char="•"/>
            </a:pPr>
            <a:endParaRPr lang="en-US" dirty="0"/>
          </a:p>
          <a:p>
            <a:pPr lvl="0">
              <a:buFont typeface="Arial" panose="020B0604020202020204" pitchFamily="34" charset="0"/>
              <a:buChar char="•"/>
            </a:pPr>
            <a:r>
              <a:rPr lang="en-US" dirty="0"/>
              <a:t>Teach in multiple content </a:t>
            </a:r>
            <a:r>
              <a:rPr lang="en-US" dirty="0" smtClean="0"/>
              <a:t>areas in both U.S. and international settings, experience ranging </a:t>
            </a:r>
            <a:r>
              <a:rPr lang="en-US" dirty="0"/>
              <a:t>from </a:t>
            </a:r>
            <a:r>
              <a:rPr lang="en-US" dirty="0" smtClean="0"/>
              <a:t>4 </a:t>
            </a:r>
            <a:r>
              <a:rPr lang="en-US" dirty="0"/>
              <a:t>– </a:t>
            </a:r>
            <a:r>
              <a:rPr lang="en-US" dirty="0" smtClean="0"/>
              <a:t>22 </a:t>
            </a:r>
            <a:r>
              <a:rPr lang="en-US" dirty="0"/>
              <a:t>years in PK through high school</a:t>
            </a:r>
          </a:p>
          <a:p>
            <a:pPr lvl="0">
              <a:buFont typeface="Arial" panose="020B0604020202020204" pitchFamily="34" charset="0"/>
              <a:buChar char="•"/>
            </a:pPr>
            <a:endParaRPr lang="en-US" dirty="0"/>
          </a:p>
          <a:p>
            <a:pPr lvl="0">
              <a:buFont typeface="Arial" panose="020B0604020202020204" pitchFamily="34" charset="0"/>
              <a:buChar char="•"/>
            </a:pPr>
            <a:r>
              <a:rPr lang="en-US" dirty="0" smtClean="0"/>
              <a:t>Participants</a:t>
            </a:r>
            <a:endParaRPr lang="en-US" dirty="0"/>
          </a:p>
          <a:p>
            <a:pPr lvl="1">
              <a:buFont typeface="Arial" panose="020B0604020202020204" pitchFamily="34" charset="0"/>
              <a:buChar char="•"/>
            </a:pPr>
            <a:r>
              <a:rPr lang="en-US" dirty="0"/>
              <a:t>Total </a:t>
            </a:r>
            <a:r>
              <a:rPr lang="en-US" dirty="0" smtClean="0"/>
              <a:t>Participants in the current Core sequence = 63</a:t>
            </a:r>
            <a:endParaRPr lang="en-US" dirty="0"/>
          </a:p>
          <a:p>
            <a:pPr lvl="1">
              <a:buFont typeface="Arial" panose="020B0604020202020204" pitchFamily="34" charset="0"/>
              <a:buChar char="•"/>
            </a:pPr>
            <a:r>
              <a:rPr lang="en-US" dirty="0" smtClean="0"/>
              <a:t>Ethnicities – Caucasian/White, Asian Pacific/Islander, Latino/Hispanic  </a:t>
            </a:r>
            <a:endParaRPr lang="en-US" dirty="0"/>
          </a:p>
          <a:p>
            <a:pPr lvl="1">
              <a:buFont typeface="Arial" panose="020B0604020202020204" pitchFamily="34" charset="0"/>
              <a:buChar char="•"/>
            </a:pPr>
            <a:r>
              <a:rPr lang="en-US" dirty="0" smtClean="0"/>
              <a:t>Mostly females</a:t>
            </a:r>
            <a:r>
              <a:rPr lang="en-US" dirty="0"/>
              <a:t>, </a:t>
            </a:r>
            <a:r>
              <a:rPr lang="en-US" dirty="0" smtClean="0"/>
              <a:t>a few males</a:t>
            </a:r>
          </a:p>
          <a:p>
            <a:pPr lvl="1">
              <a:buFont typeface="Arial" panose="020B0604020202020204" pitchFamily="34" charset="0"/>
              <a:buChar char="•"/>
            </a:pPr>
            <a:r>
              <a:rPr lang="en-US" dirty="0" smtClean="0"/>
              <a:t>Home language (L1) = majority English; other – Chinese, Spanish</a:t>
            </a:r>
          </a:p>
          <a:p>
            <a:pPr lvl="1">
              <a:buFont typeface="Arial" panose="020B0604020202020204" pitchFamily="34" charset="0"/>
              <a:buChar char="•"/>
            </a:pPr>
            <a:r>
              <a:rPr lang="en-US" dirty="0" smtClean="0"/>
              <a:t>Languages spoken/known = English (all), German, Spanish, Chinese, French </a:t>
            </a:r>
            <a:endParaRPr lang="en-US" dirty="0"/>
          </a:p>
          <a:p>
            <a:pPr lvl="1">
              <a:buFont typeface="Arial" panose="020B0604020202020204" pitchFamily="34" charset="0"/>
              <a:buChar char="•"/>
            </a:pPr>
            <a:r>
              <a:rPr lang="en-US" dirty="0"/>
              <a:t>Subject </a:t>
            </a:r>
            <a:r>
              <a:rPr lang="en-US" dirty="0" smtClean="0"/>
              <a:t>areas = elementary (most), secondary - FL, history, </a:t>
            </a:r>
            <a:r>
              <a:rPr lang="en-US" dirty="0" err="1" smtClean="0"/>
              <a:t>maths</a:t>
            </a:r>
            <a:r>
              <a:rPr lang="en-US" dirty="0" smtClean="0"/>
              <a:t>, science</a:t>
            </a:r>
            <a:endParaRPr lang="en-US" dirty="0"/>
          </a:p>
          <a:p>
            <a:pPr lvl="0"/>
            <a:endParaRPr lang="en-US" dirty="0"/>
          </a:p>
        </p:txBody>
      </p:sp>
      <p:pic>
        <p:nvPicPr>
          <p:cNvPr id="6" name="Picture 2" descr="Mason Log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67600" y="304800"/>
            <a:ext cx="1428750" cy="952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2733347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Grp="1"/>
          </p:cNvSpPr>
          <p:nvPr>
            <p:ph type="title"/>
          </p:nvPr>
        </p:nvSpPr>
        <p:spPr/>
        <p:txBody>
          <a:bodyPr>
            <a:normAutofit/>
          </a:bodyPr>
          <a:lstStyle/>
          <a:p>
            <a:r>
              <a:rPr lang="en-US" b="1" dirty="0" smtClean="0">
                <a:solidFill>
                  <a:srgbClr val="FFFF00"/>
                </a:solidFill>
              </a:rPr>
              <a:t>Data Collection</a:t>
            </a:r>
            <a:endParaRPr lang="en-US" b="1" dirty="0">
              <a:solidFill>
                <a:srgbClr val="FFFF00"/>
              </a:solidFill>
            </a:endParaRPr>
          </a:p>
        </p:txBody>
      </p:sp>
      <p:sp>
        <p:nvSpPr>
          <p:cNvPr id="5" name="Content Placeholder 4"/>
          <p:cNvSpPr>
            <a:spLocks noGrp="1"/>
          </p:cNvSpPr>
          <p:nvPr>
            <p:ph idx="1"/>
          </p:nvPr>
        </p:nvSpPr>
        <p:spPr>
          <a:xfrm>
            <a:off x="457200" y="1371600"/>
            <a:ext cx="8229600" cy="4810124"/>
          </a:xfrm>
        </p:spPr>
        <p:txBody>
          <a:bodyPr>
            <a:normAutofit fontScale="85000" lnSpcReduction="20000"/>
          </a:bodyPr>
          <a:lstStyle/>
          <a:p>
            <a:pPr marL="0" lvl="0" indent="0" algn="ctr">
              <a:buNone/>
            </a:pPr>
            <a:r>
              <a:rPr lang="en-US" b="1" u="sng" dirty="0" smtClean="0"/>
              <a:t>Online Survey</a:t>
            </a:r>
          </a:p>
          <a:p>
            <a:pPr lvl="0">
              <a:buFont typeface="Arial" panose="020B0604020202020204" pitchFamily="34" charset="0"/>
              <a:buChar char="•"/>
            </a:pPr>
            <a:r>
              <a:rPr lang="en-US" dirty="0" smtClean="0"/>
              <a:t> 60 </a:t>
            </a:r>
            <a:r>
              <a:rPr lang="en-US" dirty="0"/>
              <a:t>questions</a:t>
            </a:r>
          </a:p>
          <a:p>
            <a:pPr lvl="1">
              <a:buFont typeface="Arial" panose="020B0604020202020204" pitchFamily="34" charset="0"/>
              <a:buChar char="•"/>
            </a:pPr>
            <a:r>
              <a:rPr lang="en-US" sz="2800" dirty="0" smtClean="0"/>
              <a:t>13 Open-ended</a:t>
            </a:r>
          </a:p>
          <a:p>
            <a:pPr lvl="1">
              <a:buFont typeface="Arial" panose="020B0604020202020204" pitchFamily="34" charset="0"/>
              <a:buChar char="•"/>
            </a:pPr>
            <a:r>
              <a:rPr lang="en-US" sz="2800" dirty="0" smtClean="0"/>
              <a:t>37 </a:t>
            </a:r>
            <a:r>
              <a:rPr lang="en-US" sz="2800" dirty="0"/>
              <a:t>Likert Scale (Strongly Agree, Agree, Disagree, Strongly </a:t>
            </a:r>
            <a:r>
              <a:rPr lang="en-US" sz="2800" dirty="0" smtClean="0"/>
              <a:t>Disagree)</a:t>
            </a:r>
          </a:p>
          <a:p>
            <a:pPr lvl="1">
              <a:buFont typeface="Arial" panose="020B0604020202020204" pitchFamily="34" charset="0"/>
              <a:buChar char="•"/>
            </a:pPr>
            <a:r>
              <a:rPr lang="en-US" sz="2800" dirty="0" smtClean="0"/>
              <a:t>10 </a:t>
            </a:r>
            <a:r>
              <a:rPr lang="en-US" sz="2800" dirty="0"/>
              <a:t>Fill-in or Check all that </a:t>
            </a:r>
            <a:r>
              <a:rPr lang="en-US" sz="2800" dirty="0" smtClean="0"/>
              <a:t>apply</a:t>
            </a:r>
          </a:p>
          <a:p>
            <a:pPr marL="457200" lvl="1" indent="0">
              <a:buNone/>
            </a:pPr>
            <a:endParaRPr lang="en-US" sz="2800" dirty="0"/>
          </a:p>
          <a:p>
            <a:pPr>
              <a:buFont typeface="Arial" panose="020B0604020202020204" pitchFamily="34" charset="0"/>
              <a:buChar char="•"/>
            </a:pPr>
            <a:r>
              <a:rPr lang="en-US" dirty="0" smtClean="0"/>
              <a:t>Demographic (12 questions)</a:t>
            </a:r>
          </a:p>
          <a:p>
            <a:pPr>
              <a:buFont typeface="Arial" panose="020B0604020202020204" pitchFamily="34" charset="0"/>
              <a:buChar char="•"/>
            </a:pPr>
            <a:r>
              <a:rPr lang="en-US" dirty="0" smtClean="0"/>
              <a:t>Culture </a:t>
            </a:r>
            <a:r>
              <a:rPr lang="en-US" dirty="0"/>
              <a:t>(</a:t>
            </a:r>
            <a:r>
              <a:rPr lang="en-US" dirty="0" smtClean="0"/>
              <a:t>15 questions)</a:t>
            </a:r>
          </a:p>
          <a:p>
            <a:pPr>
              <a:buFont typeface="Arial" panose="020B0604020202020204" pitchFamily="34" charset="0"/>
              <a:buChar char="•"/>
            </a:pPr>
            <a:r>
              <a:rPr lang="en-US" dirty="0" smtClean="0"/>
              <a:t>International </a:t>
            </a:r>
            <a:r>
              <a:rPr lang="en-US" dirty="0"/>
              <a:t>Education </a:t>
            </a:r>
            <a:r>
              <a:rPr lang="en-US" dirty="0" smtClean="0"/>
              <a:t>(10 questions)</a:t>
            </a:r>
          </a:p>
          <a:p>
            <a:pPr>
              <a:buFont typeface="Arial" panose="020B0604020202020204" pitchFamily="34" charset="0"/>
              <a:buChar char="•"/>
            </a:pPr>
            <a:r>
              <a:rPr lang="en-US" dirty="0" smtClean="0"/>
              <a:t>International </a:t>
            </a:r>
            <a:r>
              <a:rPr lang="en-US" dirty="0"/>
              <a:t>Mindedness </a:t>
            </a:r>
            <a:r>
              <a:rPr lang="en-US" dirty="0" smtClean="0"/>
              <a:t>(23 questions)</a:t>
            </a:r>
          </a:p>
          <a:p>
            <a:pPr marL="0" indent="0" algn="ctr">
              <a:buNone/>
            </a:pPr>
            <a:r>
              <a:rPr lang="en-US" b="1" u="sng" dirty="0" smtClean="0"/>
              <a:t>Interviews</a:t>
            </a:r>
          </a:p>
          <a:p>
            <a:pPr marL="0" indent="0">
              <a:buNone/>
            </a:pPr>
            <a:r>
              <a:rPr lang="en-US" dirty="0" smtClean="0"/>
              <a:t>Interviews with a purposive sample to follow this year</a:t>
            </a:r>
            <a:endParaRPr lang="en-US" dirty="0"/>
          </a:p>
          <a:p>
            <a:pPr lvl="0"/>
            <a:endParaRPr lang="en-US" dirty="0"/>
          </a:p>
        </p:txBody>
      </p:sp>
      <p:pic>
        <p:nvPicPr>
          <p:cNvPr id="6" name="Picture 2" descr="Mason Log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67600" y="304800"/>
            <a:ext cx="1428750" cy="952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3517555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28600"/>
            <a:ext cx="8229600" cy="1143000"/>
          </a:xfrm>
        </p:spPr>
        <p:txBody>
          <a:bodyPr/>
          <a:lstStyle/>
          <a:p>
            <a:r>
              <a:rPr lang="en-US" b="1" dirty="0" smtClean="0">
                <a:solidFill>
                  <a:srgbClr val="FFFF00"/>
                </a:solidFill>
              </a:rPr>
              <a:t>Findings - overview</a:t>
            </a:r>
            <a:endParaRPr lang="en-US" b="1" dirty="0">
              <a:solidFill>
                <a:srgbClr val="FFFF00"/>
              </a:solidFill>
            </a:endParaRPr>
          </a:p>
        </p:txBody>
      </p:sp>
      <p:sp>
        <p:nvSpPr>
          <p:cNvPr id="3" name="Content Placeholder 2"/>
          <p:cNvSpPr>
            <a:spLocks noGrp="1"/>
          </p:cNvSpPr>
          <p:nvPr>
            <p:ph idx="1"/>
          </p:nvPr>
        </p:nvSpPr>
        <p:spPr/>
        <p:txBody>
          <a:bodyPr>
            <a:normAutofit/>
          </a:bodyPr>
          <a:lstStyle/>
          <a:p>
            <a:r>
              <a:rPr lang="en-US" dirty="0"/>
              <a:t>Teachers hold </a:t>
            </a:r>
            <a:r>
              <a:rPr lang="en-US" dirty="0" smtClean="0"/>
              <a:t>varying </a:t>
            </a:r>
            <a:r>
              <a:rPr lang="en-US" dirty="0"/>
              <a:t>theoretical understandings of culture, intercultural competence, international education, and international-mindedness</a:t>
            </a:r>
          </a:p>
          <a:p>
            <a:endParaRPr lang="en-US" dirty="0"/>
          </a:p>
          <a:p>
            <a:r>
              <a:rPr lang="en-US" dirty="0"/>
              <a:t> Additionally, some teachers articulated challenges concerning how to model and incorporate these concepts in their educational practice, whereas others provided concrete examples of current practices incorporating international-mindedness and culture.  </a:t>
            </a:r>
          </a:p>
          <a:p>
            <a:endParaRPr lang="en-US" dirty="0"/>
          </a:p>
        </p:txBody>
      </p:sp>
      <p:pic>
        <p:nvPicPr>
          <p:cNvPr id="5" name="Picture 2" descr="Mason Log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67600" y="304800"/>
            <a:ext cx="1428750" cy="952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9168701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381000"/>
            <a:ext cx="8515350" cy="763587"/>
          </a:xfrm>
        </p:spPr>
        <p:txBody>
          <a:bodyPr>
            <a:normAutofit fontScale="90000"/>
          </a:bodyPr>
          <a:lstStyle/>
          <a:p>
            <a:pPr algn="ctr"/>
            <a:r>
              <a:rPr lang="en-US" dirty="0" smtClean="0"/>
              <a:t/>
            </a:r>
            <a:br>
              <a:rPr lang="en-US" dirty="0" smtClean="0"/>
            </a:br>
            <a:r>
              <a:rPr lang="en-US" dirty="0"/>
              <a:t/>
            </a:r>
            <a:br>
              <a:rPr lang="en-US" dirty="0"/>
            </a:br>
            <a:r>
              <a:rPr lang="en-US" dirty="0" smtClean="0"/>
              <a:t/>
            </a:r>
            <a:br>
              <a:rPr lang="en-US" dirty="0" smtClean="0"/>
            </a:br>
            <a:r>
              <a:rPr lang="en-US" dirty="0"/>
              <a:t/>
            </a:r>
            <a:br>
              <a:rPr lang="en-US" dirty="0"/>
            </a:br>
            <a:r>
              <a:rPr lang="en-US" b="1" dirty="0" smtClean="0">
                <a:solidFill>
                  <a:srgbClr val="FFFF00"/>
                </a:solidFill>
              </a:rPr>
              <a:t>Culture</a:t>
            </a:r>
            <a:endParaRPr lang="en-US" b="1" dirty="0">
              <a:solidFill>
                <a:srgbClr val="FFFF00"/>
              </a:solidFill>
            </a:endParaRPr>
          </a:p>
        </p:txBody>
      </p:sp>
      <p:pic>
        <p:nvPicPr>
          <p:cNvPr id="5" name="Content Placeholder 4"/>
          <p:cNvPicPr>
            <a:picLocks noGrp="1"/>
          </p:cNvPicPr>
          <p:nvPr>
            <p:ph idx="1"/>
          </p:nvPr>
        </p:nvPicPr>
        <p:blipFill rotWithShape="1">
          <a:blip r:embed="rId2">
            <a:extLst>
              <a:ext uri="{28A0092B-C50C-407E-A947-70E740481C1C}">
                <a14:useLocalDpi xmlns:a14="http://schemas.microsoft.com/office/drawing/2010/main" val="0"/>
              </a:ext>
            </a:extLst>
          </a:blip>
          <a:srcRect b="9905"/>
          <a:stretch/>
        </p:blipFill>
        <p:spPr bwMode="auto">
          <a:xfrm>
            <a:off x="400050" y="2457450"/>
            <a:ext cx="8362950" cy="3638550"/>
          </a:xfrm>
          <a:prstGeom prst="rect">
            <a:avLst/>
          </a:prstGeom>
          <a:noFill/>
          <a:ln>
            <a:noFill/>
          </a:ln>
        </p:spPr>
      </p:pic>
      <p:sp>
        <p:nvSpPr>
          <p:cNvPr id="3" name="Rectangle 2"/>
          <p:cNvSpPr/>
          <p:nvPr/>
        </p:nvSpPr>
        <p:spPr>
          <a:xfrm>
            <a:off x="152400" y="1447800"/>
            <a:ext cx="8839200" cy="1077218"/>
          </a:xfrm>
          <a:prstGeom prst="rect">
            <a:avLst/>
          </a:prstGeom>
        </p:spPr>
        <p:txBody>
          <a:bodyPr wrap="square">
            <a:spAutoFit/>
          </a:bodyPr>
          <a:lstStyle/>
          <a:p>
            <a:pPr algn="ctr"/>
            <a:r>
              <a:rPr lang="en-US" sz="3200" b="1" i="1" dirty="0"/>
              <a:t>What is your understanding </a:t>
            </a:r>
            <a:r>
              <a:rPr lang="en-US" sz="3200" b="1" i="1" dirty="0" smtClean="0"/>
              <a:t> </a:t>
            </a:r>
            <a:r>
              <a:rPr lang="en-US" sz="3200" b="1" i="1" dirty="0"/>
              <a:t>of the term culture? </a:t>
            </a:r>
            <a:r>
              <a:rPr lang="en-US" sz="3200" dirty="0"/>
              <a:t/>
            </a:r>
            <a:br>
              <a:rPr lang="en-US" sz="3200" dirty="0"/>
            </a:br>
            <a:endParaRPr lang="en-US" sz="3200" dirty="0"/>
          </a:p>
        </p:txBody>
      </p:sp>
      <p:pic>
        <p:nvPicPr>
          <p:cNvPr id="6" name="Picture 2" descr="Mason Log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67600" y="304800"/>
            <a:ext cx="1428750" cy="952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1559965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28600"/>
            <a:ext cx="8229600" cy="1143000"/>
          </a:xfrm>
        </p:spPr>
        <p:txBody>
          <a:bodyPr>
            <a:normAutofit/>
          </a:bodyPr>
          <a:lstStyle/>
          <a:p>
            <a:r>
              <a:rPr lang="en-US" b="1" dirty="0" smtClean="0">
                <a:solidFill>
                  <a:srgbClr val="FFFF00"/>
                </a:solidFill>
              </a:rPr>
              <a:t>Intercultural competence</a:t>
            </a:r>
            <a:endParaRPr lang="en-US" b="1" dirty="0">
              <a:solidFill>
                <a:srgbClr val="FFFF00"/>
              </a:solidFill>
            </a:endParaRPr>
          </a:p>
        </p:txBody>
      </p:sp>
      <p:pic>
        <p:nvPicPr>
          <p:cNvPr id="5" name="Content Placeholder 4"/>
          <p:cNvPicPr>
            <a:picLocks noGrp="1"/>
          </p:cNvPicPr>
          <p:nvPr>
            <p:ph idx="1"/>
          </p:nvPr>
        </p:nvPicPr>
        <p:blipFill rotWithShape="1">
          <a:blip r:embed="rId2">
            <a:extLst>
              <a:ext uri="{28A0092B-C50C-407E-A947-70E740481C1C}">
                <a14:useLocalDpi xmlns:a14="http://schemas.microsoft.com/office/drawing/2010/main" val="0"/>
              </a:ext>
            </a:extLst>
          </a:blip>
          <a:srcRect t="9725" b="4427"/>
          <a:stretch/>
        </p:blipFill>
        <p:spPr bwMode="auto">
          <a:xfrm>
            <a:off x="838200" y="2286000"/>
            <a:ext cx="7391400" cy="4064000"/>
          </a:xfrm>
          <a:prstGeom prst="rect">
            <a:avLst/>
          </a:prstGeom>
          <a:noFill/>
          <a:ln>
            <a:noFill/>
          </a:ln>
        </p:spPr>
      </p:pic>
      <p:sp>
        <p:nvSpPr>
          <p:cNvPr id="6" name="Rectangle 5"/>
          <p:cNvSpPr/>
          <p:nvPr/>
        </p:nvSpPr>
        <p:spPr>
          <a:xfrm>
            <a:off x="0" y="1408093"/>
            <a:ext cx="9144000" cy="954107"/>
          </a:xfrm>
          <a:prstGeom prst="rect">
            <a:avLst/>
          </a:prstGeom>
        </p:spPr>
        <p:txBody>
          <a:bodyPr wrap="square">
            <a:spAutoFit/>
          </a:bodyPr>
          <a:lstStyle/>
          <a:p>
            <a:pPr algn="ctr"/>
            <a:r>
              <a:rPr lang="en-US" sz="2800" b="1" i="1" dirty="0"/>
              <a:t>In your opinion how would you describe intercultural competence?</a:t>
            </a:r>
            <a:r>
              <a:rPr lang="en-US" sz="2800" dirty="0"/>
              <a:t> </a:t>
            </a:r>
          </a:p>
        </p:txBody>
      </p:sp>
      <p:pic>
        <p:nvPicPr>
          <p:cNvPr id="7" name="Picture 2" descr="Mason Log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67600" y="304800"/>
            <a:ext cx="1428750" cy="952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9168701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solidFill>
                  <a:srgbClr val="FFFF00"/>
                </a:solidFill>
              </a:rPr>
              <a:t>Culture and ICC: Overall Comments</a:t>
            </a:r>
            <a:endParaRPr lang="en-US" b="1" dirty="0">
              <a:solidFill>
                <a:srgbClr val="FFFF00"/>
              </a:solidFill>
            </a:endParaRPr>
          </a:p>
        </p:txBody>
      </p:sp>
      <p:sp>
        <p:nvSpPr>
          <p:cNvPr id="3" name="Content Placeholder 2"/>
          <p:cNvSpPr>
            <a:spLocks noGrp="1"/>
          </p:cNvSpPr>
          <p:nvPr>
            <p:ph idx="1"/>
          </p:nvPr>
        </p:nvSpPr>
        <p:spPr>
          <a:xfrm>
            <a:off x="228600" y="1514476"/>
            <a:ext cx="8458200" cy="4886324"/>
          </a:xfrm>
        </p:spPr>
        <p:txBody>
          <a:bodyPr>
            <a:normAutofit fontScale="70000" lnSpcReduction="20000"/>
          </a:bodyPr>
          <a:lstStyle/>
          <a:p>
            <a:r>
              <a:rPr lang="en-US" sz="2900" b="1" i="1" dirty="0" smtClean="0"/>
              <a:t>Cultur</a:t>
            </a:r>
            <a:r>
              <a:rPr lang="en-US" sz="2900" i="1" dirty="0" smtClean="0"/>
              <a:t>e: </a:t>
            </a:r>
            <a:r>
              <a:rPr lang="en-US" sz="2900" dirty="0" smtClean="0"/>
              <a:t>Many responses tended toward the “definition” of culture, rather than delving deeply in to a more sophisticated understanding of culture, while others appeared to hold a deeper feeling</a:t>
            </a:r>
            <a:endParaRPr lang="en-US" sz="2900" dirty="0"/>
          </a:p>
          <a:p>
            <a:pPr marL="0" indent="0">
              <a:buNone/>
            </a:pPr>
            <a:endParaRPr lang="en-US" sz="2900" dirty="0" smtClean="0"/>
          </a:p>
          <a:p>
            <a:r>
              <a:rPr lang="en-US" sz="2900" b="1" i="1" dirty="0" smtClean="0"/>
              <a:t>ICC:</a:t>
            </a:r>
            <a:r>
              <a:rPr lang="en-US" sz="2900" i="1" dirty="0" smtClean="0"/>
              <a:t> </a:t>
            </a:r>
            <a:r>
              <a:rPr lang="en-US" sz="2900" dirty="0"/>
              <a:t>Understanding and communicating with </a:t>
            </a:r>
            <a:r>
              <a:rPr lang="en-US" sz="2900" dirty="0" smtClean="0"/>
              <a:t>others</a:t>
            </a:r>
          </a:p>
          <a:p>
            <a:pPr marL="0" indent="0">
              <a:buNone/>
            </a:pPr>
            <a:endParaRPr lang="en-US" sz="2900" i="1" dirty="0" smtClean="0"/>
          </a:p>
          <a:p>
            <a:pPr marL="0" indent="0">
              <a:buNone/>
            </a:pPr>
            <a:r>
              <a:rPr lang="en-US" sz="2900" b="1" dirty="0" smtClean="0"/>
              <a:t>Representative quotes:</a:t>
            </a:r>
            <a:endParaRPr lang="en-US" sz="2900" b="1" dirty="0"/>
          </a:p>
          <a:p>
            <a:r>
              <a:rPr lang="en-US" sz="2900" dirty="0"/>
              <a:t>“I am part of multiple cultures.  Culture is more than simply my race or ethnicity: it also has to do with my religion, my small-town </a:t>
            </a:r>
            <a:r>
              <a:rPr lang="en-US" sz="2900" dirty="0" smtClean="0"/>
              <a:t>upbringing</a:t>
            </a:r>
            <a:r>
              <a:rPr lang="en-US" sz="2900" dirty="0"/>
              <a:t> </a:t>
            </a:r>
            <a:r>
              <a:rPr lang="en-US" sz="2900" dirty="0" smtClean="0"/>
              <a:t>. . . .  </a:t>
            </a:r>
            <a:r>
              <a:rPr lang="en-US" sz="2900" dirty="0"/>
              <a:t>Each of these aspects of my identity concerns a grouping of people with similar beliefs or backgrounds. </a:t>
            </a:r>
            <a:r>
              <a:rPr lang="en-US" sz="2900" dirty="0" smtClean="0"/>
              <a:t>. .  Liberal view . .  </a:t>
            </a:r>
            <a:r>
              <a:rPr lang="en-US" sz="2900" dirty="0"/>
              <a:t>my life </a:t>
            </a:r>
            <a:r>
              <a:rPr lang="en-US" sz="2900" dirty="0" smtClean="0"/>
              <a:t>experiences </a:t>
            </a:r>
            <a:r>
              <a:rPr lang="en-US" sz="2900" dirty="0"/>
              <a:t>have placed me within other cultures, such as </a:t>
            </a:r>
            <a:r>
              <a:rPr lang="en-US" sz="2900" dirty="0" smtClean="0"/>
              <a:t>a teaching </a:t>
            </a:r>
            <a:r>
              <a:rPr lang="en-US" sz="2900" dirty="0"/>
              <a:t>culture</a:t>
            </a:r>
            <a:r>
              <a:rPr lang="en-US" sz="2900" dirty="0" smtClean="0"/>
              <a:t>”  </a:t>
            </a:r>
          </a:p>
          <a:p>
            <a:pPr marL="0" indent="0">
              <a:buNone/>
            </a:pPr>
            <a:endParaRPr lang="en-US" sz="2900" dirty="0"/>
          </a:p>
          <a:p>
            <a:r>
              <a:rPr lang="en-US" sz="2900" dirty="0" smtClean="0"/>
              <a:t>“How </a:t>
            </a:r>
            <a:r>
              <a:rPr lang="en-US" sz="2900" dirty="0"/>
              <a:t>we communicate with other people who have different cultural influences.  Understanding other people's cultural influences can help us understand and relate to </a:t>
            </a:r>
            <a:r>
              <a:rPr lang="en-US" sz="2900" dirty="0" smtClean="0"/>
              <a:t>them” </a:t>
            </a:r>
            <a:endParaRPr lang="en-US" sz="2900" dirty="0"/>
          </a:p>
          <a:p>
            <a:endParaRPr lang="en-US" sz="2600" dirty="0" smtClean="0"/>
          </a:p>
          <a:p>
            <a:endParaRPr lang="en-US" sz="2600" dirty="0" smtClean="0"/>
          </a:p>
          <a:p>
            <a:endParaRPr lang="en-US" sz="1600" dirty="0"/>
          </a:p>
          <a:p>
            <a:endParaRPr lang="en-US" sz="1600" dirty="0"/>
          </a:p>
        </p:txBody>
      </p:sp>
    </p:spTree>
    <p:extLst>
      <p:ext uri="{BB962C8B-B14F-4D97-AF65-F5344CB8AC3E}">
        <p14:creationId xmlns:p14="http://schemas.microsoft.com/office/powerpoint/2010/main" val="259401883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28600"/>
            <a:ext cx="8229600" cy="1143000"/>
          </a:xfrm>
        </p:spPr>
        <p:txBody>
          <a:bodyPr>
            <a:normAutofit/>
          </a:bodyPr>
          <a:lstStyle/>
          <a:p>
            <a:r>
              <a:rPr lang="en-US" b="1" dirty="0" smtClean="0">
                <a:solidFill>
                  <a:srgbClr val="FFFF00"/>
                </a:solidFill>
              </a:rPr>
              <a:t>International Education</a:t>
            </a:r>
            <a:endParaRPr lang="en-US" b="1" dirty="0">
              <a:solidFill>
                <a:srgbClr val="FFFF00"/>
              </a:solidFill>
            </a:endParaRPr>
          </a:p>
        </p:txBody>
      </p:sp>
      <p:pic>
        <p:nvPicPr>
          <p:cNvPr id="5" name="Content Placeholder 4"/>
          <p:cNvPicPr>
            <a:picLocks noGrp="1"/>
          </p:cNvPicPr>
          <p:nvPr>
            <p:ph idx="1"/>
          </p:nvPr>
        </p:nvPicPr>
        <p:blipFill rotWithShape="1">
          <a:blip r:embed="rId2">
            <a:extLst>
              <a:ext uri="{28A0092B-C50C-407E-A947-70E740481C1C}">
                <a14:useLocalDpi xmlns:a14="http://schemas.microsoft.com/office/drawing/2010/main" val="0"/>
              </a:ext>
            </a:extLst>
          </a:blip>
          <a:srcRect t="4337"/>
          <a:stretch/>
        </p:blipFill>
        <p:spPr bwMode="auto">
          <a:xfrm>
            <a:off x="1066800" y="1989137"/>
            <a:ext cx="7010400" cy="4411663"/>
          </a:xfrm>
          <a:prstGeom prst="rect">
            <a:avLst/>
          </a:prstGeom>
          <a:noFill/>
          <a:ln>
            <a:noFill/>
          </a:ln>
        </p:spPr>
      </p:pic>
      <p:sp>
        <p:nvSpPr>
          <p:cNvPr id="3" name="Rectangle 2"/>
          <p:cNvSpPr/>
          <p:nvPr/>
        </p:nvSpPr>
        <p:spPr>
          <a:xfrm>
            <a:off x="457200" y="1295400"/>
            <a:ext cx="8153400" cy="646331"/>
          </a:xfrm>
          <a:prstGeom prst="rect">
            <a:avLst/>
          </a:prstGeom>
        </p:spPr>
        <p:txBody>
          <a:bodyPr wrap="square">
            <a:spAutoFit/>
          </a:bodyPr>
          <a:lstStyle/>
          <a:p>
            <a:pPr algn="ctr"/>
            <a:r>
              <a:rPr lang="en-US" sz="3600" b="1" i="1" dirty="0"/>
              <a:t>I define International education as… </a:t>
            </a:r>
            <a:endParaRPr lang="en-US" sz="3600" dirty="0"/>
          </a:p>
        </p:txBody>
      </p:sp>
      <p:pic>
        <p:nvPicPr>
          <p:cNvPr id="6" name="Picture 2" descr="Mason Log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67600" y="304800"/>
            <a:ext cx="1428750" cy="952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2943970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227013"/>
            <a:ext cx="8229600" cy="1143000"/>
          </a:xfrm>
        </p:spPr>
        <p:txBody>
          <a:bodyPr/>
          <a:lstStyle/>
          <a:p>
            <a:r>
              <a:rPr lang="en-US" b="1" dirty="0" smtClean="0">
                <a:solidFill>
                  <a:srgbClr val="FFFF00"/>
                </a:solidFill>
              </a:rPr>
              <a:t>Purpose of Our session Today</a:t>
            </a:r>
            <a:endParaRPr lang="en-US" b="1" dirty="0">
              <a:solidFill>
                <a:srgbClr val="FFFF00"/>
              </a:solidFill>
            </a:endParaRPr>
          </a:p>
        </p:txBody>
      </p:sp>
      <p:sp>
        <p:nvSpPr>
          <p:cNvPr id="3" name="Content Placeholder 2"/>
          <p:cNvSpPr>
            <a:spLocks noGrp="1"/>
          </p:cNvSpPr>
          <p:nvPr>
            <p:ph idx="1"/>
          </p:nvPr>
        </p:nvSpPr>
        <p:spPr>
          <a:xfrm>
            <a:off x="457200" y="1514476"/>
            <a:ext cx="8229600" cy="4810124"/>
          </a:xfrm>
        </p:spPr>
        <p:txBody>
          <a:bodyPr/>
          <a:lstStyle/>
          <a:p>
            <a:pPr marL="0" indent="0">
              <a:buNone/>
            </a:pPr>
            <a:r>
              <a:rPr lang="en-GB" dirty="0" smtClean="0"/>
              <a:t>Share findings </a:t>
            </a:r>
            <a:r>
              <a:rPr lang="en-GB" dirty="0"/>
              <a:t>from research we have been conducting with in-service teachers enrolled in an advanced master’s degree </a:t>
            </a:r>
            <a:r>
              <a:rPr lang="en-GB" dirty="0" smtClean="0"/>
              <a:t>program</a:t>
            </a:r>
          </a:p>
          <a:p>
            <a:pPr marL="0" indent="0">
              <a:buNone/>
            </a:pPr>
            <a:endParaRPr lang="en-GB" sz="1400" dirty="0"/>
          </a:p>
          <a:p>
            <a:pPr lvl="1"/>
            <a:r>
              <a:rPr lang="en-GB" dirty="0"/>
              <a:t>to further our understanding of how to better provide purposeful professional development  that promotes the development of teachers’ understanding </a:t>
            </a:r>
            <a:r>
              <a:rPr lang="en-GB" dirty="0" smtClean="0"/>
              <a:t>of </a:t>
            </a:r>
            <a:r>
              <a:rPr lang="en-GB" b="1" i="1" dirty="0"/>
              <a:t>international-mindedness, culture, and </a:t>
            </a:r>
            <a:r>
              <a:rPr lang="en-GB" b="1" i="1" dirty="0" smtClean="0"/>
              <a:t>international education </a:t>
            </a:r>
            <a:r>
              <a:rPr lang="en-GB" dirty="0" smtClean="0"/>
              <a:t>in </a:t>
            </a:r>
            <a:r>
              <a:rPr lang="en-GB" dirty="0"/>
              <a:t>their educational practice in U.S. and international </a:t>
            </a:r>
            <a:r>
              <a:rPr lang="en-GB" dirty="0" smtClean="0"/>
              <a:t>classrooms</a:t>
            </a:r>
          </a:p>
          <a:p>
            <a:pPr marL="457200" lvl="1" indent="0">
              <a:buNone/>
            </a:pPr>
            <a:endParaRPr lang="en-GB" dirty="0"/>
          </a:p>
        </p:txBody>
      </p:sp>
      <p:pic>
        <p:nvPicPr>
          <p:cNvPr id="5" name="Picture 2" descr="Mason Log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67600" y="304800"/>
            <a:ext cx="1428750" cy="952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6818400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b="1" dirty="0" smtClean="0">
                <a:solidFill>
                  <a:srgbClr val="FFFF00"/>
                </a:solidFill>
              </a:rPr>
              <a:t>International Education – </a:t>
            </a:r>
            <a:br>
              <a:rPr lang="en-US" b="1" dirty="0" smtClean="0">
                <a:solidFill>
                  <a:srgbClr val="FFFF00"/>
                </a:solidFill>
              </a:rPr>
            </a:br>
            <a:r>
              <a:rPr lang="en-US" b="1" dirty="0" smtClean="0">
                <a:solidFill>
                  <a:srgbClr val="FFFF00"/>
                </a:solidFill>
              </a:rPr>
              <a:t>Overall Comments</a:t>
            </a:r>
            <a:endParaRPr lang="en-US" b="1" dirty="0">
              <a:solidFill>
                <a:srgbClr val="FFFF00"/>
              </a:solidFill>
            </a:endParaRPr>
          </a:p>
        </p:txBody>
      </p:sp>
      <p:sp>
        <p:nvSpPr>
          <p:cNvPr id="3" name="Content Placeholder 2"/>
          <p:cNvSpPr>
            <a:spLocks noGrp="1"/>
          </p:cNvSpPr>
          <p:nvPr>
            <p:ph idx="1"/>
          </p:nvPr>
        </p:nvSpPr>
        <p:spPr/>
        <p:txBody>
          <a:bodyPr>
            <a:normAutofit fontScale="77500" lnSpcReduction="20000"/>
          </a:bodyPr>
          <a:lstStyle/>
          <a:p>
            <a:pPr marL="0" indent="0">
              <a:buNone/>
            </a:pPr>
            <a:r>
              <a:rPr lang="en-US" dirty="0" smtClean="0"/>
              <a:t>Participants generally define IE as: </a:t>
            </a:r>
          </a:p>
          <a:p>
            <a:endParaRPr lang="en-US" dirty="0"/>
          </a:p>
          <a:p>
            <a:pPr marL="0" indent="0">
              <a:buNone/>
            </a:pPr>
            <a:r>
              <a:rPr lang="en-US" dirty="0" smtClean="0"/>
              <a:t>An </a:t>
            </a:r>
            <a:r>
              <a:rPr lang="en-US" dirty="0"/>
              <a:t>education that embraces others and is universal. The purpose is to make a better world and to benefit all. One participant used study abroad.</a:t>
            </a:r>
          </a:p>
          <a:p>
            <a:endParaRPr lang="en-US" dirty="0" smtClean="0"/>
          </a:p>
          <a:p>
            <a:pPr marL="0" indent="0">
              <a:buNone/>
            </a:pPr>
            <a:r>
              <a:rPr lang="en-US" b="1" dirty="0" smtClean="0"/>
              <a:t>Representative quotes:</a:t>
            </a:r>
          </a:p>
          <a:p>
            <a:r>
              <a:rPr lang="en-US" dirty="0" smtClean="0"/>
              <a:t>“Teaching </a:t>
            </a:r>
            <a:r>
              <a:rPr lang="en-US" dirty="0"/>
              <a:t>students to know and understand other cultures in order for them to be able to work and produce with other </a:t>
            </a:r>
            <a:r>
              <a:rPr lang="en-US" dirty="0" smtClean="0"/>
              <a:t>cultures” </a:t>
            </a:r>
          </a:p>
          <a:p>
            <a:endParaRPr lang="en-US" dirty="0"/>
          </a:p>
          <a:p>
            <a:r>
              <a:rPr lang="en-US" dirty="0" smtClean="0"/>
              <a:t>“</a:t>
            </a:r>
            <a:r>
              <a:rPr lang="en-US" dirty="0"/>
              <a:t>International education consists primarily of an internationally minded curriculum, but for a true international experience, I think that the student body should be internationally diverse as </a:t>
            </a:r>
            <a:r>
              <a:rPr lang="en-US" dirty="0" smtClean="0"/>
              <a:t>well” </a:t>
            </a:r>
            <a:endParaRPr lang="en-US" dirty="0"/>
          </a:p>
        </p:txBody>
      </p:sp>
    </p:spTree>
    <p:extLst>
      <p:ext uri="{BB962C8B-B14F-4D97-AF65-F5344CB8AC3E}">
        <p14:creationId xmlns:p14="http://schemas.microsoft.com/office/powerpoint/2010/main" val="233442807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227013"/>
            <a:ext cx="8534400" cy="1143000"/>
          </a:xfrm>
        </p:spPr>
        <p:txBody>
          <a:bodyPr>
            <a:normAutofit/>
          </a:bodyPr>
          <a:lstStyle/>
          <a:p>
            <a:r>
              <a:rPr lang="en-US" b="1" dirty="0" smtClean="0">
                <a:solidFill>
                  <a:srgbClr val="FFFF00"/>
                </a:solidFill>
              </a:rPr>
              <a:t>International mindedness</a:t>
            </a:r>
            <a:endParaRPr lang="en-US" b="1" dirty="0">
              <a:solidFill>
                <a:srgbClr val="FFFF00"/>
              </a:solidFill>
            </a:endParaRPr>
          </a:p>
        </p:txBody>
      </p:sp>
      <p:pic>
        <p:nvPicPr>
          <p:cNvPr id="5" name="Content Placeholder 4"/>
          <p:cNvPicPr>
            <a:picLocks noGrp="1"/>
          </p:cNvPicPr>
          <p:nvPr>
            <p:ph idx="1"/>
          </p:nvPr>
        </p:nvPicPr>
        <p:blipFill rotWithShape="1">
          <a:blip r:embed="rId2">
            <a:extLst>
              <a:ext uri="{28A0092B-C50C-407E-A947-70E740481C1C}">
                <a14:useLocalDpi xmlns:a14="http://schemas.microsoft.com/office/drawing/2010/main" val="0"/>
              </a:ext>
            </a:extLst>
          </a:blip>
          <a:srcRect t="4549" r="2762"/>
          <a:stretch/>
        </p:blipFill>
        <p:spPr bwMode="auto">
          <a:xfrm>
            <a:off x="1447800" y="1981200"/>
            <a:ext cx="6372224" cy="4330700"/>
          </a:xfrm>
          <a:prstGeom prst="rect">
            <a:avLst/>
          </a:prstGeom>
          <a:noFill/>
          <a:ln>
            <a:noFill/>
          </a:ln>
        </p:spPr>
      </p:pic>
      <p:sp>
        <p:nvSpPr>
          <p:cNvPr id="3" name="Rectangle 2"/>
          <p:cNvSpPr/>
          <p:nvPr/>
        </p:nvSpPr>
        <p:spPr>
          <a:xfrm>
            <a:off x="-9941" y="1447800"/>
            <a:ext cx="9144000" cy="477054"/>
          </a:xfrm>
          <a:prstGeom prst="rect">
            <a:avLst/>
          </a:prstGeom>
        </p:spPr>
        <p:txBody>
          <a:bodyPr wrap="square">
            <a:spAutoFit/>
          </a:bodyPr>
          <a:lstStyle/>
          <a:p>
            <a:pPr algn="ctr"/>
            <a:r>
              <a:rPr lang="en-US" sz="2500" b="1" i="1" dirty="0"/>
              <a:t>What does international-mindedness meant to you? Explain briefly</a:t>
            </a:r>
            <a:endParaRPr lang="en-US" sz="2500" dirty="0"/>
          </a:p>
        </p:txBody>
      </p:sp>
      <p:pic>
        <p:nvPicPr>
          <p:cNvPr id="6" name="Picture 2" descr="Mason Log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67600" y="304800"/>
            <a:ext cx="1428750" cy="952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7372213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FFFF00"/>
                </a:solidFill>
              </a:rPr>
              <a:t>IM – Overall comments</a:t>
            </a:r>
            <a:endParaRPr lang="en-US" b="1" dirty="0">
              <a:solidFill>
                <a:srgbClr val="FFFF00"/>
              </a:solidFill>
            </a:endParaRPr>
          </a:p>
        </p:txBody>
      </p:sp>
      <p:sp>
        <p:nvSpPr>
          <p:cNvPr id="3" name="Content Placeholder 2"/>
          <p:cNvSpPr>
            <a:spLocks noGrp="1"/>
          </p:cNvSpPr>
          <p:nvPr>
            <p:ph idx="1"/>
          </p:nvPr>
        </p:nvSpPr>
        <p:spPr>
          <a:xfrm>
            <a:off x="457200" y="1371600"/>
            <a:ext cx="8229600" cy="5343524"/>
          </a:xfrm>
        </p:spPr>
        <p:txBody>
          <a:bodyPr>
            <a:normAutofit lnSpcReduction="10000"/>
          </a:bodyPr>
          <a:lstStyle/>
          <a:p>
            <a:r>
              <a:rPr lang="en-US" dirty="0" smtClean="0"/>
              <a:t>In the qualitative responses, the </a:t>
            </a:r>
            <a:r>
              <a:rPr lang="en-US" dirty="0"/>
              <a:t>“nouns” stand out versus the </a:t>
            </a:r>
            <a:r>
              <a:rPr lang="en-US" dirty="0" smtClean="0"/>
              <a:t>verbs (action)</a:t>
            </a:r>
          </a:p>
          <a:p>
            <a:pPr marL="0" indent="0">
              <a:buNone/>
            </a:pPr>
            <a:endParaRPr lang="en-US" dirty="0" smtClean="0"/>
          </a:p>
          <a:p>
            <a:r>
              <a:rPr lang="en-US" dirty="0" smtClean="0"/>
              <a:t>There </a:t>
            </a:r>
            <a:r>
              <a:rPr lang="en-US" dirty="0"/>
              <a:t>seems to be a dominant discourse of awareness and acceptance about different things such as beliefs, unfamiliar ways, thinking, of others that are all over the world. It is a state of “being” these </a:t>
            </a:r>
            <a:r>
              <a:rPr lang="en-US" dirty="0" smtClean="0"/>
              <a:t>things</a:t>
            </a:r>
            <a:endParaRPr lang="en-US" dirty="0"/>
          </a:p>
          <a:p>
            <a:pPr marL="0" indent="0">
              <a:buNone/>
            </a:pPr>
            <a:endParaRPr lang="en-US" dirty="0" smtClean="0"/>
          </a:p>
          <a:p>
            <a:r>
              <a:rPr lang="en-US" dirty="0" smtClean="0"/>
              <a:t>Participant </a:t>
            </a:r>
            <a:r>
              <a:rPr lang="en-US" dirty="0"/>
              <a:t>#9 is unfamiliar </a:t>
            </a:r>
            <a:r>
              <a:rPr lang="en-US" dirty="0" smtClean="0"/>
              <a:t>with </a:t>
            </a:r>
            <a:r>
              <a:rPr lang="en-US" dirty="0"/>
              <a:t>this term, yet takes a good “stab” at </a:t>
            </a:r>
            <a:r>
              <a:rPr lang="en-US" dirty="0" smtClean="0"/>
              <a:t>it, with his/her response corroborating </a:t>
            </a:r>
            <a:r>
              <a:rPr lang="en-US" dirty="0"/>
              <a:t>with </a:t>
            </a:r>
            <a:r>
              <a:rPr lang="en-US" dirty="0" smtClean="0"/>
              <a:t>views of her peers</a:t>
            </a:r>
            <a:endParaRPr lang="en-US" dirty="0"/>
          </a:p>
        </p:txBody>
      </p:sp>
      <p:pic>
        <p:nvPicPr>
          <p:cNvPr id="4" name="Picture 2" descr="Mason Log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67600" y="304800"/>
            <a:ext cx="1428750" cy="952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595687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FFFF00"/>
                </a:solidFill>
              </a:rPr>
              <a:t>Comfort level</a:t>
            </a:r>
            <a:endParaRPr lang="en-US" b="1" dirty="0">
              <a:solidFill>
                <a:srgbClr val="FFFF00"/>
              </a:solidFill>
            </a:endParaRPr>
          </a:p>
        </p:txBody>
      </p:sp>
      <p:pic>
        <p:nvPicPr>
          <p:cNvPr id="11" name="Picture 10"/>
          <p:cNvPicPr>
            <a:picLocks noChangeAspect="1"/>
          </p:cNvPicPr>
          <p:nvPr/>
        </p:nvPicPr>
        <p:blipFill rotWithShape="1">
          <a:blip r:embed="rId2"/>
          <a:srcRect l="7010" t="17782"/>
          <a:stretch/>
        </p:blipFill>
        <p:spPr>
          <a:xfrm>
            <a:off x="346673" y="2133600"/>
            <a:ext cx="8592081" cy="3508385"/>
          </a:xfrm>
          <a:prstGeom prst="rect">
            <a:avLst/>
          </a:prstGeom>
          <a:ln w="38100" cmpd="sng">
            <a:solidFill>
              <a:srgbClr val="000000"/>
            </a:solidFill>
          </a:ln>
        </p:spPr>
      </p:pic>
      <p:sp>
        <p:nvSpPr>
          <p:cNvPr id="13" name="TextBox 12"/>
          <p:cNvSpPr txBox="1"/>
          <p:nvPr/>
        </p:nvSpPr>
        <p:spPr>
          <a:xfrm>
            <a:off x="4572000" y="2913965"/>
            <a:ext cx="1600200" cy="323165"/>
          </a:xfrm>
          <a:prstGeom prst="rect">
            <a:avLst/>
          </a:prstGeom>
          <a:noFill/>
        </p:spPr>
        <p:txBody>
          <a:bodyPr wrap="square" rtlCol="0">
            <a:spAutoFit/>
          </a:bodyPr>
          <a:lstStyle/>
          <a:p>
            <a:r>
              <a:rPr lang="en-US" sz="1500" dirty="0"/>
              <a:t>3</a:t>
            </a:r>
            <a:r>
              <a:rPr lang="en-US" sz="1500" dirty="0" smtClean="0"/>
              <a:t>0%</a:t>
            </a:r>
            <a:endParaRPr lang="en-US" sz="1500" dirty="0"/>
          </a:p>
        </p:txBody>
      </p:sp>
      <p:sp>
        <p:nvSpPr>
          <p:cNvPr id="15" name="TextBox 14"/>
          <p:cNvSpPr txBox="1"/>
          <p:nvPr/>
        </p:nvSpPr>
        <p:spPr>
          <a:xfrm>
            <a:off x="4572000" y="3675965"/>
            <a:ext cx="1600200" cy="323165"/>
          </a:xfrm>
          <a:prstGeom prst="rect">
            <a:avLst/>
          </a:prstGeom>
          <a:noFill/>
        </p:spPr>
        <p:txBody>
          <a:bodyPr wrap="square" rtlCol="0">
            <a:spAutoFit/>
          </a:bodyPr>
          <a:lstStyle/>
          <a:p>
            <a:r>
              <a:rPr lang="en-US" sz="1500" dirty="0"/>
              <a:t>7</a:t>
            </a:r>
            <a:r>
              <a:rPr lang="en-US" sz="1500" dirty="0" smtClean="0"/>
              <a:t>0%</a:t>
            </a:r>
            <a:endParaRPr lang="en-US" sz="1500" dirty="0"/>
          </a:p>
        </p:txBody>
      </p:sp>
      <p:sp>
        <p:nvSpPr>
          <p:cNvPr id="16" name="TextBox 15"/>
          <p:cNvSpPr txBox="1"/>
          <p:nvPr/>
        </p:nvSpPr>
        <p:spPr>
          <a:xfrm>
            <a:off x="1524000" y="2743200"/>
            <a:ext cx="1600200" cy="323165"/>
          </a:xfrm>
          <a:prstGeom prst="rect">
            <a:avLst/>
          </a:prstGeom>
          <a:noFill/>
        </p:spPr>
        <p:txBody>
          <a:bodyPr wrap="square" rtlCol="0">
            <a:spAutoFit/>
          </a:bodyPr>
          <a:lstStyle/>
          <a:p>
            <a:r>
              <a:rPr lang="en-US" sz="1500" dirty="0" smtClean="0"/>
              <a:t>20%</a:t>
            </a:r>
            <a:endParaRPr lang="en-US" sz="1500" dirty="0"/>
          </a:p>
        </p:txBody>
      </p:sp>
      <p:sp>
        <p:nvSpPr>
          <p:cNvPr id="17" name="TextBox 16"/>
          <p:cNvSpPr txBox="1"/>
          <p:nvPr/>
        </p:nvSpPr>
        <p:spPr>
          <a:xfrm>
            <a:off x="1524000" y="3294965"/>
            <a:ext cx="1600200" cy="323165"/>
          </a:xfrm>
          <a:prstGeom prst="rect">
            <a:avLst/>
          </a:prstGeom>
          <a:noFill/>
        </p:spPr>
        <p:txBody>
          <a:bodyPr wrap="square" rtlCol="0">
            <a:spAutoFit/>
          </a:bodyPr>
          <a:lstStyle/>
          <a:p>
            <a:r>
              <a:rPr lang="en-US" sz="1500" dirty="0" smtClean="0"/>
              <a:t>30%</a:t>
            </a:r>
            <a:endParaRPr lang="en-US" sz="1500" dirty="0"/>
          </a:p>
        </p:txBody>
      </p:sp>
      <p:sp>
        <p:nvSpPr>
          <p:cNvPr id="18" name="TextBox 17"/>
          <p:cNvSpPr txBox="1"/>
          <p:nvPr/>
        </p:nvSpPr>
        <p:spPr>
          <a:xfrm>
            <a:off x="1524000" y="3980765"/>
            <a:ext cx="1600200" cy="323165"/>
          </a:xfrm>
          <a:prstGeom prst="rect">
            <a:avLst/>
          </a:prstGeom>
          <a:noFill/>
        </p:spPr>
        <p:txBody>
          <a:bodyPr wrap="square" rtlCol="0">
            <a:spAutoFit/>
          </a:bodyPr>
          <a:lstStyle/>
          <a:p>
            <a:r>
              <a:rPr lang="en-US" sz="1500" dirty="0"/>
              <a:t>5</a:t>
            </a:r>
            <a:r>
              <a:rPr lang="en-US" sz="1500" dirty="0" smtClean="0"/>
              <a:t>0%</a:t>
            </a:r>
            <a:endParaRPr lang="en-US" sz="1500" dirty="0"/>
          </a:p>
        </p:txBody>
      </p:sp>
      <p:pic>
        <p:nvPicPr>
          <p:cNvPr id="19" name="Picture 2" descr="Mason Log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67600" y="304800"/>
            <a:ext cx="1428750" cy="952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9456691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FFFF00"/>
                </a:solidFill>
              </a:rPr>
              <a:t>Language</a:t>
            </a:r>
            <a:endParaRPr lang="en-US" b="1" dirty="0">
              <a:solidFill>
                <a:srgbClr val="FFFF00"/>
              </a:solidFill>
            </a:endParaRPr>
          </a:p>
        </p:txBody>
      </p:sp>
      <p:pic>
        <p:nvPicPr>
          <p:cNvPr id="11" name="Picture 10"/>
          <p:cNvPicPr>
            <a:picLocks noChangeAspect="1"/>
          </p:cNvPicPr>
          <p:nvPr/>
        </p:nvPicPr>
        <p:blipFill rotWithShape="1">
          <a:blip r:embed="rId2"/>
          <a:srcRect l="8070" t="16989"/>
          <a:stretch/>
        </p:blipFill>
        <p:spPr>
          <a:xfrm>
            <a:off x="381000" y="1981200"/>
            <a:ext cx="8478647" cy="3711131"/>
          </a:xfrm>
          <a:prstGeom prst="rect">
            <a:avLst/>
          </a:prstGeom>
          <a:ln w="38100" cmpd="sng">
            <a:solidFill>
              <a:srgbClr val="000000"/>
            </a:solidFill>
          </a:ln>
        </p:spPr>
      </p:pic>
      <p:sp>
        <p:nvSpPr>
          <p:cNvPr id="12" name="TextBox 11"/>
          <p:cNvSpPr txBox="1"/>
          <p:nvPr/>
        </p:nvSpPr>
        <p:spPr>
          <a:xfrm>
            <a:off x="4648200" y="2819400"/>
            <a:ext cx="1600200" cy="323165"/>
          </a:xfrm>
          <a:prstGeom prst="rect">
            <a:avLst/>
          </a:prstGeom>
          <a:noFill/>
        </p:spPr>
        <p:txBody>
          <a:bodyPr wrap="square" rtlCol="0">
            <a:spAutoFit/>
          </a:bodyPr>
          <a:lstStyle/>
          <a:p>
            <a:r>
              <a:rPr lang="en-US" sz="1500" dirty="0" smtClean="0"/>
              <a:t>20%</a:t>
            </a:r>
            <a:endParaRPr lang="en-US" sz="1500" dirty="0"/>
          </a:p>
        </p:txBody>
      </p:sp>
      <p:sp>
        <p:nvSpPr>
          <p:cNvPr id="13" name="TextBox 12"/>
          <p:cNvSpPr txBox="1"/>
          <p:nvPr/>
        </p:nvSpPr>
        <p:spPr>
          <a:xfrm>
            <a:off x="4648200" y="3657600"/>
            <a:ext cx="1600200" cy="323165"/>
          </a:xfrm>
          <a:prstGeom prst="rect">
            <a:avLst/>
          </a:prstGeom>
          <a:noFill/>
        </p:spPr>
        <p:txBody>
          <a:bodyPr wrap="square" rtlCol="0">
            <a:spAutoFit/>
          </a:bodyPr>
          <a:lstStyle/>
          <a:p>
            <a:r>
              <a:rPr lang="en-US" sz="1500" dirty="0"/>
              <a:t>7</a:t>
            </a:r>
            <a:r>
              <a:rPr lang="en-US" sz="1500" dirty="0" smtClean="0"/>
              <a:t>0%</a:t>
            </a:r>
            <a:endParaRPr lang="en-US" sz="1500" dirty="0"/>
          </a:p>
        </p:txBody>
      </p:sp>
      <p:sp>
        <p:nvSpPr>
          <p:cNvPr id="14" name="TextBox 13"/>
          <p:cNvSpPr txBox="1"/>
          <p:nvPr/>
        </p:nvSpPr>
        <p:spPr>
          <a:xfrm>
            <a:off x="1524000" y="2895600"/>
            <a:ext cx="1600200" cy="323165"/>
          </a:xfrm>
          <a:prstGeom prst="rect">
            <a:avLst/>
          </a:prstGeom>
          <a:noFill/>
        </p:spPr>
        <p:txBody>
          <a:bodyPr wrap="square" rtlCol="0">
            <a:spAutoFit/>
          </a:bodyPr>
          <a:lstStyle/>
          <a:p>
            <a:r>
              <a:rPr lang="en-US" sz="1500" dirty="0" smtClean="0"/>
              <a:t>20%</a:t>
            </a:r>
            <a:endParaRPr lang="en-US" sz="1500" dirty="0"/>
          </a:p>
        </p:txBody>
      </p:sp>
      <p:sp>
        <p:nvSpPr>
          <p:cNvPr id="15" name="TextBox 14"/>
          <p:cNvSpPr txBox="1"/>
          <p:nvPr/>
        </p:nvSpPr>
        <p:spPr>
          <a:xfrm>
            <a:off x="1524000" y="3447365"/>
            <a:ext cx="1600200" cy="323165"/>
          </a:xfrm>
          <a:prstGeom prst="rect">
            <a:avLst/>
          </a:prstGeom>
          <a:noFill/>
        </p:spPr>
        <p:txBody>
          <a:bodyPr wrap="square" rtlCol="0">
            <a:spAutoFit/>
          </a:bodyPr>
          <a:lstStyle/>
          <a:p>
            <a:r>
              <a:rPr lang="en-US" sz="1500" dirty="0"/>
              <a:t>2</a:t>
            </a:r>
            <a:r>
              <a:rPr lang="en-US" sz="1500" dirty="0" smtClean="0"/>
              <a:t>0%</a:t>
            </a:r>
            <a:endParaRPr lang="en-US" sz="1500" dirty="0"/>
          </a:p>
        </p:txBody>
      </p:sp>
      <p:sp>
        <p:nvSpPr>
          <p:cNvPr id="16" name="TextBox 15"/>
          <p:cNvSpPr txBox="1"/>
          <p:nvPr/>
        </p:nvSpPr>
        <p:spPr>
          <a:xfrm>
            <a:off x="1524000" y="4133165"/>
            <a:ext cx="1600200" cy="323165"/>
          </a:xfrm>
          <a:prstGeom prst="rect">
            <a:avLst/>
          </a:prstGeom>
          <a:noFill/>
        </p:spPr>
        <p:txBody>
          <a:bodyPr wrap="square" rtlCol="0">
            <a:spAutoFit/>
          </a:bodyPr>
          <a:lstStyle/>
          <a:p>
            <a:r>
              <a:rPr lang="en-US" sz="1500" dirty="0"/>
              <a:t>6</a:t>
            </a:r>
            <a:r>
              <a:rPr lang="en-US" sz="1500" dirty="0" smtClean="0"/>
              <a:t>0%</a:t>
            </a:r>
            <a:endParaRPr lang="en-US" sz="1500" dirty="0"/>
          </a:p>
        </p:txBody>
      </p:sp>
      <p:sp>
        <p:nvSpPr>
          <p:cNvPr id="17" name="TextBox 16"/>
          <p:cNvSpPr txBox="1"/>
          <p:nvPr/>
        </p:nvSpPr>
        <p:spPr>
          <a:xfrm>
            <a:off x="4648200" y="4495800"/>
            <a:ext cx="1600200" cy="323165"/>
          </a:xfrm>
          <a:prstGeom prst="rect">
            <a:avLst/>
          </a:prstGeom>
          <a:noFill/>
        </p:spPr>
        <p:txBody>
          <a:bodyPr wrap="square" rtlCol="0">
            <a:spAutoFit/>
          </a:bodyPr>
          <a:lstStyle/>
          <a:p>
            <a:r>
              <a:rPr lang="en-US" sz="1500" dirty="0"/>
              <a:t>1</a:t>
            </a:r>
            <a:r>
              <a:rPr lang="en-US" sz="1500" dirty="0" smtClean="0"/>
              <a:t>0%</a:t>
            </a:r>
            <a:endParaRPr lang="en-US" sz="1500" dirty="0"/>
          </a:p>
        </p:txBody>
      </p:sp>
      <p:pic>
        <p:nvPicPr>
          <p:cNvPr id="18" name="Picture 2" descr="Mason Log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67600" y="304800"/>
            <a:ext cx="1428750" cy="952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7846013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FFFF00"/>
                </a:solidFill>
              </a:rPr>
              <a:t>Global competence</a:t>
            </a:r>
            <a:endParaRPr lang="en-US" b="1" dirty="0">
              <a:solidFill>
                <a:srgbClr val="FFFF00"/>
              </a:solidFill>
            </a:endParaRPr>
          </a:p>
        </p:txBody>
      </p:sp>
      <p:pic>
        <p:nvPicPr>
          <p:cNvPr id="4" name="Picture 2" descr="Mason Log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91400" y="304800"/>
            <a:ext cx="1428750" cy="952500"/>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17"/>
          <p:cNvPicPr>
            <a:picLocks noChangeAspect="1"/>
          </p:cNvPicPr>
          <p:nvPr/>
        </p:nvPicPr>
        <p:blipFill rotWithShape="1">
          <a:blip r:embed="rId3"/>
          <a:srcRect l="6744" t="16918"/>
          <a:stretch/>
        </p:blipFill>
        <p:spPr>
          <a:xfrm>
            <a:off x="274649" y="2057400"/>
            <a:ext cx="8770441" cy="3608597"/>
          </a:xfrm>
          <a:prstGeom prst="rect">
            <a:avLst/>
          </a:prstGeom>
          <a:ln w="38100" cmpd="sng">
            <a:solidFill>
              <a:schemeClr val="tx1"/>
            </a:solidFill>
          </a:ln>
        </p:spPr>
      </p:pic>
      <p:sp>
        <p:nvSpPr>
          <p:cNvPr id="12" name="TextBox 11"/>
          <p:cNvSpPr txBox="1"/>
          <p:nvPr/>
        </p:nvSpPr>
        <p:spPr>
          <a:xfrm>
            <a:off x="4648200" y="2667000"/>
            <a:ext cx="1600200" cy="323165"/>
          </a:xfrm>
          <a:prstGeom prst="rect">
            <a:avLst/>
          </a:prstGeom>
          <a:noFill/>
        </p:spPr>
        <p:txBody>
          <a:bodyPr wrap="square" rtlCol="0">
            <a:spAutoFit/>
          </a:bodyPr>
          <a:lstStyle/>
          <a:p>
            <a:r>
              <a:rPr lang="en-US" sz="1500" dirty="0" smtClean="0"/>
              <a:t>10%</a:t>
            </a:r>
            <a:endParaRPr lang="en-US" sz="1500" dirty="0"/>
          </a:p>
        </p:txBody>
      </p:sp>
      <p:sp>
        <p:nvSpPr>
          <p:cNvPr id="13" name="TextBox 12"/>
          <p:cNvSpPr txBox="1"/>
          <p:nvPr/>
        </p:nvSpPr>
        <p:spPr>
          <a:xfrm>
            <a:off x="4648200" y="3276600"/>
            <a:ext cx="1600200" cy="323165"/>
          </a:xfrm>
          <a:prstGeom prst="rect">
            <a:avLst/>
          </a:prstGeom>
          <a:noFill/>
        </p:spPr>
        <p:txBody>
          <a:bodyPr wrap="square" rtlCol="0">
            <a:spAutoFit/>
          </a:bodyPr>
          <a:lstStyle/>
          <a:p>
            <a:r>
              <a:rPr lang="en-US" sz="1500" dirty="0" smtClean="0"/>
              <a:t>50%</a:t>
            </a:r>
            <a:endParaRPr lang="en-US" sz="1500" dirty="0"/>
          </a:p>
        </p:txBody>
      </p:sp>
      <p:sp>
        <p:nvSpPr>
          <p:cNvPr id="14" name="TextBox 13"/>
          <p:cNvSpPr txBox="1"/>
          <p:nvPr/>
        </p:nvSpPr>
        <p:spPr>
          <a:xfrm>
            <a:off x="4648200" y="4343400"/>
            <a:ext cx="1600200" cy="323165"/>
          </a:xfrm>
          <a:prstGeom prst="rect">
            <a:avLst/>
          </a:prstGeom>
          <a:noFill/>
        </p:spPr>
        <p:txBody>
          <a:bodyPr wrap="square" rtlCol="0">
            <a:spAutoFit/>
          </a:bodyPr>
          <a:lstStyle/>
          <a:p>
            <a:r>
              <a:rPr lang="en-US" sz="1500" dirty="0" smtClean="0"/>
              <a:t>10%</a:t>
            </a:r>
            <a:endParaRPr lang="en-US" sz="1500" dirty="0"/>
          </a:p>
        </p:txBody>
      </p:sp>
      <p:sp>
        <p:nvSpPr>
          <p:cNvPr id="15" name="TextBox 14"/>
          <p:cNvSpPr txBox="1"/>
          <p:nvPr/>
        </p:nvSpPr>
        <p:spPr>
          <a:xfrm>
            <a:off x="4648200" y="3962400"/>
            <a:ext cx="1600200" cy="323165"/>
          </a:xfrm>
          <a:prstGeom prst="rect">
            <a:avLst/>
          </a:prstGeom>
          <a:noFill/>
        </p:spPr>
        <p:txBody>
          <a:bodyPr wrap="square" rtlCol="0">
            <a:spAutoFit/>
          </a:bodyPr>
          <a:lstStyle/>
          <a:p>
            <a:r>
              <a:rPr lang="en-US" sz="1500" dirty="0"/>
              <a:t>3</a:t>
            </a:r>
            <a:r>
              <a:rPr lang="en-US" sz="1500" dirty="0" smtClean="0"/>
              <a:t>0%</a:t>
            </a:r>
            <a:endParaRPr lang="en-US" sz="1500" dirty="0"/>
          </a:p>
        </p:txBody>
      </p:sp>
      <p:sp>
        <p:nvSpPr>
          <p:cNvPr id="7" name="TextBox 6"/>
          <p:cNvSpPr txBox="1"/>
          <p:nvPr/>
        </p:nvSpPr>
        <p:spPr>
          <a:xfrm>
            <a:off x="1600200" y="2819400"/>
            <a:ext cx="1600200" cy="323165"/>
          </a:xfrm>
          <a:prstGeom prst="rect">
            <a:avLst/>
          </a:prstGeom>
          <a:noFill/>
        </p:spPr>
        <p:txBody>
          <a:bodyPr wrap="square" rtlCol="0">
            <a:spAutoFit/>
          </a:bodyPr>
          <a:lstStyle/>
          <a:p>
            <a:r>
              <a:rPr lang="en-US" sz="1500" dirty="0" smtClean="0"/>
              <a:t>20%</a:t>
            </a:r>
            <a:endParaRPr lang="en-US" sz="1500" dirty="0"/>
          </a:p>
        </p:txBody>
      </p:sp>
      <p:sp>
        <p:nvSpPr>
          <p:cNvPr id="8" name="TextBox 7"/>
          <p:cNvSpPr txBox="1"/>
          <p:nvPr/>
        </p:nvSpPr>
        <p:spPr>
          <a:xfrm>
            <a:off x="1600200" y="3733800"/>
            <a:ext cx="1600200" cy="323165"/>
          </a:xfrm>
          <a:prstGeom prst="rect">
            <a:avLst/>
          </a:prstGeom>
          <a:noFill/>
        </p:spPr>
        <p:txBody>
          <a:bodyPr wrap="square" rtlCol="0">
            <a:spAutoFit/>
          </a:bodyPr>
          <a:lstStyle/>
          <a:p>
            <a:r>
              <a:rPr lang="en-US" sz="1500" dirty="0"/>
              <a:t>7</a:t>
            </a:r>
            <a:r>
              <a:rPr lang="en-US" sz="1500" dirty="0" smtClean="0"/>
              <a:t>0%</a:t>
            </a:r>
            <a:endParaRPr lang="en-US" sz="1500" dirty="0"/>
          </a:p>
        </p:txBody>
      </p:sp>
      <p:sp>
        <p:nvSpPr>
          <p:cNvPr id="9" name="TextBox 8"/>
          <p:cNvSpPr txBox="1"/>
          <p:nvPr/>
        </p:nvSpPr>
        <p:spPr>
          <a:xfrm>
            <a:off x="1600200" y="4343400"/>
            <a:ext cx="1600200" cy="323165"/>
          </a:xfrm>
          <a:prstGeom prst="rect">
            <a:avLst/>
          </a:prstGeom>
          <a:noFill/>
        </p:spPr>
        <p:txBody>
          <a:bodyPr wrap="square" rtlCol="0">
            <a:spAutoFit/>
          </a:bodyPr>
          <a:lstStyle/>
          <a:p>
            <a:r>
              <a:rPr lang="en-US" sz="1500" dirty="0" smtClean="0"/>
              <a:t>10%</a:t>
            </a:r>
            <a:endParaRPr lang="en-US" sz="1500" dirty="0"/>
          </a:p>
        </p:txBody>
      </p:sp>
    </p:spTree>
    <p:extLst>
      <p:ext uri="{BB962C8B-B14F-4D97-AF65-F5344CB8AC3E}">
        <p14:creationId xmlns:p14="http://schemas.microsoft.com/office/powerpoint/2010/main" val="9932770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FFFF00"/>
                </a:solidFill>
              </a:rPr>
              <a:t>Snapshot </a:t>
            </a:r>
            <a:r>
              <a:rPr lang="en-US" b="1" dirty="0">
                <a:solidFill>
                  <a:srgbClr val="FFFF00"/>
                </a:solidFill>
              </a:rPr>
              <a:t>of </a:t>
            </a:r>
            <a:r>
              <a:rPr lang="en-US" b="1" dirty="0" smtClean="0">
                <a:solidFill>
                  <a:srgbClr val="FFFF00"/>
                </a:solidFill>
              </a:rPr>
              <a:t>data</a:t>
            </a:r>
            <a:endParaRPr lang="en-US" b="1" dirty="0">
              <a:solidFill>
                <a:srgbClr val="FFFF00"/>
              </a:solidFill>
            </a:endParaRPr>
          </a:p>
        </p:txBody>
      </p:sp>
      <p:sp>
        <p:nvSpPr>
          <p:cNvPr id="3" name="Content Placeholder 2"/>
          <p:cNvSpPr>
            <a:spLocks noGrp="1"/>
          </p:cNvSpPr>
          <p:nvPr>
            <p:ph idx="1"/>
          </p:nvPr>
        </p:nvSpPr>
        <p:spPr>
          <a:xfrm>
            <a:off x="457200" y="1514476"/>
            <a:ext cx="8229600" cy="4810124"/>
          </a:xfrm>
        </p:spPr>
        <p:txBody>
          <a:bodyPr>
            <a:normAutofit fontScale="92500"/>
          </a:bodyPr>
          <a:lstStyle/>
          <a:p>
            <a:pPr lvl="0"/>
            <a:r>
              <a:rPr lang="en-US" dirty="0"/>
              <a:t>The terms intercultural competence, international education and international mindedness seem to carry similar meanings for the teachers, with an emphasis of understanding more about others and knowing how to interact with them</a:t>
            </a:r>
          </a:p>
          <a:p>
            <a:pPr marL="0" indent="0">
              <a:buNone/>
            </a:pPr>
            <a:endParaRPr lang="en-US" sz="1300" dirty="0"/>
          </a:p>
          <a:p>
            <a:r>
              <a:rPr lang="en-US" dirty="0" smtClean="0"/>
              <a:t>Most </a:t>
            </a:r>
            <a:r>
              <a:rPr lang="en-US" dirty="0"/>
              <a:t>teachers (70%) wished they knew more about international education in their preservice </a:t>
            </a:r>
            <a:r>
              <a:rPr lang="en-US" dirty="0" smtClean="0"/>
              <a:t>training</a:t>
            </a:r>
            <a:endParaRPr lang="en-US" dirty="0"/>
          </a:p>
          <a:p>
            <a:endParaRPr lang="en-US" sz="1200" dirty="0"/>
          </a:p>
          <a:p>
            <a:r>
              <a:rPr lang="en-US" dirty="0">
                <a:solidFill>
                  <a:schemeClr val="tx2">
                    <a:lumMod val="50000"/>
                  </a:schemeClr>
                </a:solidFill>
              </a:rPr>
              <a:t>All believe that it is important to prepare students to be global citizens, yet one person believe that it is not his/her responsibility as a teacher to do </a:t>
            </a:r>
            <a:r>
              <a:rPr lang="en-US" dirty="0" smtClean="0">
                <a:solidFill>
                  <a:schemeClr val="tx2">
                    <a:lumMod val="50000"/>
                  </a:schemeClr>
                </a:solidFill>
              </a:rPr>
              <a:t>such</a:t>
            </a:r>
            <a:endParaRPr lang="en-US" dirty="0">
              <a:solidFill>
                <a:schemeClr val="tx2">
                  <a:lumMod val="50000"/>
                </a:schemeClr>
              </a:solidFill>
            </a:endParaRPr>
          </a:p>
          <a:p>
            <a:endParaRPr lang="en-US" sz="1300" dirty="0"/>
          </a:p>
          <a:p>
            <a:endParaRPr lang="en-US" dirty="0"/>
          </a:p>
        </p:txBody>
      </p:sp>
      <p:pic>
        <p:nvPicPr>
          <p:cNvPr id="4" name="Picture 2" descr="Mason Log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91400" y="304800"/>
            <a:ext cx="1428750" cy="952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9462573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FFFF00"/>
                </a:solidFill>
              </a:rPr>
              <a:t>Snapshots of all data</a:t>
            </a:r>
          </a:p>
        </p:txBody>
      </p:sp>
      <p:sp>
        <p:nvSpPr>
          <p:cNvPr id="3" name="Content Placeholder 2"/>
          <p:cNvSpPr>
            <a:spLocks noGrp="1"/>
          </p:cNvSpPr>
          <p:nvPr>
            <p:ph idx="1"/>
          </p:nvPr>
        </p:nvSpPr>
        <p:spPr/>
        <p:txBody>
          <a:bodyPr>
            <a:normAutofit fontScale="92500" lnSpcReduction="10000"/>
          </a:bodyPr>
          <a:lstStyle/>
          <a:p>
            <a:pPr lvl="0"/>
            <a:r>
              <a:rPr lang="en-US" dirty="0" smtClean="0"/>
              <a:t>The data suggest that there </a:t>
            </a:r>
            <a:r>
              <a:rPr lang="en-US" dirty="0"/>
              <a:t>are some teachers </a:t>
            </a:r>
            <a:r>
              <a:rPr lang="en-US" dirty="0" smtClean="0"/>
              <a:t>who appear </a:t>
            </a:r>
            <a:r>
              <a:rPr lang="en-US" dirty="0"/>
              <a:t>hesitant </a:t>
            </a:r>
            <a:r>
              <a:rPr lang="en-US" dirty="0" smtClean="0"/>
              <a:t>about knowing </a:t>
            </a:r>
            <a:r>
              <a:rPr lang="en-US" dirty="0"/>
              <a:t>more </a:t>
            </a:r>
            <a:r>
              <a:rPr lang="en-US" dirty="0" smtClean="0"/>
              <a:t>about the broader world; some don’t </a:t>
            </a:r>
            <a:r>
              <a:rPr lang="en-US" dirty="0"/>
              <a:t>feel a need to connect to the larger </a:t>
            </a:r>
            <a:r>
              <a:rPr lang="en-US" dirty="0" smtClean="0"/>
              <a:t>world</a:t>
            </a:r>
          </a:p>
          <a:p>
            <a:pPr lvl="0"/>
            <a:endParaRPr lang="en-US" sz="1300" dirty="0"/>
          </a:p>
          <a:p>
            <a:pPr lvl="0"/>
            <a:r>
              <a:rPr lang="en-US" dirty="0"/>
              <a:t>Most teachers </a:t>
            </a:r>
            <a:r>
              <a:rPr lang="en-US" dirty="0" smtClean="0"/>
              <a:t>feel its their duties to prepare their </a:t>
            </a:r>
            <a:r>
              <a:rPr lang="en-US" dirty="0"/>
              <a:t>students as a global citizen, but feel more </a:t>
            </a:r>
            <a:r>
              <a:rPr lang="en-US" dirty="0" smtClean="0"/>
              <a:t>“trainings </a:t>
            </a:r>
            <a:r>
              <a:rPr lang="en-US" dirty="0"/>
              <a:t>and professional </a:t>
            </a:r>
            <a:r>
              <a:rPr lang="en-US" dirty="0" smtClean="0"/>
              <a:t>development” are </a:t>
            </a:r>
            <a:r>
              <a:rPr lang="en-US" dirty="0"/>
              <a:t>needed</a:t>
            </a:r>
          </a:p>
          <a:p>
            <a:pPr marL="0" lvl="0" indent="0">
              <a:buNone/>
            </a:pPr>
            <a:endParaRPr lang="en-US" sz="1300" dirty="0"/>
          </a:p>
          <a:p>
            <a:pPr lvl="0"/>
            <a:r>
              <a:rPr lang="en-US" dirty="0"/>
              <a:t>Even though </a:t>
            </a:r>
            <a:r>
              <a:rPr lang="en-US" dirty="0" smtClean="0"/>
              <a:t>they </a:t>
            </a:r>
            <a:r>
              <a:rPr lang="en-US" dirty="0"/>
              <a:t>state </a:t>
            </a:r>
            <a:r>
              <a:rPr lang="en-US" dirty="0" smtClean="0"/>
              <a:t>having a motivation </a:t>
            </a:r>
            <a:r>
              <a:rPr lang="en-US" dirty="0"/>
              <a:t>to learn </a:t>
            </a:r>
            <a:r>
              <a:rPr lang="en-US" dirty="0" smtClean="0"/>
              <a:t>more about international education, at the same time they appear to want </a:t>
            </a:r>
            <a:r>
              <a:rPr lang="en-US" dirty="0"/>
              <a:t>this support to come from universities or PDs from their </a:t>
            </a:r>
            <a:r>
              <a:rPr lang="en-US" dirty="0" smtClean="0"/>
              <a:t>schools</a:t>
            </a:r>
            <a:endParaRPr lang="en-US" dirty="0"/>
          </a:p>
          <a:p>
            <a:pPr lvl="0"/>
            <a:endParaRPr lang="en-US" dirty="0"/>
          </a:p>
          <a:p>
            <a:endParaRPr lang="en-US" dirty="0"/>
          </a:p>
        </p:txBody>
      </p:sp>
    </p:spTree>
    <p:extLst>
      <p:ext uri="{BB962C8B-B14F-4D97-AF65-F5344CB8AC3E}">
        <p14:creationId xmlns:p14="http://schemas.microsoft.com/office/powerpoint/2010/main" val="259744237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FFFF00"/>
                </a:solidFill>
              </a:rPr>
              <a:t>Conclusions</a:t>
            </a:r>
            <a:endParaRPr lang="en-US" b="1" dirty="0">
              <a:solidFill>
                <a:srgbClr val="FFFF00"/>
              </a:solidFill>
            </a:endParaRPr>
          </a:p>
        </p:txBody>
      </p:sp>
      <p:sp>
        <p:nvSpPr>
          <p:cNvPr id="3" name="Content Placeholder 2"/>
          <p:cNvSpPr>
            <a:spLocks noGrp="1"/>
          </p:cNvSpPr>
          <p:nvPr>
            <p:ph idx="1"/>
          </p:nvPr>
        </p:nvSpPr>
        <p:spPr>
          <a:xfrm>
            <a:off x="457200" y="1514476"/>
            <a:ext cx="8229600" cy="4810124"/>
          </a:xfrm>
        </p:spPr>
        <p:txBody>
          <a:bodyPr>
            <a:normAutofit fontScale="85000" lnSpcReduction="20000"/>
          </a:bodyPr>
          <a:lstStyle/>
          <a:p>
            <a:r>
              <a:rPr lang="en-US" dirty="0"/>
              <a:t>Although this study remains in progress, its emergent results are providing </a:t>
            </a:r>
            <a:r>
              <a:rPr lang="en-US" dirty="0" smtClean="0"/>
              <a:t>greater depth </a:t>
            </a:r>
            <a:r>
              <a:rPr lang="en-US" dirty="0"/>
              <a:t>to our understanding of teachers’ perspectives on internationalization in education. Results suggest several important areas for our ongoing work as teacher educators </a:t>
            </a:r>
          </a:p>
          <a:p>
            <a:pPr marL="0" indent="0">
              <a:buNone/>
            </a:pPr>
            <a:endParaRPr lang="en-US" dirty="0"/>
          </a:p>
          <a:p>
            <a:r>
              <a:rPr lang="en-US" dirty="0"/>
              <a:t>As teachers seek to develop more world knowledge and skills in their students, they must also continue strengthening their own global understanding and intercultural development</a:t>
            </a:r>
          </a:p>
          <a:p>
            <a:endParaRPr lang="en-US" dirty="0"/>
          </a:p>
          <a:p>
            <a:r>
              <a:rPr lang="en-US" dirty="0"/>
              <a:t>Results point to the importance of focused professional development for teachers that provides avenues to scaffold international perspectives and foster intercultural </a:t>
            </a:r>
            <a:r>
              <a:rPr lang="en-US" dirty="0" smtClean="0"/>
              <a:t>sensitivity</a:t>
            </a:r>
            <a:endParaRPr lang="en-US" dirty="0"/>
          </a:p>
        </p:txBody>
      </p:sp>
      <p:pic>
        <p:nvPicPr>
          <p:cNvPr id="4" name="Picture 2" descr="Mason Log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67600" y="304800"/>
            <a:ext cx="1428750" cy="952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5805021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FFFF00"/>
                </a:solidFill>
              </a:rPr>
              <a:t>Conclusions</a:t>
            </a:r>
            <a:endParaRPr lang="en-US" b="1" dirty="0">
              <a:solidFill>
                <a:srgbClr val="FFFF00"/>
              </a:solidFill>
            </a:endParaRPr>
          </a:p>
        </p:txBody>
      </p:sp>
      <p:sp>
        <p:nvSpPr>
          <p:cNvPr id="3" name="Content Placeholder 2"/>
          <p:cNvSpPr>
            <a:spLocks noGrp="1"/>
          </p:cNvSpPr>
          <p:nvPr>
            <p:ph idx="1"/>
          </p:nvPr>
        </p:nvSpPr>
        <p:spPr>
          <a:xfrm>
            <a:off x="457200" y="1514476"/>
            <a:ext cx="8229600" cy="4810124"/>
          </a:xfrm>
        </p:spPr>
        <p:txBody>
          <a:bodyPr>
            <a:normAutofit fontScale="92500" lnSpcReduction="20000"/>
          </a:bodyPr>
          <a:lstStyle/>
          <a:p>
            <a:r>
              <a:rPr lang="en-GB" dirty="0"/>
              <a:t>Teachers' knowledge development in multiple areas, such as international mindedness and intercultural competence, needs to  begin in pre-service coursework and continue through professional development</a:t>
            </a:r>
          </a:p>
          <a:p>
            <a:endParaRPr lang="en-US" dirty="0"/>
          </a:p>
          <a:p>
            <a:r>
              <a:rPr lang="en-US" b="1" i="1" dirty="0" smtClean="0"/>
              <a:t>AND, what about expanding the knowledge of Teacher Educators? </a:t>
            </a:r>
            <a:r>
              <a:rPr lang="en-US" dirty="0" smtClean="0"/>
              <a:t>In </a:t>
            </a:r>
            <a:r>
              <a:rPr lang="en-US" dirty="0"/>
              <a:t>order to provide professional development promoting international mindedness and the development of inter-cultural competence, </a:t>
            </a:r>
            <a:r>
              <a:rPr lang="en-US" b="1" i="1" dirty="0"/>
              <a:t>teacher educators </a:t>
            </a:r>
            <a:r>
              <a:rPr lang="en-US" dirty="0"/>
              <a:t>also need to understand how teachers define these concepts and apply them in their educational practice</a:t>
            </a:r>
          </a:p>
        </p:txBody>
      </p:sp>
      <p:pic>
        <p:nvPicPr>
          <p:cNvPr id="4" name="Picture 2" descr="Mason Log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67600" y="304800"/>
            <a:ext cx="1428750" cy="952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7930732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FFFF00"/>
                </a:solidFill>
              </a:rPr>
              <a:t>Our point of departure</a:t>
            </a:r>
            <a:endParaRPr lang="en-US" b="1" dirty="0">
              <a:solidFill>
                <a:srgbClr val="FFFF00"/>
              </a:solidFill>
            </a:endParaRPr>
          </a:p>
        </p:txBody>
      </p:sp>
      <p:sp>
        <p:nvSpPr>
          <p:cNvPr id="3" name="Content Placeholder 2"/>
          <p:cNvSpPr>
            <a:spLocks noGrp="1"/>
          </p:cNvSpPr>
          <p:nvPr>
            <p:ph idx="1"/>
          </p:nvPr>
        </p:nvSpPr>
        <p:spPr>
          <a:xfrm>
            <a:off x="457200" y="1514476"/>
            <a:ext cx="8229600" cy="4810124"/>
          </a:xfrm>
        </p:spPr>
        <p:txBody>
          <a:bodyPr>
            <a:normAutofit/>
          </a:bodyPr>
          <a:lstStyle/>
          <a:p>
            <a:r>
              <a:rPr lang="en-US" dirty="0" smtClean="0"/>
              <a:t>Numerous </a:t>
            </a:r>
            <a:r>
              <a:rPr lang="en-US" dirty="0"/>
              <a:t>perspectives </a:t>
            </a:r>
            <a:r>
              <a:rPr lang="en-US" dirty="0" smtClean="0"/>
              <a:t>exist on </a:t>
            </a:r>
            <a:r>
              <a:rPr lang="en-US" dirty="0"/>
              <a:t>international education and just as many on international (or global) teacher </a:t>
            </a:r>
            <a:r>
              <a:rPr lang="en-US" dirty="0" smtClean="0"/>
              <a:t>education </a:t>
            </a:r>
            <a:r>
              <a:rPr lang="en-US" sz="2000" i="1" dirty="0" smtClean="0"/>
              <a:t>(Hayden, Thompson, &amp; Levy, 2007)</a:t>
            </a:r>
          </a:p>
          <a:p>
            <a:pPr marL="0" indent="0">
              <a:buNone/>
            </a:pPr>
            <a:endParaRPr lang="en-US" dirty="0" smtClean="0"/>
          </a:p>
          <a:p>
            <a:r>
              <a:rPr lang="en-GB" dirty="0" smtClean="0"/>
              <a:t>When we consider the </a:t>
            </a:r>
            <a:r>
              <a:rPr lang="en-GB" dirty="0"/>
              <a:t>meaning and significance of engaging with </a:t>
            </a:r>
            <a:r>
              <a:rPr lang="en-GB" dirty="0" smtClean="0"/>
              <a:t>internationalization, we also must keep in mind that teachers play a key, or pivotal, role in how internationalizing our teaching applies in the primary and secondary education setting</a:t>
            </a:r>
          </a:p>
        </p:txBody>
      </p:sp>
      <p:pic>
        <p:nvPicPr>
          <p:cNvPr id="4" name="Picture 2" descr="Mason Log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67600" y="304800"/>
            <a:ext cx="1428750" cy="952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7458756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FFFF00"/>
                </a:solidFill>
              </a:rPr>
              <a:t>Selected references</a:t>
            </a:r>
            <a:endParaRPr lang="en-US" b="1" dirty="0">
              <a:solidFill>
                <a:srgbClr val="FFFF00"/>
              </a:solidFill>
            </a:endParaRPr>
          </a:p>
        </p:txBody>
      </p:sp>
      <p:sp>
        <p:nvSpPr>
          <p:cNvPr id="3" name="Content Placeholder 2"/>
          <p:cNvSpPr>
            <a:spLocks noGrp="1"/>
          </p:cNvSpPr>
          <p:nvPr>
            <p:ph idx="1"/>
          </p:nvPr>
        </p:nvSpPr>
        <p:spPr>
          <a:xfrm>
            <a:off x="228600" y="1514476"/>
            <a:ext cx="8610600" cy="4886324"/>
          </a:xfrm>
        </p:spPr>
        <p:txBody>
          <a:bodyPr>
            <a:normAutofit fontScale="62500" lnSpcReduction="20000"/>
          </a:bodyPr>
          <a:lstStyle/>
          <a:p>
            <a:pPr marL="0" indent="0">
              <a:buNone/>
            </a:pPr>
            <a:r>
              <a:rPr lang="en-GB" sz="3200" dirty="0"/>
              <a:t>Bray, M. 2007.  “International and comparative education: Boundaries, ambiguities synergies”. In The SAGE Handbook of Research in International Education, edited by Mary Hayden, Jack Levy and Jeff Thompson, 51-56.  London: SAGE Publications, Inc</a:t>
            </a:r>
            <a:r>
              <a:rPr lang="en-GB" sz="3200" dirty="0" smtClean="0"/>
              <a:t>.</a:t>
            </a:r>
            <a:endParaRPr lang="en-US" sz="3200" dirty="0" smtClean="0"/>
          </a:p>
          <a:p>
            <a:pPr marL="0" indent="0">
              <a:buNone/>
            </a:pPr>
            <a:endParaRPr lang="en-US" sz="3200" dirty="0"/>
          </a:p>
          <a:p>
            <a:pPr marL="0" indent="0">
              <a:buNone/>
            </a:pPr>
            <a:r>
              <a:rPr lang="en-GB" sz="3200" dirty="0" err="1"/>
              <a:t>Dooly</a:t>
            </a:r>
            <a:r>
              <a:rPr lang="en-GB" sz="3200" dirty="0"/>
              <a:t>, M., and M. Villanueva. 2006. “Internationalisation as a key dimension to teacher education.”  </a:t>
            </a:r>
            <a:r>
              <a:rPr lang="en-GB" sz="3200" i="1" dirty="0"/>
              <a:t>European Journal of Teacher Education </a:t>
            </a:r>
            <a:r>
              <a:rPr lang="en-GB" sz="3200" dirty="0"/>
              <a:t>29: 223-240.  doi:10.1080/</a:t>
            </a:r>
            <a:r>
              <a:rPr lang="en-GB" sz="3200" dirty="0" smtClean="0"/>
              <a:t>02619760600617409</a:t>
            </a:r>
          </a:p>
          <a:p>
            <a:pPr marL="0" indent="0">
              <a:buNone/>
            </a:pPr>
            <a:endParaRPr lang="en-US" sz="3200" dirty="0"/>
          </a:p>
          <a:p>
            <a:pPr marL="0" indent="0">
              <a:buNone/>
            </a:pPr>
            <a:r>
              <a:rPr lang="en-GB" sz="3200" dirty="0"/>
              <a:t>Duckworth, R., Levy, L., and Levy, J. 2005.  “Present and future teachers of the world’s children: How internationally-minded are they?”  </a:t>
            </a:r>
            <a:r>
              <a:rPr lang="en-GB" sz="3200" i="1" dirty="0"/>
              <a:t>Journal of Research in International Education 4</a:t>
            </a:r>
            <a:r>
              <a:rPr lang="en-GB" sz="3200" dirty="0"/>
              <a:t>: 279-311.  doi: 10.1177/</a:t>
            </a:r>
            <a:r>
              <a:rPr lang="en-GB" sz="3200" dirty="0" smtClean="0"/>
              <a:t>1475240905057808</a:t>
            </a:r>
          </a:p>
          <a:p>
            <a:pPr marL="0" indent="0">
              <a:buNone/>
            </a:pPr>
            <a:endParaRPr lang="en-GB" sz="3200" dirty="0"/>
          </a:p>
          <a:p>
            <a:pPr marL="0" indent="0">
              <a:buNone/>
            </a:pPr>
            <a:r>
              <a:rPr lang="en-US" sz="3200" dirty="0"/>
              <a:t>Hayden, M.C., J. Levy and J. Thompson. 2007. “Introduction”. The SAGE Handbook of Research in International Education, edited by Mary Hayden, Jack Levy, &amp; Jeff Thompson, 1-8.  London: SAGE Publications, Inc</a:t>
            </a:r>
            <a:r>
              <a:rPr lang="en-US" sz="3200" dirty="0" smtClean="0"/>
              <a:t>.</a:t>
            </a:r>
          </a:p>
          <a:p>
            <a:pPr marL="0" indent="0">
              <a:buNone/>
            </a:pPr>
            <a:endParaRPr lang="en-US" sz="3300" dirty="0"/>
          </a:p>
          <a:p>
            <a:pPr marL="0" indent="0">
              <a:buNone/>
            </a:pPr>
            <a:endParaRPr lang="en-US" dirty="0" smtClean="0"/>
          </a:p>
        </p:txBody>
      </p:sp>
      <p:pic>
        <p:nvPicPr>
          <p:cNvPr id="4" name="Picture 2" descr="Mason Log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91400" y="304800"/>
            <a:ext cx="1428750" cy="952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8308745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FFFF00"/>
                </a:solidFill>
              </a:rPr>
              <a:t>Selected references</a:t>
            </a:r>
            <a:endParaRPr lang="en-US" b="1" dirty="0">
              <a:solidFill>
                <a:srgbClr val="FFFF00"/>
              </a:solidFill>
            </a:endParaRPr>
          </a:p>
        </p:txBody>
      </p:sp>
      <p:sp>
        <p:nvSpPr>
          <p:cNvPr id="3" name="Content Placeholder 2"/>
          <p:cNvSpPr>
            <a:spLocks noGrp="1"/>
          </p:cNvSpPr>
          <p:nvPr>
            <p:ph idx="1"/>
          </p:nvPr>
        </p:nvSpPr>
        <p:spPr>
          <a:xfrm>
            <a:off x="228600" y="1514476"/>
            <a:ext cx="8458200" cy="4810124"/>
          </a:xfrm>
        </p:spPr>
        <p:txBody>
          <a:bodyPr>
            <a:normAutofit fontScale="40000" lnSpcReduction="20000"/>
          </a:bodyPr>
          <a:lstStyle/>
          <a:p>
            <a:pPr marL="0" indent="0">
              <a:buNone/>
            </a:pPr>
            <a:r>
              <a:rPr lang="en-GB" sz="5000" dirty="0"/>
              <a:t>Hayden, M.C., and J.J. Thompson. 1995.  “Perceptions of international education: a preliminary study.”  </a:t>
            </a:r>
            <a:r>
              <a:rPr lang="en-GB" sz="5000" i="1" dirty="0"/>
              <a:t>International Review of Education </a:t>
            </a:r>
            <a:r>
              <a:rPr lang="en-GB" sz="5000" dirty="0"/>
              <a:t>41: 389-404. doi:10.1007/</a:t>
            </a:r>
            <a:r>
              <a:rPr lang="en-GB" sz="5000" dirty="0" smtClean="0"/>
              <a:t>BF01103036</a:t>
            </a:r>
          </a:p>
          <a:p>
            <a:pPr marL="0" indent="0">
              <a:buNone/>
            </a:pPr>
            <a:endParaRPr lang="en-GB" sz="4900" dirty="0"/>
          </a:p>
          <a:p>
            <a:pPr marL="0" indent="0">
              <a:buNone/>
            </a:pPr>
            <a:r>
              <a:rPr lang="en-GB" sz="4900" dirty="0" smtClean="0"/>
              <a:t>Horn</a:t>
            </a:r>
            <a:r>
              <a:rPr lang="en-GB" sz="4900" dirty="0"/>
              <a:t>, A.S., D.D. </a:t>
            </a:r>
            <a:r>
              <a:rPr lang="en-GB" sz="4900" dirty="0" err="1"/>
              <a:t>Hendel</a:t>
            </a:r>
            <a:r>
              <a:rPr lang="en-GB" sz="4900" dirty="0"/>
              <a:t>, and G.W. Frey. 2011.  “The empirical basis for adopting a civic rationale for internalization.”  </a:t>
            </a:r>
            <a:r>
              <a:rPr lang="en-GB" sz="4900" i="1" dirty="0"/>
              <a:t>Higher Education </a:t>
            </a:r>
            <a:r>
              <a:rPr lang="en-GB" sz="4900" dirty="0"/>
              <a:t>64: 161-175.  doi: 10.1007/s10734.011-9485-0.</a:t>
            </a:r>
          </a:p>
          <a:p>
            <a:pPr marL="0" indent="0">
              <a:buNone/>
            </a:pPr>
            <a:endParaRPr lang="en-GB" sz="4900" dirty="0"/>
          </a:p>
          <a:p>
            <a:pPr marL="0" indent="0">
              <a:buNone/>
            </a:pPr>
            <a:r>
              <a:rPr lang="en-GB" sz="4900" dirty="0"/>
              <a:t>Marshall, H. 2007. “The Global education terminology debate:  Exploring some of the issues.” In The SAGE Handbook of Research in International Education, edited by Mary Hayden, Jack Levy, &amp; Jeff Thompson, (pp. 38-50).  London: SAGE Publications, Inc.</a:t>
            </a:r>
          </a:p>
          <a:p>
            <a:pPr marL="0" indent="0">
              <a:buNone/>
            </a:pPr>
            <a:endParaRPr lang="en-GB" sz="4900" dirty="0"/>
          </a:p>
          <a:p>
            <a:pPr marL="0" indent="0">
              <a:buNone/>
            </a:pPr>
            <a:r>
              <a:rPr lang="en-GB" sz="4900" dirty="0"/>
              <a:t>Snowball, </a:t>
            </a:r>
            <a:r>
              <a:rPr lang="en-GB" sz="4900" dirty="0" smtClean="0"/>
              <a:t>L. 2007. </a:t>
            </a:r>
            <a:r>
              <a:rPr lang="en-GB" sz="4900" dirty="0"/>
              <a:t>"Becoming more internationally-minded: International teacher certification and professional development." In The SAGE Handbook of Research in International Education, edited by Mary Hayden, Jack Levy, &amp; Jeff Thompson, (pp. 247-255</a:t>
            </a:r>
            <a:r>
              <a:rPr lang="en-GB" sz="4900" dirty="0" smtClean="0"/>
              <a:t>)</a:t>
            </a:r>
            <a:r>
              <a:rPr lang="en-GB" sz="4900" dirty="0"/>
              <a:t>.  London: SAGE Publications, Inc</a:t>
            </a:r>
            <a:r>
              <a:rPr lang="en-GB" sz="4900" dirty="0" smtClean="0"/>
              <a:t>.</a:t>
            </a:r>
            <a:endParaRPr lang="en-GB" sz="4900" dirty="0"/>
          </a:p>
          <a:p>
            <a:pPr marL="0" indent="0">
              <a:buNone/>
            </a:pPr>
            <a:endParaRPr lang="en-GB" sz="4900" dirty="0"/>
          </a:p>
          <a:p>
            <a:pPr marL="0" indent="0">
              <a:buNone/>
            </a:pPr>
            <a:endParaRPr lang="en-US" dirty="0"/>
          </a:p>
          <a:p>
            <a:pPr marL="0" indent="0">
              <a:buNone/>
            </a:pPr>
            <a:endParaRPr lang="en-US" dirty="0"/>
          </a:p>
        </p:txBody>
      </p:sp>
      <p:pic>
        <p:nvPicPr>
          <p:cNvPr id="4" name="Picture 2" descr="Mason Log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91400" y="304800"/>
            <a:ext cx="1428750" cy="952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597810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FFFF00"/>
                </a:solidFill>
              </a:rPr>
              <a:t>Selected references</a:t>
            </a:r>
            <a:endParaRPr lang="en-US" b="1" dirty="0">
              <a:solidFill>
                <a:srgbClr val="FFFF00"/>
              </a:solidFill>
            </a:endParaRPr>
          </a:p>
        </p:txBody>
      </p:sp>
      <p:sp>
        <p:nvSpPr>
          <p:cNvPr id="3" name="Content Placeholder 2"/>
          <p:cNvSpPr>
            <a:spLocks noGrp="1"/>
          </p:cNvSpPr>
          <p:nvPr>
            <p:ph idx="1"/>
          </p:nvPr>
        </p:nvSpPr>
        <p:spPr>
          <a:xfrm>
            <a:off x="228600" y="1514476"/>
            <a:ext cx="8458200" cy="4886324"/>
          </a:xfrm>
        </p:spPr>
        <p:txBody>
          <a:bodyPr>
            <a:normAutofit fontScale="77500" lnSpcReduction="20000"/>
          </a:bodyPr>
          <a:lstStyle/>
          <a:p>
            <a:pPr marL="0" indent="0">
              <a:buNone/>
            </a:pPr>
            <a:r>
              <a:rPr lang="en-GB" dirty="0" smtClean="0"/>
              <a:t>Tate</a:t>
            </a:r>
            <a:r>
              <a:rPr lang="en-GB" dirty="0"/>
              <a:t>, N. 2012.  “Challenges and pitfalls facing international education in a post-international world.”  </a:t>
            </a:r>
            <a:r>
              <a:rPr lang="en-GB" i="1" dirty="0"/>
              <a:t>Journal of Research in International Education</a:t>
            </a:r>
            <a:r>
              <a:rPr lang="en-GB" dirty="0"/>
              <a:t> 11: 205-217.  doi:  10.1177/1475240912461219.</a:t>
            </a:r>
            <a:endParaRPr lang="en-US" dirty="0"/>
          </a:p>
          <a:p>
            <a:pPr marL="0" indent="0">
              <a:buNone/>
            </a:pPr>
            <a:endParaRPr lang="en-GB" dirty="0" smtClean="0"/>
          </a:p>
          <a:p>
            <a:pPr marL="0" indent="0">
              <a:buNone/>
            </a:pPr>
            <a:r>
              <a:rPr lang="en-GB" dirty="0" smtClean="0"/>
              <a:t>Wang</a:t>
            </a:r>
            <a:r>
              <a:rPr lang="en-GB" dirty="0"/>
              <a:t>, E., E. Lin, E. Spalding, S. Odell, and C. Klecka. 2011.  “Understanding teacher education in an era of globalization.”  </a:t>
            </a:r>
            <a:r>
              <a:rPr lang="en-GB" i="1" dirty="0"/>
              <a:t>Journal of Teacher Education</a:t>
            </a:r>
            <a:r>
              <a:rPr lang="en-GB" dirty="0"/>
              <a:t> 62: 115-120.  doi: 10.1177/0022487110394334</a:t>
            </a:r>
            <a:endParaRPr lang="en-US" dirty="0"/>
          </a:p>
          <a:p>
            <a:pPr marL="0" indent="0">
              <a:buNone/>
            </a:pPr>
            <a:endParaRPr lang="en-GB" dirty="0" smtClean="0"/>
          </a:p>
          <a:p>
            <a:pPr marL="0" indent="0">
              <a:buNone/>
            </a:pPr>
            <a:r>
              <a:rPr lang="en-GB" dirty="0" smtClean="0"/>
              <a:t>Yuen</a:t>
            </a:r>
            <a:r>
              <a:rPr lang="en-GB" dirty="0"/>
              <a:t>, C.Y.M. (2010).  “Dimension of diversity: Challenges to secondary school teacher with implication for intercultural teacher education.” </a:t>
            </a:r>
            <a:r>
              <a:rPr lang="en-GB" i="1" dirty="0"/>
              <a:t>Teaching and Teacher Education</a:t>
            </a:r>
            <a:r>
              <a:rPr lang="en-GB" dirty="0"/>
              <a:t> 26: 732-741.  doi:10.1016/j.tate.2009.10.009</a:t>
            </a:r>
            <a:endParaRPr lang="en-US" dirty="0"/>
          </a:p>
          <a:p>
            <a:pPr marL="0" indent="0">
              <a:buNone/>
            </a:pPr>
            <a:endParaRPr lang="en-US" dirty="0"/>
          </a:p>
          <a:p>
            <a:pPr marL="0" indent="0">
              <a:buNone/>
            </a:pPr>
            <a:r>
              <a:rPr lang="en-GB" dirty="0"/>
              <a:t>Zhao, Y. (2010). “Preparing globally competent teachers: A new imperative for teacher education.” </a:t>
            </a:r>
            <a:r>
              <a:rPr lang="en-GB" i="1" dirty="0"/>
              <a:t>Journal of Teacher Education</a:t>
            </a:r>
            <a:r>
              <a:rPr lang="en-GB" dirty="0"/>
              <a:t> 61: 422-431.  doi:10.1177/0022487110375802</a:t>
            </a:r>
            <a:endParaRPr lang="en-US" dirty="0"/>
          </a:p>
          <a:p>
            <a:endParaRPr lang="en-US" dirty="0"/>
          </a:p>
        </p:txBody>
      </p:sp>
      <p:pic>
        <p:nvPicPr>
          <p:cNvPr id="4" name="Picture 2" descr="Mason Log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91400" y="304800"/>
            <a:ext cx="1428750" cy="952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7863677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Further discussion</a:t>
            </a:r>
            <a:endParaRPr lang="en-US" dirty="0"/>
          </a:p>
        </p:txBody>
      </p:sp>
      <p:pic>
        <p:nvPicPr>
          <p:cNvPr id="102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609600" y="1828800"/>
            <a:ext cx="1524000" cy="19145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ectangle 3"/>
          <p:cNvSpPr/>
          <p:nvPr/>
        </p:nvSpPr>
        <p:spPr>
          <a:xfrm>
            <a:off x="2362200" y="1752600"/>
            <a:ext cx="6400800" cy="5355312"/>
          </a:xfrm>
          <a:prstGeom prst="rect">
            <a:avLst/>
          </a:prstGeom>
        </p:spPr>
        <p:txBody>
          <a:bodyPr wrap="square">
            <a:spAutoFit/>
          </a:bodyPr>
          <a:lstStyle/>
          <a:p>
            <a:pPr algn="ctr">
              <a:buFont typeface="Arial" charset="0"/>
              <a:buNone/>
            </a:pPr>
            <a:r>
              <a:rPr lang="en-US" altLang="en-US" sz="3600" dirty="0" smtClean="0">
                <a:latin typeface="Times New Roman" pitchFamily="18" charset="0"/>
                <a:cs typeface="Times New Roman" pitchFamily="18" charset="0"/>
              </a:rPr>
              <a:t>Thank you for your rich input.</a:t>
            </a:r>
          </a:p>
          <a:p>
            <a:pPr algn="ctr">
              <a:buFont typeface="Arial" charset="0"/>
              <a:buNone/>
            </a:pPr>
            <a:r>
              <a:rPr lang="en-US" altLang="en-US" sz="3600" dirty="0" smtClean="0">
                <a:latin typeface="Times New Roman" pitchFamily="18" charset="0"/>
                <a:cs typeface="Times New Roman" pitchFamily="18" charset="0"/>
              </a:rPr>
              <a:t>Kindly address ongoing thoughts to </a:t>
            </a:r>
          </a:p>
          <a:p>
            <a:pPr algn="ctr">
              <a:buFont typeface="Arial" charset="0"/>
              <a:buNone/>
            </a:pPr>
            <a:endParaRPr lang="en-US" altLang="en-US" sz="3600" dirty="0">
              <a:latin typeface="Times New Roman" pitchFamily="18" charset="0"/>
              <a:cs typeface="Times New Roman" pitchFamily="18" charset="0"/>
            </a:endParaRPr>
          </a:p>
          <a:p>
            <a:pPr algn="ctr">
              <a:buFont typeface="Arial" charset="0"/>
              <a:buNone/>
            </a:pPr>
            <a:r>
              <a:rPr lang="en-US" altLang="en-US" sz="3600" dirty="0" smtClean="0">
                <a:latin typeface="Times New Roman" pitchFamily="18" charset="0"/>
                <a:cs typeface="Times New Roman" pitchFamily="18" charset="0"/>
              </a:rPr>
              <a:t> Rebecca </a:t>
            </a:r>
            <a:r>
              <a:rPr lang="en-US" altLang="en-US" sz="3600" dirty="0">
                <a:latin typeface="Times New Roman" pitchFamily="18" charset="0"/>
                <a:cs typeface="Times New Roman" pitchFamily="18" charset="0"/>
              </a:rPr>
              <a:t>Fox</a:t>
            </a:r>
          </a:p>
          <a:p>
            <a:pPr algn="ctr">
              <a:buFont typeface="Arial" charset="0"/>
              <a:buNone/>
            </a:pPr>
            <a:r>
              <a:rPr lang="en-US" altLang="en-US" sz="3600" dirty="0" smtClean="0">
                <a:latin typeface="Times New Roman" pitchFamily="18" charset="0"/>
                <a:cs typeface="Times New Roman" pitchFamily="18" charset="0"/>
                <a:hlinkClick r:id="rId3"/>
              </a:rPr>
              <a:t>rfox@gmu.edu</a:t>
            </a:r>
            <a:endParaRPr lang="en-US" altLang="en-US" sz="3600" dirty="0" smtClean="0">
              <a:latin typeface="Times New Roman" pitchFamily="18" charset="0"/>
              <a:cs typeface="Times New Roman" pitchFamily="18" charset="0"/>
            </a:endParaRPr>
          </a:p>
          <a:p>
            <a:pPr algn="ctr">
              <a:buFont typeface="Arial" charset="0"/>
              <a:buNone/>
            </a:pPr>
            <a:r>
              <a:rPr lang="en-US" altLang="en-US" sz="3600" dirty="0" smtClean="0">
                <a:latin typeface="Times New Roman" pitchFamily="18" charset="0"/>
                <a:cs typeface="Times New Roman" pitchFamily="18" charset="0"/>
              </a:rPr>
              <a:t>and Sydney </a:t>
            </a:r>
            <a:r>
              <a:rPr lang="en-US" altLang="en-US" sz="3600" dirty="0" err="1" smtClean="0">
                <a:latin typeface="Times New Roman" pitchFamily="18" charset="0"/>
                <a:cs typeface="Times New Roman" pitchFamily="18" charset="0"/>
              </a:rPr>
              <a:t>Merz</a:t>
            </a:r>
            <a:endParaRPr lang="en-US" altLang="en-US" sz="3600" dirty="0" smtClean="0">
              <a:latin typeface="Times New Roman" pitchFamily="18" charset="0"/>
              <a:cs typeface="Times New Roman" pitchFamily="18" charset="0"/>
            </a:endParaRPr>
          </a:p>
          <a:p>
            <a:pPr algn="ctr">
              <a:buFont typeface="Arial" charset="0"/>
              <a:buNone/>
            </a:pPr>
            <a:r>
              <a:rPr lang="en-US" altLang="en-US" sz="3600" dirty="0" smtClean="0">
                <a:latin typeface="Times New Roman" pitchFamily="18" charset="0"/>
                <a:cs typeface="Times New Roman" pitchFamily="18" charset="0"/>
                <a:hlinkClick r:id="rId4"/>
              </a:rPr>
              <a:t>smerz@gmu.edu</a:t>
            </a:r>
            <a:endParaRPr lang="en-US" altLang="en-US" sz="3600" dirty="0" smtClean="0">
              <a:latin typeface="Times New Roman" pitchFamily="18" charset="0"/>
              <a:cs typeface="Times New Roman" pitchFamily="18" charset="0"/>
            </a:endParaRPr>
          </a:p>
          <a:p>
            <a:pPr algn="ctr">
              <a:buFont typeface="Arial" charset="0"/>
              <a:buNone/>
            </a:pPr>
            <a:endParaRPr lang="en-US" altLang="en-US" sz="3600" dirty="0">
              <a:latin typeface="Times New Roman" pitchFamily="18" charset="0"/>
              <a:cs typeface="Times New Roman" pitchFamily="18" charset="0"/>
            </a:endParaRPr>
          </a:p>
          <a:p>
            <a:pPr algn="ctr">
              <a:buFont typeface="Arial" charset="0"/>
              <a:buNone/>
            </a:pPr>
            <a:endParaRPr lang="en-US" altLang="en-US" dirty="0">
              <a:latin typeface="Times New Roman" pitchFamily="18" charset="0"/>
              <a:cs typeface="Times New Roman" pitchFamily="18" charset="0"/>
            </a:endParaRPr>
          </a:p>
        </p:txBody>
      </p:sp>
      <p:pic>
        <p:nvPicPr>
          <p:cNvPr id="3" name="Picture 2"/>
          <p:cNvPicPr>
            <a:picLocks noChangeAspect="1"/>
          </p:cNvPicPr>
          <p:nvPr/>
        </p:nvPicPr>
        <p:blipFill>
          <a:blip r:embed="rId5"/>
          <a:stretch>
            <a:fillRect/>
          </a:stretch>
        </p:blipFill>
        <p:spPr>
          <a:xfrm>
            <a:off x="685800" y="4114800"/>
            <a:ext cx="1435100" cy="1993900"/>
          </a:xfrm>
          <a:prstGeom prst="rect">
            <a:avLst/>
          </a:prstGeom>
        </p:spPr>
      </p:pic>
      <p:pic>
        <p:nvPicPr>
          <p:cNvPr id="7" name="Picture 2" descr="Mason Logo"/>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467600" y="304800"/>
            <a:ext cx="1428750" cy="952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9462573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Grp="1"/>
          </p:cNvSpPr>
          <p:nvPr>
            <p:ph type="title"/>
          </p:nvPr>
        </p:nvSpPr>
        <p:spPr>
          <a:xfrm>
            <a:off x="304800" y="228600"/>
            <a:ext cx="8229600" cy="1143000"/>
          </a:xfrm>
        </p:spPr>
        <p:txBody>
          <a:bodyPr>
            <a:normAutofit fontScale="90000"/>
          </a:bodyPr>
          <a:lstStyle/>
          <a:p>
            <a:pPr algn="ctr"/>
            <a:r>
              <a:rPr lang="en-US" b="1" dirty="0" smtClean="0">
                <a:solidFill>
                  <a:srgbClr val="FFFF00"/>
                </a:solidFill>
              </a:rPr>
              <a:t>Importance of </a:t>
            </a:r>
            <a:br>
              <a:rPr lang="en-US" b="1" dirty="0" smtClean="0">
                <a:solidFill>
                  <a:srgbClr val="FFFF00"/>
                </a:solidFill>
              </a:rPr>
            </a:br>
            <a:r>
              <a:rPr lang="en-US" b="1" dirty="0" smtClean="0">
                <a:solidFill>
                  <a:srgbClr val="FFFF00"/>
                </a:solidFill>
              </a:rPr>
              <a:t>this line of research</a:t>
            </a:r>
            <a:endParaRPr lang="en-US" b="1" dirty="0">
              <a:solidFill>
                <a:srgbClr val="FFFF00"/>
              </a:solidFill>
            </a:endParaRPr>
          </a:p>
        </p:txBody>
      </p:sp>
      <p:sp>
        <p:nvSpPr>
          <p:cNvPr id="5" name="Content Placeholder 4"/>
          <p:cNvSpPr>
            <a:spLocks noGrp="1"/>
          </p:cNvSpPr>
          <p:nvPr>
            <p:ph idx="1"/>
          </p:nvPr>
        </p:nvSpPr>
        <p:spPr>
          <a:xfrm>
            <a:off x="457200" y="1600200"/>
            <a:ext cx="8229600" cy="4724400"/>
          </a:xfrm>
        </p:spPr>
        <p:txBody>
          <a:bodyPr>
            <a:normAutofit fontScale="92500" lnSpcReduction="10000"/>
          </a:bodyPr>
          <a:lstStyle/>
          <a:p>
            <a:pPr marL="0" indent="0">
              <a:buNone/>
            </a:pPr>
            <a:r>
              <a:rPr lang="en-US" dirty="0" smtClean="0"/>
              <a:t>With the demand for global-minded educators who can prepare students to be world citizens, it is critical to </a:t>
            </a:r>
            <a:r>
              <a:rPr lang="en-US" i="1" dirty="0" smtClean="0"/>
              <a:t>explore teachers’ perspectives </a:t>
            </a:r>
            <a:r>
              <a:rPr lang="en-US" dirty="0" smtClean="0"/>
              <a:t>of culture, international education, intercultural competence, and international-mindedness </a:t>
            </a:r>
          </a:p>
          <a:p>
            <a:pPr marL="0" indent="0">
              <a:buNone/>
            </a:pPr>
            <a:r>
              <a:rPr lang="en-US" sz="2000" i="1" dirty="0" smtClean="0"/>
              <a:t>(Duckworth, Walker Levy, &amp; Levy, 2005; Wang, Lin, Spalding, Odell, &amp; </a:t>
            </a:r>
            <a:r>
              <a:rPr lang="en-US" sz="2000" i="1" dirty="0" err="1" smtClean="0"/>
              <a:t>Klecka</a:t>
            </a:r>
            <a:r>
              <a:rPr lang="en-US" sz="2000" i="1" dirty="0" smtClean="0"/>
              <a:t>, 2011; Yuen, 2010; Zhao, 2010)</a:t>
            </a:r>
          </a:p>
          <a:p>
            <a:pPr marL="0" indent="0" algn="ctr">
              <a:buNone/>
            </a:pPr>
            <a:endParaRPr lang="en-US" i="1" dirty="0" smtClean="0"/>
          </a:p>
          <a:p>
            <a:pPr marL="0" indent="0">
              <a:buNone/>
            </a:pPr>
            <a:r>
              <a:rPr lang="en-US" dirty="0" smtClean="0"/>
              <a:t>This knowledge will have impact on </a:t>
            </a:r>
            <a:r>
              <a:rPr lang="en-US" b="1" i="1" dirty="0" smtClean="0"/>
              <a:t>thoughtful</a:t>
            </a:r>
            <a:r>
              <a:rPr lang="en-US" dirty="0" smtClean="0"/>
              <a:t> and </a:t>
            </a:r>
            <a:r>
              <a:rPr lang="en-US" b="1" i="1" dirty="0" smtClean="0"/>
              <a:t>purposeful curriculum development </a:t>
            </a:r>
            <a:r>
              <a:rPr lang="en-US" dirty="0" smtClean="0"/>
              <a:t>and on teachers’ ability to work effectively with K-12 learners and colleagues to achieve 21</a:t>
            </a:r>
            <a:r>
              <a:rPr lang="en-US" baseline="30000" dirty="0" smtClean="0"/>
              <a:t>st</a:t>
            </a:r>
            <a:r>
              <a:rPr lang="en-US" dirty="0" smtClean="0"/>
              <a:t> century </a:t>
            </a:r>
          </a:p>
        </p:txBody>
      </p:sp>
      <p:pic>
        <p:nvPicPr>
          <p:cNvPr id="6" name="Picture 2" descr="Mason Log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67600" y="304800"/>
            <a:ext cx="1428750" cy="952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6631851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76200"/>
            <a:ext cx="8686800" cy="1143000"/>
          </a:xfrm>
        </p:spPr>
        <p:txBody>
          <a:bodyPr>
            <a:normAutofit/>
          </a:bodyPr>
          <a:lstStyle/>
          <a:p>
            <a:r>
              <a:rPr lang="en-US" b="1" dirty="0" smtClean="0">
                <a:solidFill>
                  <a:srgbClr val="FFFF00"/>
                </a:solidFill>
              </a:rPr>
              <a:t>Research TO MEET Changing needs</a:t>
            </a:r>
            <a:endParaRPr lang="en-US" b="1" dirty="0">
              <a:solidFill>
                <a:srgbClr val="FFFF00"/>
              </a:solidFill>
            </a:endParaRPr>
          </a:p>
        </p:txBody>
      </p:sp>
      <p:sp>
        <p:nvSpPr>
          <p:cNvPr id="3" name="Content Placeholder 2"/>
          <p:cNvSpPr>
            <a:spLocks noGrp="1"/>
          </p:cNvSpPr>
          <p:nvPr>
            <p:ph idx="1"/>
          </p:nvPr>
        </p:nvSpPr>
        <p:spPr>
          <a:xfrm>
            <a:off x="228600" y="1362076"/>
            <a:ext cx="8915400" cy="5343524"/>
          </a:xfrm>
        </p:spPr>
        <p:txBody>
          <a:bodyPr>
            <a:normAutofit fontScale="92500" lnSpcReduction="10000"/>
          </a:bodyPr>
          <a:lstStyle/>
          <a:p>
            <a:r>
              <a:rPr lang="en-US" dirty="0"/>
              <a:t>As educators, we recognize the complex multi-faceted nature of  teacher knowledge </a:t>
            </a:r>
            <a:endParaRPr lang="en-US" dirty="0" smtClean="0"/>
          </a:p>
          <a:p>
            <a:pPr lvl="1"/>
            <a:r>
              <a:rPr lang="en-US" dirty="0" smtClean="0"/>
              <a:t>All teachers need </a:t>
            </a:r>
            <a:r>
              <a:rPr lang="en-US" dirty="0"/>
              <a:t>to be prepared in thoughtful ways so that they understand the needs of their </a:t>
            </a:r>
            <a:r>
              <a:rPr lang="en-US" dirty="0" smtClean="0"/>
              <a:t>students and prepare them for effective education in a rapidly changing world demographic </a:t>
            </a:r>
          </a:p>
          <a:p>
            <a:pPr marL="457200" lvl="1" indent="0">
              <a:buNone/>
            </a:pPr>
            <a:endParaRPr lang="en-US" dirty="0"/>
          </a:p>
          <a:p>
            <a:pPr lvl="1"/>
            <a:r>
              <a:rPr lang="en-GB" dirty="0" smtClean="0"/>
              <a:t>Teachers </a:t>
            </a:r>
            <a:r>
              <a:rPr lang="en-GB" dirty="0"/>
              <a:t>and teacher educators should understand </a:t>
            </a:r>
            <a:r>
              <a:rPr lang="en-GB" dirty="0" smtClean="0"/>
              <a:t>that engaging </a:t>
            </a:r>
            <a:r>
              <a:rPr lang="en-GB" dirty="0"/>
              <a:t>students who come from different cultural, ethnic, language and racial groups is very different from simply transmitting knowledge to them or “being in an international school</a:t>
            </a:r>
            <a:r>
              <a:rPr lang="en-GB" dirty="0" smtClean="0"/>
              <a:t>”</a:t>
            </a:r>
            <a:r>
              <a:rPr lang="en-US" dirty="0"/>
              <a:t/>
            </a:r>
            <a:br>
              <a:rPr lang="en-US" dirty="0"/>
            </a:br>
            <a:endParaRPr lang="en-US" dirty="0" smtClean="0"/>
          </a:p>
          <a:p>
            <a:r>
              <a:rPr lang="en-US" dirty="0" smtClean="0"/>
              <a:t>“International” may be determined in multiple ways – </a:t>
            </a:r>
          </a:p>
          <a:p>
            <a:pPr lvl="1"/>
            <a:r>
              <a:rPr lang="en-US" dirty="0" smtClean="0"/>
              <a:t>Our Context</a:t>
            </a:r>
            <a:r>
              <a:rPr lang="en-US" dirty="0" smtClean="0">
                <a:sym typeface="Wingdings"/>
              </a:rPr>
              <a:t> </a:t>
            </a:r>
            <a:r>
              <a:rPr lang="en-US" dirty="0" smtClean="0"/>
              <a:t>a U.S.-based program with an international focus designed for educators who are teaching in schools both in the U.S. and/or other countries</a:t>
            </a:r>
          </a:p>
          <a:p>
            <a:pPr marL="0" indent="0">
              <a:buNone/>
            </a:pPr>
            <a:endParaRPr lang="en-US" dirty="0"/>
          </a:p>
          <a:p>
            <a:pPr marL="0" indent="0">
              <a:buNone/>
            </a:pPr>
            <a:endParaRPr lang="en-US" dirty="0"/>
          </a:p>
          <a:p>
            <a:endParaRPr lang="en-US" dirty="0"/>
          </a:p>
        </p:txBody>
      </p:sp>
    </p:spTree>
    <p:extLst>
      <p:ext uri="{BB962C8B-B14F-4D97-AF65-F5344CB8AC3E}">
        <p14:creationId xmlns:p14="http://schemas.microsoft.com/office/powerpoint/2010/main" val="158808398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27013"/>
            <a:ext cx="8915400" cy="1143000"/>
          </a:xfrm>
        </p:spPr>
        <p:txBody>
          <a:bodyPr>
            <a:normAutofit fontScale="90000"/>
          </a:bodyPr>
          <a:lstStyle/>
          <a:p>
            <a:pPr algn="ctr"/>
            <a:r>
              <a:rPr lang="en-US" b="1" dirty="0" smtClean="0">
                <a:solidFill>
                  <a:srgbClr val="FFFF00"/>
                </a:solidFill>
              </a:rPr>
              <a:t>Context: Advanced Studies in Teaching and Learning Program [ASTL]</a:t>
            </a:r>
            <a:endParaRPr lang="en-US" b="1" dirty="0">
              <a:solidFill>
                <a:srgbClr val="FFFF00"/>
              </a:solidFill>
            </a:endParaRPr>
          </a:p>
        </p:txBody>
      </p:sp>
      <p:sp>
        <p:nvSpPr>
          <p:cNvPr id="3" name="Content Placeholder 2"/>
          <p:cNvSpPr>
            <a:spLocks noGrp="1"/>
          </p:cNvSpPr>
          <p:nvPr>
            <p:ph idx="1"/>
          </p:nvPr>
        </p:nvSpPr>
        <p:spPr>
          <a:xfrm>
            <a:off x="228600" y="1524000"/>
            <a:ext cx="8686800" cy="5181600"/>
          </a:xfrm>
        </p:spPr>
        <p:txBody>
          <a:bodyPr>
            <a:normAutofit fontScale="85000" lnSpcReduction="10000"/>
          </a:bodyPr>
          <a:lstStyle/>
          <a:p>
            <a:r>
              <a:rPr lang="en-US" dirty="0" smtClean="0"/>
              <a:t>Master’s </a:t>
            </a:r>
            <a:r>
              <a:rPr lang="en-US" dirty="0"/>
              <a:t>degree program designed for experienced </a:t>
            </a:r>
            <a:r>
              <a:rPr lang="en-US" dirty="0" smtClean="0"/>
              <a:t>teachers</a:t>
            </a:r>
          </a:p>
          <a:p>
            <a:pPr lvl="1"/>
            <a:r>
              <a:rPr lang="en-US" dirty="0" smtClean="0"/>
              <a:t>aligned </a:t>
            </a:r>
            <a:r>
              <a:rPr lang="en-US" dirty="0"/>
              <a:t>with the propositions of the National Board for Professional Teaching Standards (NBPTS</a:t>
            </a:r>
            <a:r>
              <a:rPr lang="en-US" dirty="0" smtClean="0"/>
              <a:t>) </a:t>
            </a:r>
            <a:endParaRPr lang="en-US" dirty="0"/>
          </a:p>
          <a:p>
            <a:pPr lvl="1"/>
            <a:r>
              <a:rPr lang="en-US" dirty="0" smtClean="0"/>
              <a:t>multiple sets of Content Standards, including the IBO</a:t>
            </a:r>
          </a:p>
          <a:p>
            <a:pPr marL="457200" lvl="1" indent="0">
              <a:buNone/>
            </a:pPr>
            <a:endParaRPr lang="en-US" sz="1400" dirty="0"/>
          </a:p>
          <a:p>
            <a:r>
              <a:rPr lang="en-US" dirty="0"/>
              <a:t>Two program components</a:t>
            </a:r>
          </a:p>
          <a:p>
            <a:pPr lvl="1"/>
            <a:r>
              <a:rPr lang="en-US" dirty="0" smtClean="0"/>
              <a:t>Content </a:t>
            </a:r>
            <a:r>
              <a:rPr lang="en-US" dirty="0"/>
              <a:t>area specialization </a:t>
            </a:r>
            <a:r>
              <a:rPr lang="en-US" dirty="0" smtClean="0"/>
              <a:t>(e.g., International Baccalaureate, Literacy</a:t>
            </a:r>
            <a:r>
              <a:rPr lang="en-US" dirty="0"/>
              <a:t>, Early Childhood, Foreign Languages, Math, </a:t>
            </a:r>
            <a:r>
              <a:rPr lang="en-US" dirty="0" smtClean="0"/>
              <a:t>Science, etc.)</a:t>
            </a:r>
            <a:endParaRPr lang="en-US" dirty="0"/>
          </a:p>
          <a:p>
            <a:pPr lvl="1"/>
            <a:r>
              <a:rPr lang="en-US" dirty="0" smtClean="0"/>
              <a:t>Education </a:t>
            </a:r>
            <a:r>
              <a:rPr lang="en-US" dirty="0"/>
              <a:t>Core </a:t>
            </a:r>
            <a:endParaRPr lang="en-US" dirty="0" smtClean="0"/>
          </a:p>
          <a:p>
            <a:pPr marL="457200" lvl="1" indent="0">
              <a:buNone/>
            </a:pPr>
            <a:endParaRPr lang="en-US" sz="1400" dirty="0" smtClean="0"/>
          </a:p>
          <a:p>
            <a:r>
              <a:rPr lang="en-US" dirty="0"/>
              <a:t>Emphasizes </a:t>
            </a:r>
            <a:r>
              <a:rPr lang="en-US" dirty="0" smtClean="0"/>
              <a:t>content knowledge, research and inquiry, and connecting </a:t>
            </a:r>
            <a:r>
              <a:rPr lang="en-US" dirty="0"/>
              <a:t>theory and practice in the classroom through </a:t>
            </a:r>
            <a:endParaRPr lang="en-US" dirty="0" smtClean="0"/>
          </a:p>
          <a:p>
            <a:pPr lvl="1"/>
            <a:r>
              <a:rPr lang="en-US" dirty="0" smtClean="0"/>
              <a:t>Critical reflection capacity</a:t>
            </a:r>
          </a:p>
          <a:p>
            <a:pPr lvl="1"/>
            <a:r>
              <a:rPr lang="en-US" dirty="0" smtClean="0"/>
              <a:t>Teacher inquiry and research skills</a:t>
            </a:r>
          </a:p>
          <a:p>
            <a:pPr lvl="1"/>
            <a:r>
              <a:rPr lang="en-US" dirty="0" smtClean="0"/>
              <a:t>Expanded knowledge - language </a:t>
            </a:r>
            <a:r>
              <a:rPr lang="en-US" dirty="0"/>
              <a:t>and </a:t>
            </a:r>
            <a:r>
              <a:rPr lang="en-US" dirty="0" smtClean="0"/>
              <a:t>culture, international perspectives</a:t>
            </a:r>
          </a:p>
          <a:p>
            <a:pPr lvl="1"/>
            <a:endParaRPr lang="en-US" dirty="0"/>
          </a:p>
          <a:p>
            <a:pPr marL="0" indent="0">
              <a:buNone/>
            </a:pPr>
            <a:endParaRPr lang="en-US" dirty="0" smtClean="0"/>
          </a:p>
        </p:txBody>
      </p:sp>
    </p:spTree>
    <p:extLst>
      <p:ext uri="{BB962C8B-B14F-4D97-AF65-F5344CB8AC3E}">
        <p14:creationId xmlns:p14="http://schemas.microsoft.com/office/powerpoint/2010/main" val="183449049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b="1" dirty="0" smtClean="0">
                <a:solidFill>
                  <a:srgbClr val="FFFF00"/>
                </a:solidFill>
              </a:rPr>
              <a:t>ASTL: purposefully Moving toward  internationalization </a:t>
            </a:r>
            <a:endParaRPr lang="en-US" b="1" dirty="0">
              <a:solidFill>
                <a:srgbClr val="FFFF00"/>
              </a:solidFill>
            </a:endParaRPr>
          </a:p>
        </p:txBody>
      </p:sp>
      <p:sp>
        <p:nvSpPr>
          <p:cNvPr id="3" name="Content Placeholder 2"/>
          <p:cNvSpPr>
            <a:spLocks noGrp="1"/>
          </p:cNvSpPr>
          <p:nvPr>
            <p:ph idx="1"/>
          </p:nvPr>
        </p:nvSpPr>
        <p:spPr>
          <a:xfrm>
            <a:off x="228600" y="1371600"/>
            <a:ext cx="8839200" cy="5181600"/>
          </a:xfrm>
        </p:spPr>
        <p:txBody>
          <a:bodyPr>
            <a:normAutofit/>
          </a:bodyPr>
          <a:lstStyle/>
          <a:p>
            <a:r>
              <a:rPr lang="en-US" dirty="0" smtClean="0"/>
              <a:t>Previous research (2012-13) findings about teachers’ perspectives regarding language and culture found: </a:t>
            </a:r>
          </a:p>
          <a:p>
            <a:r>
              <a:rPr lang="en-US" sz="2200" dirty="0" smtClean="0"/>
              <a:t>Purposefully selected readings </a:t>
            </a:r>
            <a:r>
              <a:rPr lang="en-US" sz="2200" dirty="0"/>
              <a:t>and discussions </a:t>
            </a:r>
            <a:r>
              <a:rPr lang="en-US" sz="2200" dirty="0" smtClean="0"/>
              <a:t>are essential </a:t>
            </a:r>
            <a:r>
              <a:rPr lang="en-US" sz="2200" dirty="0"/>
              <a:t>but the teachers </a:t>
            </a:r>
            <a:r>
              <a:rPr lang="en-US" sz="2200" dirty="0" smtClean="0"/>
              <a:t>do </a:t>
            </a:r>
            <a:r>
              <a:rPr lang="en-US" sz="2200" dirty="0"/>
              <a:t>not automatically connect </a:t>
            </a:r>
            <a:r>
              <a:rPr lang="en-US" sz="2200" dirty="0" smtClean="0"/>
              <a:t>their new thinking to </a:t>
            </a:r>
            <a:r>
              <a:rPr lang="en-US" sz="2200" dirty="0"/>
              <a:t>their “international </a:t>
            </a:r>
            <a:r>
              <a:rPr lang="en-US" sz="2200" dirty="0" smtClean="0"/>
              <a:t>classrooms”</a:t>
            </a:r>
          </a:p>
          <a:p>
            <a:pPr lvl="1"/>
            <a:r>
              <a:rPr lang="en-US" sz="2200" dirty="0" smtClean="0"/>
              <a:t> </a:t>
            </a:r>
            <a:r>
              <a:rPr lang="en-US" altLang="en-US" sz="2200" dirty="0" smtClean="0"/>
              <a:t>The notion of classrooms </a:t>
            </a:r>
            <a:r>
              <a:rPr lang="en-US" altLang="en-US" sz="2200" dirty="0"/>
              <a:t>being </a:t>
            </a:r>
            <a:r>
              <a:rPr lang="en-US" altLang="en-US" sz="2200" i="1" dirty="0"/>
              <a:t>international classrooms </a:t>
            </a:r>
            <a:r>
              <a:rPr lang="en-US" altLang="en-US" sz="2200" dirty="0" smtClean="0"/>
              <a:t>is new </a:t>
            </a:r>
            <a:r>
              <a:rPr lang="en-US" altLang="en-US" sz="2200" dirty="0"/>
              <a:t>to </a:t>
            </a:r>
            <a:r>
              <a:rPr lang="en-US" altLang="en-US" sz="2200" dirty="0" smtClean="0"/>
              <a:t>many U.S. teachers</a:t>
            </a:r>
          </a:p>
          <a:p>
            <a:pPr lvl="1"/>
            <a:r>
              <a:rPr lang="en-US" sz="2200" dirty="0" smtClean="0"/>
              <a:t>Findings indicated that teachers benefited from an explicit discussion of IM </a:t>
            </a:r>
            <a:endParaRPr lang="en-US" sz="2200" dirty="0"/>
          </a:p>
          <a:p>
            <a:pPr marL="514350" indent="-457200"/>
            <a:r>
              <a:rPr lang="en-US" sz="2600" dirty="0" smtClean="0"/>
              <a:t>Positive pathways toward new understanding occurred:</a:t>
            </a:r>
          </a:p>
          <a:p>
            <a:pPr lvl="2"/>
            <a:r>
              <a:rPr lang="en-US" sz="2200" dirty="0" smtClean="0"/>
              <a:t>Teachers needed to “see” their thinking (critical reflections)</a:t>
            </a:r>
          </a:p>
          <a:p>
            <a:pPr lvl="2"/>
            <a:r>
              <a:rPr lang="en-US" sz="2200" dirty="0" smtClean="0"/>
              <a:t>Teachers needed to “do” and “challenge” their thinking through experience (action research, case study)</a:t>
            </a:r>
          </a:p>
        </p:txBody>
      </p:sp>
    </p:spTree>
    <p:extLst>
      <p:ext uri="{BB962C8B-B14F-4D97-AF65-F5344CB8AC3E}">
        <p14:creationId xmlns:p14="http://schemas.microsoft.com/office/powerpoint/2010/main" val="52843903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b="1" dirty="0" smtClean="0">
                <a:solidFill>
                  <a:srgbClr val="FFFF00"/>
                </a:solidFill>
              </a:rPr>
              <a:t>ASTL: Consciously Moving toward </a:t>
            </a:r>
            <a:br>
              <a:rPr lang="en-US" b="1" dirty="0" smtClean="0">
                <a:solidFill>
                  <a:srgbClr val="FFFF00"/>
                </a:solidFill>
              </a:rPr>
            </a:br>
            <a:r>
              <a:rPr lang="en-US" b="1" dirty="0" smtClean="0">
                <a:solidFill>
                  <a:srgbClr val="FFFF00"/>
                </a:solidFill>
              </a:rPr>
              <a:t>internationalization </a:t>
            </a:r>
            <a:endParaRPr lang="en-US" b="1" dirty="0">
              <a:solidFill>
                <a:srgbClr val="FFFF00"/>
              </a:solidFill>
            </a:endParaRPr>
          </a:p>
        </p:txBody>
      </p:sp>
      <p:sp>
        <p:nvSpPr>
          <p:cNvPr id="3" name="Content Placeholder 2"/>
          <p:cNvSpPr>
            <a:spLocks noGrp="1"/>
          </p:cNvSpPr>
          <p:nvPr>
            <p:ph idx="1"/>
          </p:nvPr>
        </p:nvSpPr>
        <p:spPr>
          <a:xfrm>
            <a:off x="228600" y="1600200"/>
            <a:ext cx="8839200" cy="4505324"/>
          </a:xfrm>
        </p:spPr>
        <p:txBody>
          <a:bodyPr>
            <a:normAutofit lnSpcReduction="10000"/>
          </a:bodyPr>
          <a:lstStyle/>
          <a:p>
            <a:r>
              <a:rPr lang="en-US" dirty="0" smtClean="0"/>
              <a:t>New study to provide next steps to inform  internationalization efforts through research:  </a:t>
            </a:r>
          </a:p>
          <a:p>
            <a:pPr lvl="1"/>
            <a:r>
              <a:rPr lang="en-US" dirty="0" smtClean="0"/>
              <a:t>Capture a Pre- and Post- snapshot of teachers’ learning during the program;</a:t>
            </a:r>
          </a:p>
          <a:p>
            <a:pPr lvl="1"/>
            <a:r>
              <a:rPr lang="en-US" dirty="0" smtClean="0"/>
              <a:t>Inform our own program’s development;</a:t>
            </a:r>
          </a:p>
          <a:p>
            <a:pPr lvl="1"/>
            <a:r>
              <a:rPr lang="en-US" dirty="0" smtClean="0"/>
              <a:t>Advance our collective understanding of teachers’ perspectives about internationalization and its incorporation into teaching and curriculum development.</a:t>
            </a:r>
          </a:p>
          <a:p>
            <a:pPr lvl="1"/>
            <a:r>
              <a:rPr lang="en-GB" dirty="0" smtClean="0"/>
              <a:t>Develop </a:t>
            </a:r>
            <a:r>
              <a:rPr lang="en-GB" dirty="0"/>
              <a:t>international approaches while remaining, authentically, thoughtfully, and intentionally, committed to sound critical pedagogy and learner-</a:t>
            </a:r>
            <a:r>
              <a:rPr lang="en-GB" dirty="0" err="1"/>
              <a:t>centered</a:t>
            </a:r>
            <a:r>
              <a:rPr lang="en-GB" dirty="0"/>
              <a:t>/learner-directed education</a:t>
            </a:r>
          </a:p>
          <a:p>
            <a:pPr marL="457200" lvl="1" indent="0">
              <a:buNone/>
            </a:pPr>
            <a:endParaRPr lang="en-US" dirty="0"/>
          </a:p>
          <a:p>
            <a:pPr marL="0" indent="0">
              <a:buNone/>
            </a:pPr>
            <a:endParaRPr lang="en-US" dirty="0" smtClean="0"/>
          </a:p>
        </p:txBody>
      </p:sp>
    </p:spTree>
    <p:extLst>
      <p:ext uri="{BB962C8B-B14F-4D97-AF65-F5344CB8AC3E}">
        <p14:creationId xmlns:p14="http://schemas.microsoft.com/office/powerpoint/2010/main" val="147112513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solidFill>
                  <a:srgbClr val="FFFF00"/>
                </a:solidFill>
              </a:rPr>
              <a:t/>
            </a:r>
            <a:br>
              <a:rPr lang="en-US" b="1" dirty="0" smtClean="0">
                <a:solidFill>
                  <a:srgbClr val="FFFF00"/>
                </a:solidFill>
              </a:rPr>
            </a:br>
            <a:r>
              <a:rPr lang="en-US" b="1" dirty="0">
                <a:solidFill>
                  <a:srgbClr val="FFFF00"/>
                </a:solidFill>
              </a:rPr>
              <a:t> </a:t>
            </a:r>
            <a:r>
              <a:rPr lang="en-US" b="1" dirty="0" smtClean="0">
                <a:solidFill>
                  <a:srgbClr val="FFFF00"/>
                </a:solidFill>
              </a:rPr>
              <a:t>          Updated program Context  </a:t>
            </a:r>
            <a:endParaRPr lang="en-US" b="1" dirty="0">
              <a:solidFill>
                <a:srgbClr val="FFFF00"/>
              </a:solidFill>
            </a:endParaRPr>
          </a:p>
        </p:txBody>
      </p:sp>
      <p:sp>
        <p:nvSpPr>
          <p:cNvPr id="3" name="Content Placeholder 2"/>
          <p:cNvSpPr>
            <a:spLocks noGrp="1"/>
          </p:cNvSpPr>
          <p:nvPr>
            <p:ph idx="1"/>
          </p:nvPr>
        </p:nvSpPr>
        <p:spPr>
          <a:xfrm>
            <a:off x="228600" y="1514476"/>
            <a:ext cx="8839200" cy="4733924"/>
          </a:xfrm>
        </p:spPr>
        <p:txBody>
          <a:bodyPr>
            <a:normAutofit fontScale="92500"/>
          </a:bodyPr>
          <a:lstStyle/>
          <a:p>
            <a:r>
              <a:rPr lang="en-US" dirty="0" smtClean="0"/>
              <a:t>Current inclusion of cohort of IB teachers, both domestic and international, in each sequence of Core courses – provide context for broader discussion in class and across country locations</a:t>
            </a:r>
          </a:p>
          <a:p>
            <a:pPr marL="0" indent="0">
              <a:buNone/>
            </a:pPr>
            <a:endParaRPr lang="en-US" sz="1700" dirty="0" smtClean="0"/>
          </a:p>
          <a:p>
            <a:r>
              <a:rPr lang="en-US" dirty="0" smtClean="0"/>
              <a:t>IB Advanced Certificate in Teaching and Learning </a:t>
            </a:r>
          </a:p>
          <a:p>
            <a:pPr marL="0" indent="0">
              <a:buNone/>
            </a:pPr>
            <a:endParaRPr lang="en-US" sz="1700" dirty="0" smtClean="0"/>
          </a:p>
          <a:p>
            <a:r>
              <a:rPr lang="en-US" dirty="0" smtClean="0"/>
              <a:t>Dialogic approaches toward critical reflection embedded</a:t>
            </a:r>
          </a:p>
          <a:p>
            <a:pPr marL="0" indent="0">
              <a:buNone/>
            </a:pPr>
            <a:endParaRPr lang="en-US" sz="1300" dirty="0" smtClean="0"/>
          </a:p>
          <a:p>
            <a:r>
              <a:rPr lang="en-US" dirty="0" smtClean="0">
                <a:solidFill>
                  <a:schemeClr val="bg2">
                    <a:lumMod val="25000"/>
                  </a:schemeClr>
                </a:solidFill>
              </a:rPr>
              <a:t>Conscious addition of international perspectives through readings, discussion, application of knowledge through teacher inquiry and research in each course</a:t>
            </a:r>
            <a:endParaRPr lang="en-US" dirty="0">
              <a:solidFill>
                <a:schemeClr val="bg2">
                  <a:lumMod val="25000"/>
                </a:schemeClr>
              </a:solidFill>
            </a:endParaRPr>
          </a:p>
          <a:p>
            <a:pPr marL="457200" lvl="1" indent="0">
              <a:buNone/>
            </a:pPr>
            <a:endParaRPr lang="en-US" dirty="0"/>
          </a:p>
          <a:p>
            <a:pPr marL="0" indent="0">
              <a:buNone/>
            </a:pPr>
            <a:endParaRPr lang="en-US" dirty="0" smtClean="0"/>
          </a:p>
        </p:txBody>
      </p:sp>
      <p:pic>
        <p:nvPicPr>
          <p:cNvPr id="5" name="Picture 2" descr="Mason Log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67600" y="304800"/>
            <a:ext cx="1428750" cy="952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74679280"/>
      </p:ext>
    </p:extLst>
  </p:cSld>
  <p:clrMapOvr>
    <a:masterClrMapping/>
  </p:clrMapOvr>
  <p:timing>
    <p:tnLst>
      <p:par>
        <p:cTn id="1" dur="indefinite" restart="never" nodeType="tmRoot"/>
      </p:par>
    </p:tnLst>
  </p:timing>
</p:sld>
</file>

<file path=ppt/theme/theme1.xml><?xml version="1.0" encoding="utf-8"?>
<a:theme xmlns:a="http://schemas.openxmlformats.org/drawingml/2006/main" name="EdCountryRpt">
  <a:themeElements>
    <a:clrScheme name="Foundry">
      <a:dk1>
        <a:sysClr val="windowText" lastClr="000000"/>
      </a:dk1>
      <a:lt1>
        <a:sysClr val="window" lastClr="FFFFFF"/>
      </a:lt1>
      <a:dk2>
        <a:srgbClr val="676A55"/>
      </a:dk2>
      <a:lt2>
        <a:srgbClr val="EAEBDE"/>
      </a:lt2>
      <a:accent1>
        <a:srgbClr val="72A376"/>
      </a:accent1>
      <a:accent2>
        <a:srgbClr val="B0CCB0"/>
      </a:accent2>
      <a:accent3>
        <a:srgbClr val="A8CDD7"/>
      </a:accent3>
      <a:accent4>
        <a:srgbClr val="C0BEAF"/>
      </a:accent4>
      <a:accent5>
        <a:srgbClr val="CEC597"/>
      </a:accent5>
      <a:accent6>
        <a:srgbClr val="E8B7B7"/>
      </a:accent6>
      <a:hlink>
        <a:srgbClr val="E47E7E"/>
      </a:hlink>
      <a:folHlink>
        <a:srgbClr val="C84447"/>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40000"/>
                <a:satMod val="155000"/>
              </a:schemeClr>
            </a:gs>
            <a:gs pos="65000">
              <a:schemeClr val="phClr">
                <a:shade val="85000"/>
                <a:satMod val="155000"/>
              </a:schemeClr>
            </a:gs>
            <a:gs pos="100000">
              <a:schemeClr val="phClr">
                <a:shade val="95000"/>
                <a:satMod val="155000"/>
              </a:schemeClr>
            </a:gs>
          </a:gsLst>
          <a:lin ang="16200000" scaled="0"/>
        </a:gradFill>
      </a:fillStyleLst>
      <a:lnStyleLst>
        <a:ln w="6350" cap="rnd" cmpd="sng" algn="ctr">
          <a:solidFill>
            <a:schemeClr val="phClr">
              <a:shade val="95000"/>
              <a:satMod val="105000"/>
            </a:schemeClr>
          </a:solidFill>
          <a:prstDash val="solid"/>
        </a:ln>
        <a:ln w="25400" cap="rnd" cmpd="sng" algn="ctr">
          <a:solidFill>
            <a:schemeClr val="phClr"/>
          </a:solidFill>
          <a:prstDash val="solid"/>
        </a:ln>
        <a:ln w="34925" cap="rnd" cmpd="sng" algn="ctr">
          <a:solidFill>
            <a:schemeClr val="phClr"/>
          </a:solidFill>
          <a:prstDash val="solid"/>
        </a:ln>
      </a:lnStyleLst>
      <a:effectStyleLst>
        <a:effectStyle>
          <a:effectLst>
            <a:outerShdw blurRad="50800" algn="tl" rotWithShape="0">
              <a:srgbClr val="000000">
                <a:alpha val="64000"/>
              </a:srgbClr>
            </a:outerShdw>
          </a:effectLst>
        </a:effectStyle>
        <a:effectStyle>
          <a:effectLst>
            <a:outerShdw blurRad="39000" dist="25400" dir="5400000">
              <a:srgbClr val="000000">
                <a:alpha val="35000"/>
              </a:srgbClr>
            </a:outerShdw>
          </a:effectLst>
        </a:effectStyle>
        <a:effectStyle>
          <a:effectLst>
            <a:outerShdw blurRad="39000" dist="25400" dir="5400000">
              <a:srgbClr val="000000">
                <a:alpha val="35000"/>
              </a:srgbClr>
            </a:outerShdw>
          </a:effectLst>
          <a:scene3d>
            <a:camera prst="orthographicFront" fov="0">
              <a:rot lat="0" lon="0" rev="0"/>
            </a:camera>
            <a:lightRig rig="threePt" dir="t">
              <a:rot lat="0" lon="0" rev="0"/>
            </a:lightRig>
          </a:scene3d>
          <a:sp3d prstMaterial="matte">
            <a:bevelT h="22225"/>
          </a:sp3d>
        </a:effectStyle>
      </a:effectStyleLst>
      <a:bgFillStyleLst>
        <a:solidFill>
          <a:schemeClr val="phClr"/>
        </a:solidFill>
        <a:gradFill rotWithShape="1">
          <a:gsLst>
            <a:gs pos="0">
              <a:schemeClr val="phClr">
                <a:shade val="50000"/>
                <a:satMod val="155000"/>
              </a:schemeClr>
            </a:gs>
            <a:gs pos="35000">
              <a:schemeClr val="phClr">
                <a:shade val="75000"/>
                <a:satMod val="155000"/>
              </a:schemeClr>
            </a:gs>
            <a:gs pos="100000">
              <a:schemeClr val="phClr">
                <a:tint val="80000"/>
                <a:satMod val="255000"/>
              </a:schemeClr>
            </a:gs>
          </a:gsLst>
          <a:lin ang="16200000" scaled="0"/>
        </a:gradFill>
        <a:gradFill rotWithShape="1">
          <a:gsLst>
            <a:gs pos="0">
              <a:schemeClr val="phClr">
                <a:tint val="80000"/>
                <a:satMod val="300000"/>
              </a:schemeClr>
            </a:gs>
            <a:gs pos="100000">
              <a:schemeClr val="phClr">
                <a:shade val="30000"/>
                <a:satMod val="200000"/>
              </a:schemeClr>
            </a:gs>
          </a:gsLst>
          <a:path path="circle">
            <a:fillToRect l="100000" t="100000" r="100000" b="100000"/>
          </a:path>
        </a:gradFill>
      </a:bgFillStyleLst>
    </a:fmtScheme>
  </a:themeElements>
  <a:objectDefaults>
    <a:spDef>
      <a:spPr>
        <a:solidFill>
          <a:schemeClr val="accent3"/>
        </a:solidFill>
        <a:ln w="25400" cap="rnd" cmpd="sng" algn="ctr">
          <a:noFill/>
          <a:prstDash val="solid"/>
        </a:ln>
        <a:effectLst/>
      </a:spPr>
      <a:bodyPr rtlCol="0" anchor="ctr"/>
      <a:lstStyle>
        <a:defPPr algn="ctr">
          <a:defRPr/>
        </a:defPPr>
      </a:lstStyle>
      <a:style>
        <a:lnRef idx="2">
          <a:schemeClr val="accent1"/>
        </a:lnRef>
        <a:fillRef idx="1">
          <a:schemeClr val="accent1"/>
        </a:fillRef>
        <a:effectRef idx="0">
          <a:schemeClr val="accent1"/>
        </a:effectRef>
        <a:fontRef idx="minor">
          <a:schemeClr val="lt1"/>
        </a:fontRef>
      </a:style>
    </a:sp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40000"/>
                <a:satMod val="155000"/>
              </a:schemeClr>
            </a:gs>
            <a:gs pos="65000">
              <a:schemeClr val="phClr">
                <a:shade val="85000"/>
                <a:satMod val="155000"/>
              </a:schemeClr>
            </a:gs>
            <a:gs pos="100000">
              <a:schemeClr val="phClr">
                <a:shade val="95000"/>
                <a:satMod val="155000"/>
              </a:schemeClr>
            </a:gs>
          </a:gsLst>
          <a:lin ang="16200000" scaled="0"/>
        </a:gradFill>
      </a:fillStyleLst>
      <a:lnStyleLst>
        <a:ln w="6350" cap="rnd" cmpd="sng" algn="ctr">
          <a:solidFill>
            <a:schemeClr val="phClr">
              <a:shade val="95000"/>
              <a:satMod val="105000"/>
            </a:schemeClr>
          </a:solidFill>
          <a:prstDash val="solid"/>
        </a:ln>
        <a:ln w="25400" cap="rnd" cmpd="sng" algn="ctr">
          <a:solidFill>
            <a:schemeClr val="phClr"/>
          </a:solidFill>
          <a:prstDash val="solid"/>
        </a:ln>
        <a:ln w="34925" cap="rnd" cmpd="sng" algn="ctr">
          <a:solidFill>
            <a:schemeClr val="phClr"/>
          </a:solidFill>
          <a:prstDash val="solid"/>
        </a:ln>
      </a:lnStyleLst>
      <a:effectStyleLst>
        <a:effectStyle>
          <a:effectLst>
            <a:outerShdw blurRad="50800" algn="tl" rotWithShape="0">
              <a:srgbClr val="000000">
                <a:alpha val="64000"/>
              </a:srgbClr>
            </a:outerShdw>
          </a:effectLst>
        </a:effectStyle>
        <a:effectStyle>
          <a:effectLst>
            <a:outerShdw blurRad="39000" dist="25400" dir="5400000">
              <a:srgbClr val="000000">
                <a:alpha val="35000"/>
              </a:srgbClr>
            </a:outerShdw>
          </a:effectLst>
        </a:effectStyle>
        <a:effectStyle>
          <a:effectLst>
            <a:outerShdw blurRad="39000" dist="25400" dir="5400000">
              <a:srgbClr val="000000">
                <a:alpha val="35000"/>
              </a:srgbClr>
            </a:outerShdw>
          </a:effectLst>
          <a:scene3d>
            <a:camera prst="orthographicFront" fov="0">
              <a:rot lat="0" lon="0" rev="0"/>
            </a:camera>
            <a:lightRig rig="threePt" dir="t">
              <a:rot lat="0" lon="0" rev="0"/>
            </a:lightRig>
          </a:scene3d>
          <a:sp3d prstMaterial="matte">
            <a:bevelT h="22225"/>
          </a:sp3d>
        </a:effectStyle>
      </a:effectStyleLst>
      <a:bgFillStyleLst>
        <a:solidFill>
          <a:schemeClr val="phClr"/>
        </a:solidFill>
        <a:gradFill rotWithShape="1">
          <a:gsLst>
            <a:gs pos="0">
              <a:schemeClr val="phClr">
                <a:shade val="50000"/>
                <a:satMod val="155000"/>
              </a:schemeClr>
            </a:gs>
            <a:gs pos="35000">
              <a:schemeClr val="phClr">
                <a:shade val="75000"/>
                <a:satMod val="155000"/>
              </a:schemeClr>
            </a:gs>
            <a:gs pos="100000">
              <a:schemeClr val="phClr">
                <a:tint val="80000"/>
                <a:satMod val="255000"/>
              </a:schemeClr>
            </a:gs>
          </a:gsLst>
          <a:lin ang="16200000" scaled="0"/>
        </a:gradFill>
        <a:gradFill rotWithShape="1">
          <a:gsLst>
            <a:gs pos="0">
              <a:schemeClr val="phClr">
                <a:tint val="80000"/>
                <a:satMod val="300000"/>
              </a:schemeClr>
            </a:gs>
            <a:gs pos="100000">
              <a:schemeClr val="phClr">
                <a:shade val="30000"/>
                <a:satMod val="200000"/>
              </a:schemeClr>
            </a:gs>
          </a:gsLst>
          <a:path path="circle">
            <a:fillToRect l="100000" t="100000" r="100000" b="10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C745B0B8-F12E-4BA6-AED8-2FA9328FAD6C}">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EdCountryRpt</Template>
  <TotalTime>0</TotalTime>
  <Words>2372</Words>
  <Application>Microsoft Office PowerPoint</Application>
  <PresentationFormat>On-screen Show (4:3)</PresentationFormat>
  <Paragraphs>230</Paragraphs>
  <Slides>33</Slides>
  <Notes>7</Notes>
  <HiddenSlides>0</HiddenSlides>
  <MMClips>0</MMClips>
  <ScaleCrop>false</ScaleCrop>
  <HeadingPairs>
    <vt:vector size="4" baseType="variant">
      <vt:variant>
        <vt:lpstr>Theme</vt:lpstr>
      </vt:variant>
      <vt:variant>
        <vt:i4>1</vt:i4>
      </vt:variant>
      <vt:variant>
        <vt:lpstr>Slide Titles</vt:lpstr>
      </vt:variant>
      <vt:variant>
        <vt:i4>33</vt:i4>
      </vt:variant>
    </vt:vector>
  </HeadingPairs>
  <TitlesOfParts>
    <vt:vector size="34" baseType="lpstr">
      <vt:lpstr>EdCountryRpt</vt:lpstr>
      <vt:lpstr> Globalization And Internationalization In Education:  Teachers’ Perspectives On Culture, International Education And International Mindedness </vt:lpstr>
      <vt:lpstr>Purpose of Our session Today</vt:lpstr>
      <vt:lpstr>Our point of departure</vt:lpstr>
      <vt:lpstr>Importance of  this line of research</vt:lpstr>
      <vt:lpstr>Research TO MEET Changing needs</vt:lpstr>
      <vt:lpstr>Context: Advanced Studies in Teaching and Learning Program [ASTL]</vt:lpstr>
      <vt:lpstr>ASTL: purposefully Moving toward  internationalization </vt:lpstr>
      <vt:lpstr>ASTL: Consciously Moving toward  internationalization </vt:lpstr>
      <vt:lpstr>            Updated program Context  </vt:lpstr>
      <vt:lpstr>Pieces of the Puzzle</vt:lpstr>
      <vt:lpstr>Literature Calls</vt:lpstr>
      <vt:lpstr>Research questions</vt:lpstr>
      <vt:lpstr>Participants</vt:lpstr>
      <vt:lpstr>Data Collection</vt:lpstr>
      <vt:lpstr>Findings - overview</vt:lpstr>
      <vt:lpstr>    Culture</vt:lpstr>
      <vt:lpstr>Intercultural competence</vt:lpstr>
      <vt:lpstr>Culture and ICC: Overall Comments</vt:lpstr>
      <vt:lpstr>International Education</vt:lpstr>
      <vt:lpstr>International Education –  Overall Comments</vt:lpstr>
      <vt:lpstr>International mindedness</vt:lpstr>
      <vt:lpstr>IM – Overall comments</vt:lpstr>
      <vt:lpstr>Comfort level</vt:lpstr>
      <vt:lpstr>Language</vt:lpstr>
      <vt:lpstr>Global competence</vt:lpstr>
      <vt:lpstr>Snapshot of data</vt:lpstr>
      <vt:lpstr>Snapshots of all data</vt:lpstr>
      <vt:lpstr>Conclusions</vt:lpstr>
      <vt:lpstr>Conclusions</vt:lpstr>
      <vt:lpstr>Selected references</vt:lpstr>
      <vt:lpstr>Selected references</vt:lpstr>
      <vt:lpstr>Selected references</vt:lpstr>
      <vt:lpstr>Further discussion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2014-09-30T16:13:16Z</dcterms:created>
  <dcterms:modified xsi:type="dcterms:W3CDTF">2014-11-10T18:35:44Z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TC101659609990</vt:lpwstr>
  </property>
</Properties>
</file>