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27"/>
  </p:handoutMasterIdLst>
  <p:sldIdLst>
    <p:sldId id="332" r:id="rId2"/>
    <p:sldId id="321" r:id="rId3"/>
    <p:sldId id="335" r:id="rId4"/>
    <p:sldId id="337" r:id="rId5"/>
    <p:sldId id="339" r:id="rId6"/>
    <p:sldId id="351" r:id="rId7"/>
    <p:sldId id="348" r:id="rId8"/>
    <p:sldId id="347" r:id="rId9"/>
    <p:sldId id="349" r:id="rId10"/>
    <p:sldId id="350" r:id="rId11"/>
    <p:sldId id="256" r:id="rId12"/>
    <p:sldId id="319" r:id="rId13"/>
    <p:sldId id="320" r:id="rId14"/>
    <p:sldId id="336" r:id="rId15"/>
    <p:sldId id="338" r:id="rId16"/>
    <p:sldId id="278" r:id="rId17"/>
    <p:sldId id="344" r:id="rId18"/>
    <p:sldId id="345" r:id="rId19"/>
    <p:sldId id="346" r:id="rId20"/>
    <p:sldId id="340" r:id="rId21"/>
    <p:sldId id="341" r:id="rId22"/>
    <p:sldId id="342" r:id="rId23"/>
    <p:sldId id="343" r:id="rId24"/>
    <p:sldId id="352" r:id="rId25"/>
    <p:sldId id="353" r:id="rId26"/>
  </p:sldIdLst>
  <p:sldSz cx="9144000" cy="6858000" type="screen4x3"/>
  <p:notesSz cx="7010400" cy="92964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FF00"/>
    <a:srgbClr val="FFCC00"/>
    <a:srgbClr val="00FF00"/>
    <a:srgbClr val="FF9999"/>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21" autoAdjust="0"/>
    <p:restoredTop sz="94660"/>
  </p:normalViewPr>
  <p:slideViewPr>
    <p:cSldViewPr>
      <p:cViewPr varScale="1">
        <p:scale>
          <a:sx n="44" d="100"/>
          <a:sy n="44" d="100"/>
        </p:scale>
        <p:origin x="-123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9A53FF-1F53-4349-9ABC-18F52F3B1DA4}" type="doc">
      <dgm:prSet loTypeId="urn:microsoft.com/office/officeart/2005/8/layout/chart3" loCatId="relationship" qsTypeId="urn:microsoft.com/office/officeart/2005/8/quickstyle/simple1" qsCatId="simple" csTypeId="urn:microsoft.com/office/officeart/2005/8/colors/accent1_2" csCatId="accent1" phldr="1"/>
      <dgm:spPr/>
    </dgm:pt>
    <dgm:pt modelId="{880F16AE-4EDF-4954-9FBB-646C38AB64E4}">
      <dgm:prSet phldrT="[Text]"/>
      <dgm:spPr>
        <a:solidFill>
          <a:srgbClr val="00B050"/>
        </a:solidFill>
      </dgm:spPr>
      <dgm:t>
        <a:bodyPr/>
        <a:lstStyle/>
        <a:p>
          <a:r>
            <a:rPr lang="en-US" dirty="0" smtClean="0"/>
            <a:t>Ethnography: ‘objective’ study of others/group via interviews or participant observation, providing “thick description”.</a:t>
          </a:r>
          <a:endParaRPr lang="en-US" dirty="0"/>
        </a:p>
      </dgm:t>
    </dgm:pt>
    <dgm:pt modelId="{468265A4-59B1-443F-9235-546F93BDC792}" type="parTrans" cxnId="{516EFBA4-79CB-490F-A25D-BAED96D2E96A}">
      <dgm:prSet/>
      <dgm:spPr/>
      <dgm:t>
        <a:bodyPr/>
        <a:lstStyle/>
        <a:p>
          <a:endParaRPr lang="en-US"/>
        </a:p>
      </dgm:t>
    </dgm:pt>
    <dgm:pt modelId="{92581CF1-6504-4B3F-9A42-A8707C935D14}" type="sibTrans" cxnId="{516EFBA4-79CB-490F-A25D-BAED96D2E96A}">
      <dgm:prSet/>
      <dgm:spPr/>
      <dgm:t>
        <a:bodyPr/>
        <a:lstStyle/>
        <a:p>
          <a:endParaRPr lang="en-US"/>
        </a:p>
      </dgm:t>
    </dgm:pt>
    <dgm:pt modelId="{B4E9E4A8-6338-43A9-A8EA-8832E402788A}">
      <dgm:prSet phldrT="[Text]"/>
      <dgm:spPr>
        <a:solidFill>
          <a:schemeClr val="accent2"/>
        </a:solidFill>
      </dgm:spPr>
      <dgm:t>
        <a:bodyPr/>
        <a:lstStyle/>
        <a:p>
          <a:r>
            <a:rPr lang="en-US" dirty="0" smtClean="0"/>
            <a:t>Autobiography: subjective study, reflection and narrative about self.</a:t>
          </a:r>
          <a:endParaRPr lang="en-US" dirty="0"/>
        </a:p>
      </dgm:t>
    </dgm:pt>
    <dgm:pt modelId="{AFA24B31-B599-4394-B5BE-A9C3DE43F3F6}" type="parTrans" cxnId="{ABE71D4D-15EE-49B8-A203-EF12E2334C20}">
      <dgm:prSet/>
      <dgm:spPr/>
      <dgm:t>
        <a:bodyPr/>
        <a:lstStyle/>
        <a:p>
          <a:endParaRPr lang="en-US"/>
        </a:p>
      </dgm:t>
    </dgm:pt>
    <dgm:pt modelId="{D1A65C14-E6EC-4E14-979C-5AC0CEF8A95B}" type="sibTrans" cxnId="{ABE71D4D-15EE-49B8-A203-EF12E2334C20}">
      <dgm:prSet/>
      <dgm:spPr/>
      <dgm:t>
        <a:bodyPr/>
        <a:lstStyle/>
        <a:p>
          <a:endParaRPr lang="en-US"/>
        </a:p>
      </dgm:t>
    </dgm:pt>
    <dgm:pt modelId="{06E28AC4-95A2-4A5E-8254-2FA70E2568B8}">
      <dgm:prSet phldrT="[Text]"/>
      <dgm:spPr>
        <a:solidFill>
          <a:srgbClr val="FF0000"/>
        </a:solidFill>
      </dgm:spPr>
      <dgm:t>
        <a:bodyPr/>
        <a:lstStyle/>
        <a:p>
          <a:r>
            <a:rPr lang="en-US" dirty="0" smtClean="0"/>
            <a:t>Auto-ethnography: autobiography, but self placed in wider social context; ethnography, but with focus on writer’s subjective experience.</a:t>
          </a:r>
          <a:endParaRPr lang="en-US" dirty="0"/>
        </a:p>
      </dgm:t>
    </dgm:pt>
    <dgm:pt modelId="{5101272C-FBEA-48E5-A50F-86D85E446564}" type="sibTrans" cxnId="{1C389687-D56B-4CDF-90AF-567ADB85EDA9}">
      <dgm:prSet/>
      <dgm:spPr/>
      <dgm:t>
        <a:bodyPr/>
        <a:lstStyle/>
        <a:p>
          <a:endParaRPr lang="en-US"/>
        </a:p>
      </dgm:t>
    </dgm:pt>
    <dgm:pt modelId="{BD3B9995-1B55-4851-BA3D-A4F83044D669}" type="parTrans" cxnId="{1C389687-D56B-4CDF-90AF-567ADB85EDA9}">
      <dgm:prSet/>
      <dgm:spPr/>
      <dgm:t>
        <a:bodyPr/>
        <a:lstStyle/>
        <a:p>
          <a:endParaRPr lang="en-US"/>
        </a:p>
      </dgm:t>
    </dgm:pt>
    <dgm:pt modelId="{60044B1F-E625-4F06-AE6E-5731400725F7}" type="pres">
      <dgm:prSet presAssocID="{119A53FF-1F53-4349-9ABC-18F52F3B1DA4}" presName="compositeShape" presStyleCnt="0">
        <dgm:presLayoutVars>
          <dgm:chMax val="7"/>
          <dgm:dir/>
          <dgm:resizeHandles val="exact"/>
        </dgm:presLayoutVars>
      </dgm:prSet>
      <dgm:spPr/>
    </dgm:pt>
    <dgm:pt modelId="{C058F10F-03C3-48D4-9E4A-F931FF6A6BC4}" type="pres">
      <dgm:prSet presAssocID="{119A53FF-1F53-4349-9ABC-18F52F3B1DA4}" presName="wedge1" presStyleLbl="node1" presStyleIdx="0" presStyleCnt="3"/>
      <dgm:spPr/>
      <dgm:t>
        <a:bodyPr/>
        <a:lstStyle/>
        <a:p>
          <a:endParaRPr lang="en-US"/>
        </a:p>
      </dgm:t>
    </dgm:pt>
    <dgm:pt modelId="{801C53CB-5B8E-4806-AB78-50A46063D0F2}" type="pres">
      <dgm:prSet presAssocID="{119A53FF-1F53-4349-9ABC-18F52F3B1DA4}" presName="wedge1Tx" presStyleLbl="node1" presStyleIdx="0" presStyleCnt="3">
        <dgm:presLayoutVars>
          <dgm:chMax val="0"/>
          <dgm:chPref val="0"/>
          <dgm:bulletEnabled val="1"/>
        </dgm:presLayoutVars>
      </dgm:prSet>
      <dgm:spPr/>
      <dgm:t>
        <a:bodyPr/>
        <a:lstStyle/>
        <a:p>
          <a:endParaRPr lang="en-US"/>
        </a:p>
      </dgm:t>
    </dgm:pt>
    <dgm:pt modelId="{0ECA397B-8644-429F-A79A-BA1E51B01918}" type="pres">
      <dgm:prSet presAssocID="{119A53FF-1F53-4349-9ABC-18F52F3B1DA4}" presName="wedge2" presStyleLbl="node1" presStyleIdx="1" presStyleCnt="3"/>
      <dgm:spPr/>
      <dgm:t>
        <a:bodyPr/>
        <a:lstStyle/>
        <a:p>
          <a:endParaRPr lang="en-US"/>
        </a:p>
      </dgm:t>
    </dgm:pt>
    <dgm:pt modelId="{7AE3C4DB-35C6-452E-9ACE-88D5F1142CA5}" type="pres">
      <dgm:prSet presAssocID="{119A53FF-1F53-4349-9ABC-18F52F3B1DA4}" presName="wedge2Tx" presStyleLbl="node1" presStyleIdx="1" presStyleCnt="3">
        <dgm:presLayoutVars>
          <dgm:chMax val="0"/>
          <dgm:chPref val="0"/>
          <dgm:bulletEnabled val="1"/>
        </dgm:presLayoutVars>
      </dgm:prSet>
      <dgm:spPr/>
      <dgm:t>
        <a:bodyPr/>
        <a:lstStyle/>
        <a:p>
          <a:endParaRPr lang="en-US"/>
        </a:p>
      </dgm:t>
    </dgm:pt>
    <dgm:pt modelId="{47205503-75BA-465D-BCFD-31E021BE2101}" type="pres">
      <dgm:prSet presAssocID="{119A53FF-1F53-4349-9ABC-18F52F3B1DA4}" presName="wedge3" presStyleLbl="node1" presStyleIdx="2" presStyleCnt="3"/>
      <dgm:spPr/>
      <dgm:t>
        <a:bodyPr/>
        <a:lstStyle/>
        <a:p>
          <a:endParaRPr lang="en-US"/>
        </a:p>
      </dgm:t>
    </dgm:pt>
    <dgm:pt modelId="{926712F7-4AF1-4A9E-B667-BF5976E35CC5}" type="pres">
      <dgm:prSet presAssocID="{119A53FF-1F53-4349-9ABC-18F52F3B1DA4}" presName="wedge3Tx" presStyleLbl="node1" presStyleIdx="2" presStyleCnt="3">
        <dgm:presLayoutVars>
          <dgm:chMax val="0"/>
          <dgm:chPref val="0"/>
          <dgm:bulletEnabled val="1"/>
        </dgm:presLayoutVars>
      </dgm:prSet>
      <dgm:spPr/>
      <dgm:t>
        <a:bodyPr/>
        <a:lstStyle/>
        <a:p>
          <a:endParaRPr lang="en-US"/>
        </a:p>
      </dgm:t>
    </dgm:pt>
  </dgm:ptLst>
  <dgm:cxnLst>
    <dgm:cxn modelId="{516EFBA4-79CB-490F-A25D-BAED96D2E96A}" srcId="{119A53FF-1F53-4349-9ABC-18F52F3B1DA4}" destId="{880F16AE-4EDF-4954-9FBB-646C38AB64E4}" srcOrd="1" destOrd="0" parTransId="{468265A4-59B1-443F-9235-546F93BDC792}" sibTransId="{92581CF1-6504-4B3F-9A42-A8707C935D14}"/>
    <dgm:cxn modelId="{7C1D1B60-79B9-4C7E-8935-19FC48DF5223}" type="presOf" srcId="{880F16AE-4EDF-4954-9FBB-646C38AB64E4}" destId="{7AE3C4DB-35C6-452E-9ACE-88D5F1142CA5}" srcOrd="1" destOrd="0" presId="urn:microsoft.com/office/officeart/2005/8/layout/chart3"/>
    <dgm:cxn modelId="{C685C9DE-9916-4874-8781-C2465280DCC8}" type="presOf" srcId="{119A53FF-1F53-4349-9ABC-18F52F3B1DA4}" destId="{60044B1F-E625-4F06-AE6E-5731400725F7}" srcOrd="0" destOrd="0" presId="urn:microsoft.com/office/officeart/2005/8/layout/chart3"/>
    <dgm:cxn modelId="{1C389687-D56B-4CDF-90AF-567ADB85EDA9}" srcId="{119A53FF-1F53-4349-9ABC-18F52F3B1DA4}" destId="{06E28AC4-95A2-4A5E-8254-2FA70E2568B8}" srcOrd="0" destOrd="0" parTransId="{BD3B9995-1B55-4851-BA3D-A4F83044D669}" sibTransId="{5101272C-FBEA-48E5-A50F-86D85E446564}"/>
    <dgm:cxn modelId="{E504E35B-193C-45DE-8D04-25FA956BFDB2}" type="presOf" srcId="{880F16AE-4EDF-4954-9FBB-646C38AB64E4}" destId="{0ECA397B-8644-429F-A79A-BA1E51B01918}" srcOrd="0" destOrd="0" presId="urn:microsoft.com/office/officeart/2005/8/layout/chart3"/>
    <dgm:cxn modelId="{19C77E2A-C8CF-4DB1-AB59-9038E27694C6}" type="presOf" srcId="{06E28AC4-95A2-4A5E-8254-2FA70E2568B8}" destId="{801C53CB-5B8E-4806-AB78-50A46063D0F2}" srcOrd="1" destOrd="0" presId="urn:microsoft.com/office/officeart/2005/8/layout/chart3"/>
    <dgm:cxn modelId="{048010D3-437A-48DD-8B6E-17DCFA3BDBE8}" type="presOf" srcId="{B4E9E4A8-6338-43A9-A8EA-8832E402788A}" destId="{926712F7-4AF1-4A9E-B667-BF5976E35CC5}" srcOrd="1" destOrd="0" presId="urn:microsoft.com/office/officeart/2005/8/layout/chart3"/>
    <dgm:cxn modelId="{E1EF507A-D194-4FF3-AFF6-8144002F71A0}" type="presOf" srcId="{06E28AC4-95A2-4A5E-8254-2FA70E2568B8}" destId="{C058F10F-03C3-48D4-9E4A-F931FF6A6BC4}" srcOrd="0" destOrd="0" presId="urn:microsoft.com/office/officeart/2005/8/layout/chart3"/>
    <dgm:cxn modelId="{ABE71D4D-15EE-49B8-A203-EF12E2334C20}" srcId="{119A53FF-1F53-4349-9ABC-18F52F3B1DA4}" destId="{B4E9E4A8-6338-43A9-A8EA-8832E402788A}" srcOrd="2" destOrd="0" parTransId="{AFA24B31-B599-4394-B5BE-A9C3DE43F3F6}" sibTransId="{D1A65C14-E6EC-4E14-979C-5AC0CEF8A95B}"/>
    <dgm:cxn modelId="{F179283E-926C-4B1B-814D-3FDFA53262E8}" type="presOf" srcId="{B4E9E4A8-6338-43A9-A8EA-8832E402788A}" destId="{47205503-75BA-465D-BCFD-31E021BE2101}" srcOrd="0" destOrd="0" presId="urn:microsoft.com/office/officeart/2005/8/layout/chart3"/>
    <dgm:cxn modelId="{608282CE-B1F9-4F39-8C3B-F7D1DA75B96C}" type="presParOf" srcId="{60044B1F-E625-4F06-AE6E-5731400725F7}" destId="{C058F10F-03C3-48D4-9E4A-F931FF6A6BC4}" srcOrd="0" destOrd="0" presId="urn:microsoft.com/office/officeart/2005/8/layout/chart3"/>
    <dgm:cxn modelId="{BD2BCE79-B00D-44ED-84C7-95C791E36131}" type="presParOf" srcId="{60044B1F-E625-4F06-AE6E-5731400725F7}" destId="{801C53CB-5B8E-4806-AB78-50A46063D0F2}" srcOrd="1" destOrd="0" presId="urn:microsoft.com/office/officeart/2005/8/layout/chart3"/>
    <dgm:cxn modelId="{4885457B-5AE0-4B12-ADEB-D512BE92A86F}" type="presParOf" srcId="{60044B1F-E625-4F06-AE6E-5731400725F7}" destId="{0ECA397B-8644-429F-A79A-BA1E51B01918}" srcOrd="2" destOrd="0" presId="urn:microsoft.com/office/officeart/2005/8/layout/chart3"/>
    <dgm:cxn modelId="{65493748-87D2-4F27-9C7A-E111871137B4}" type="presParOf" srcId="{60044B1F-E625-4F06-AE6E-5731400725F7}" destId="{7AE3C4DB-35C6-452E-9ACE-88D5F1142CA5}" srcOrd="3" destOrd="0" presId="urn:microsoft.com/office/officeart/2005/8/layout/chart3"/>
    <dgm:cxn modelId="{DBE78C00-2BD3-4725-9005-3F6F74D93BF7}" type="presParOf" srcId="{60044B1F-E625-4F06-AE6E-5731400725F7}" destId="{47205503-75BA-465D-BCFD-31E021BE2101}" srcOrd="4" destOrd="0" presId="urn:microsoft.com/office/officeart/2005/8/layout/chart3"/>
    <dgm:cxn modelId="{B61A6BE8-9C5A-4874-8AB0-8D01E215D29A}" type="presParOf" srcId="{60044B1F-E625-4F06-AE6E-5731400725F7}" destId="{926712F7-4AF1-4A9E-B667-BF5976E35CC5}"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9A53FF-1F53-4349-9ABC-18F52F3B1DA4}" type="doc">
      <dgm:prSet loTypeId="urn:microsoft.com/office/officeart/2005/8/layout/chart3" loCatId="relationship" qsTypeId="urn:microsoft.com/office/officeart/2005/8/quickstyle/simple1" qsCatId="simple" csTypeId="urn:microsoft.com/office/officeart/2005/8/colors/accent1_2" csCatId="accent1" phldr="1"/>
      <dgm:spPr/>
    </dgm:pt>
    <dgm:pt modelId="{880F16AE-4EDF-4954-9FBB-646C38AB64E4}">
      <dgm:prSet phldrT="[Text]"/>
      <dgm:spPr>
        <a:solidFill>
          <a:srgbClr val="00B050"/>
        </a:solidFill>
      </dgm:spPr>
      <dgm:t>
        <a:bodyPr/>
        <a:lstStyle/>
        <a:p>
          <a:r>
            <a:rPr lang="en-US" dirty="0" smtClean="0"/>
            <a:t>Ethnography: ‘objective’ study of others/group via interviews or participant observation.</a:t>
          </a:r>
          <a:endParaRPr lang="en-US" dirty="0"/>
        </a:p>
      </dgm:t>
    </dgm:pt>
    <dgm:pt modelId="{468265A4-59B1-443F-9235-546F93BDC792}" type="parTrans" cxnId="{516EFBA4-79CB-490F-A25D-BAED96D2E96A}">
      <dgm:prSet/>
      <dgm:spPr/>
      <dgm:t>
        <a:bodyPr/>
        <a:lstStyle/>
        <a:p>
          <a:endParaRPr lang="en-US"/>
        </a:p>
      </dgm:t>
    </dgm:pt>
    <dgm:pt modelId="{92581CF1-6504-4B3F-9A42-A8707C935D14}" type="sibTrans" cxnId="{516EFBA4-79CB-490F-A25D-BAED96D2E96A}">
      <dgm:prSet/>
      <dgm:spPr/>
      <dgm:t>
        <a:bodyPr/>
        <a:lstStyle/>
        <a:p>
          <a:endParaRPr lang="en-US"/>
        </a:p>
      </dgm:t>
    </dgm:pt>
    <dgm:pt modelId="{B4E9E4A8-6338-43A9-A8EA-8832E402788A}">
      <dgm:prSet phldrT="[Text]"/>
      <dgm:spPr>
        <a:solidFill>
          <a:schemeClr val="accent2"/>
        </a:solidFill>
      </dgm:spPr>
      <dgm:t>
        <a:bodyPr/>
        <a:lstStyle/>
        <a:p>
          <a:r>
            <a:rPr lang="en-US" dirty="0" smtClean="0"/>
            <a:t>Autobiography: subjective study, reflection and narrative about self.</a:t>
          </a:r>
          <a:endParaRPr lang="en-US" dirty="0"/>
        </a:p>
      </dgm:t>
    </dgm:pt>
    <dgm:pt modelId="{AFA24B31-B599-4394-B5BE-A9C3DE43F3F6}" type="parTrans" cxnId="{ABE71D4D-15EE-49B8-A203-EF12E2334C20}">
      <dgm:prSet/>
      <dgm:spPr/>
      <dgm:t>
        <a:bodyPr/>
        <a:lstStyle/>
        <a:p>
          <a:endParaRPr lang="en-US"/>
        </a:p>
      </dgm:t>
    </dgm:pt>
    <dgm:pt modelId="{D1A65C14-E6EC-4E14-979C-5AC0CEF8A95B}" type="sibTrans" cxnId="{ABE71D4D-15EE-49B8-A203-EF12E2334C20}">
      <dgm:prSet/>
      <dgm:spPr/>
      <dgm:t>
        <a:bodyPr/>
        <a:lstStyle/>
        <a:p>
          <a:endParaRPr lang="en-US"/>
        </a:p>
      </dgm:t>
    </dgm:pt>
    <dgm:pt modelId="{06E28AC4-95A2-4A5E-8254-2FA70E2568B8}">
      <dgm:prSet phldrT="[Text]"/>
      <dgm:spPr>
        <a:solidFill>
          <a:srgbClr val="FF0000"/>
        </a:solidFill>
      </dgm:spPr>
      <dgm:t>
        <a:bodyPr/>
        <a:lstStyle/>
        <a:p>
          <a:r>
            <a:rPr lang="en-US" dirty="0" smtClean="0"/>
            <a:t>Auto-ethnography: autobiography, but self placed in wider social context; ethnography, but with focus on writer’s subjective experience.</a:t>
          </a:r>
          <a:endParaRPr lang="en-US" dirty="0"/>
        </a:p>
      </dgm:t>
    </dgm:pt>
    <dgm:pt modelId="{5101272C-FBEA-48E5-A50F-86D85E446564}" type="sibTrans" cxnId="{1C389687-D56B-4CDF-90AF-567ADB85EDA9}">
      <dgm:prSet/>
      <dgm:spPr/>
      <dgm:t>
        <a:bodyPr/>
        <a:lstStyle/>
        <a:p>
          <a:endParaRPr lang="en-US"/>
        </a:p>
      </dgm:t>
    </dgm:pt>
    <dgm:pt modelId="{BD3B9995-1B55-4851-BA3D-A4F83044D669}" type="parTrans" cxnId="{1C389687-D56B-4CDF-90AF-567ADB85EDA9}">
      <dgm:prSet/>
      <dgm:spPr/>
      <dgm:t>
        <a:bodyPr/>
        <a:lstStyle/>
        <a:p>
          <a:endParaRPr lang="en-US"/>
        </a:p>
      </dgm:t>
    </dgm:pt>
    <dgm:pt modelId="{60044B1F-E625-4F06-AE6E-5731400725F7}" type="pres">
      <dgm:prSet presAssocID="{119A53FF-1F53-4349-9ABC-18F52F3B1DA4}" presName="compositeShape" presStyleCnt="0">
        <dgm:presLayoutVars>
          <dgm:chMax val="7"/>
          <dgm:dir/>
          <dgm:resizeHandles val="exact"/>
        </dgm:presLayoutVars>
      </dgm:prSet>
      <dgm:spPr/>
    </dgm:pt>
    <dgm:pt modelId="{C058F10F-03C3-48D4-9E4A-F931FF6A6BC4}" type="pres">
      <dgm:prSet presAssocID="{119A53FF-1F53-4349-9ABC-18F52F3B1DA4}" presName="wedge1" presStyleLbl="node1" presStyleIdx="0" presStyleCnt="3"/>
      <dgm:spPr/>
      <dgm:t>
        <a:bodyPr/>
        <a:lstStyle/>
        <a:p>
          <a:endParaRPr lang="en-US"/>
        </a:p>
      </dgm:t>
    </dgm:pt>
    <dgm:pt modelId="{801C53CB-5B8E-4806-AB78-50A46063D0F2}" type="pres">
      <dgm:prSet presAssocID="{119A53FF-1F53-4349-9ABC-18F52F3B1DA4}" presName="wedge1Tx" presStyleLbl="node1" presStyleIdx="0" presStyleCnt="3">
        <dgm:presLayoutVars>
          <dgm:chMax val="0"/>
          <dgm:chPref val="0"/>
          <dgm:bulletEnabled val="1"/>
        </dgm:presLayoutVars>
      </dgm:prSet>
      <dgm:spPr/>
      <dgm:t>
        <a:bodyPr/>
        <a:lstStyle/>
        <a:p>
          <a:endParaRPr lang="en-US"/>
        </a:p>
      </dgm:t>
    </dgm:pt>
    <dgm:pt modelId="{0ECA397B-8644-429F-A79A-BA1E51B01918}" type="pres">
      <dgm:prSet presAssocID="{119A53FF-1F53-4349-9ABC-18F52F3B1DA4}" presName="wedge2" presStyleLbl="node1" presStyleIdx="1" presStyleCnt="3"/>
      <dgm:spPr/>
      <dgm:t>
        <a:bodyPr/>
        <a:lstStyle/>
        <a:p>
          <a:endParaRPr lang="en-US"/>
        </a:p>
      </dgm:t>
    </dgm:pt>
    <dgm:pt modelId="{7AE3C4DB-35C6-452E-9ACE-88D5F1142CA5}" type="pres">
      <dgm:prSet presAssocID="{119A53FF-1F53-4349-9ABC-18F52F3B1DA4}" presName="wedge2Tx" presStyleLbl="node1" presStyleIdx="1" presStyleCnt="3">
        <dgm:presLayoutVars>
          <dgm:chMax val="0"/>
          <dgm:chPref val="0"/>
          <dgm:bulletEnabled val="1"/>
        </dgm:presLayoutVars>
      </dgm:prSet>
      <dgm:spPr/>
      <dgm:t>
        <a:bodyPr/>
        <a:lstStyle/>
        <a:p>
          <a:endParaRPr lang="en-US"/>
        </a:p>
      </dgm:t>
    </dgm:pt>
    <dgm:pt modelId="{47205503-75BA-465D-BCFD-31E021BE2101}" type="pres">
      <dgm:prSet presAssocID="{119A53FF-1F53-4349-9ABC-18F52F3B1DA4}" presName="wedge3" presStyleLbl="node1" presStyleIdx="2" presStyleCnt="3"/>
      <dgm:spPr/>
      <dgm:t>
        <a:bodyPr/>
        <a:lstStyle/>
        <a:p>
          <a:endParaRPr lang="en-US"/>
        </a:p>
      </dgm:t>
    </dgm:pt>
    <dgm:pt modelId="{926712F7-4AF1-4A9E-B667-BF5976E35CC5}" type="pres">
      <dgm:prSet presAssocID="{119A53FF-1F53-4349-9ABC-18F52F3B1DA4}" presName="wedge3Tx" presStyleLbl="node1" presStyleIdx="2" presStyleCnt="3">
        <dgm:presLayoutVars>
          <dgm:chMax val="0"/>
          <dgm:chPref val="0"/>
          <dgm:bulletEnabled val="1"/>
        </dgm:presLayoutVars>
      </dgm:prSet>
      <dgm:spPr/>
      <dgm:t>
        <a:bodyPr/>
        <a:lstStyle/>
        <a:p>
          <a:endParaRPr lang="en-US"/>
        </a:p>
      </dgm:t>
    </dgm:pt>
  </dgm:ptLst>
  <dgm:cxnLst>
    <dgm:cxn modelId="{516EFBA4-79CB-490F-A25D-BAED96D2E96A}" srcId="{119A53FF-1F53-4349-9ABC-18F52F3B1DA4}" destId="{880F16AE-4EDF-4954-9FBB-646C38AB64E4}" srcOrd="1" destOrd="0" parTransId="{468265A4-59B1-443F-9235-546F93BDC792}" sibTransId="{92581CF1-6504-4B3F-9A42-A8707C935D14}"/>
    <dgm:cxn modelId="{0DEEC96E-9FA6-4F63-A3EE-DD6195D0D060}" type="presOf" srcId="{880F16AE-4EDF-4954-9FBB-646C38AB64E4}" destId="{0ECA397B-8644-429F-A79A-BA1E51B01918}" srcOrd="0" destOrd="0" presId="urn:microsoft.com/office/officeart/2005/8/layout/chart3"/>
    <dgm:cxn modelId="{1E6B58A1-A04C-4FAD-8FCF-73062589F803}" type="presOf" srcId="{119A53FF-1F53-4349-9ABC-18F52F3B1DA4}" destId="{60044B1F-E625-4F06-AE6E-5731400725F7}" srcOrd="0" destOrd="0" presId="urn:microsoft.com/office/officeart/2005/8/layout/chart3"/>
    <dgm:cxn modelId="{D236C9C0-AB3D-4FC3-9BEE-B0AC9401D04E}" type="presOf" srcId="{06E28AC4-95A2-4A5E-8254-2FA70E2568B8}" destId="{801C53CB-5B8E-4806-AB78-50A46063D0F2}" srcOrd="1" destOrd="0" presId="urn:microsoft.com/office/officeart/2005/8/layout/chart3"/>
    <dgm:cxn modelId="{1C389687-D56B-4CDF-90AF-567ADB85EDA9}" srcId="{119A53FF-1F53-4349-9ABC-18F52F3B1DA4}" destId="{06E28AC4-95A2-4A5E-8254-2FA70E2568B8}" srcOrd="0" destOrd="0" parTransId="{BD3B9995-1B55-4851-BA3D-A4F83044D669}" sibTransId="{5101272C-FBEA-48E5-A50F-86D85E446564}"/>
    <dgm:cxn modelId="{BBD07C49-CE65-4BA3-AA63-C165A8C55A71}" type="presOf" srcId="{880F16AE-4EDF-4954-9FBB-646C38AB64E4}" destId="{7AE3C4DB-35C6-452E-9ACE-88D5F1142CA5}" srcOrd="1" destOrd="0" presId="urn:microsoft.com/office/officeart/2005/8/layout/chart3"/>
    <dgm:cxn modelId="{ABE71D4D-15EE-49B8-A203-EF12E2334C20}" srcId="{119A53FF-1F53-4349-9ABC-18F52F3B1DA4}" destId="{B4E9E4A8-6338-43A9-A8EA-8832E402788A}" srcOrd="2" destOrd="0" parTransId="{AFA24B31-B599-4394-B5BE-A9C3DE43F3F6}" sibTransId="{D1A65C14-E6EC-4E14-979C-5AC0CEF8A95B}"/>
    <dgm:cxn modelId="{A53AB2A4-3493-4CE2-975C-87D821DE2A27}" type="presOf" srcId="{B4E9E4A8-6338-43A9-A8EA-8832E402788A}" destId="{926712F7-4AF1-4A9E-B667-BF5976E35CC5}" srcOrd="1" destOrd="0" presId="urn:microsoft.com/office/officeart/2005/8/layout/chart3"/>
    <dgm:cxn modelId="{8550FBF2-9297-4315-9392-27055533FB89}" type="presOf" srcId="{B4E9E4A8-6338-43A9-A8EA-8832E402788A}" destId="{47205503-75BA-465D-BCFD-31E021BE2101}" srcOrd="0" destOrd="0" presId="urn:microsoft.com/office/officeart/2005/8/layout/chart3"/>
    <dgm:cxn modelId="{DC4A53BF-BE05-4E9E-BC0D-B1B8513D6596}" type="presOf" srcId="{06E28AC4-95A2-4A5E-8254-2FA70E2568B8}" destId="{C058F10F-03C3-48D4-9E4A-F931FF6A6BC4}" srcOrd="0" destOrd="0" presId="urn:microsoft.com/office/officeart/2005/8/layout/chart3"/>
    <dgm:cxn modelId="{4DAA335C-B9AF-414F-AF34-294B81F4DE9F}" type="presParOf" srcId="{60044B1F-E625-4F06-AE6E-5731400725F7}" destId="{C058F10F-03C3-48D4-9E4A-F931FF6A6BC4}" srcOrd="0" destOrd="0" presId="urn:microsoft.com/office/officeart/2005/8/layout/chart3"/>
    <dgm:cxn modelId="{AA8DEEB2-A843-4976-A213-D96E3028BEC1}" type="presParOf" srcId="{60044B1F-E625-4F06-AE6E-5731400725F7}" destId="{801C53CB-5B8E-4806-AB78-50A46063D0F2}" srcOrd="1" destOrd="0" presId="urn:microsoft.com/office/officeart/2005/8/layout/chart3"/>
    <dgm:cxn modelId="{E32EABA7-0918-4CF3-819A-A264EC6F2CC8}" type="presParOf" srcId="{60044B1F-E625-4F06-AE6E-5731400725F7}" destId="{0ECA397B-8644-429F-A79A-BA1E51B01918}" srcOrd="2" destOrd="0" presId="urn:microsoft.com/office/officeart/2005/8/layout/chart3"/>
    <dgm:cxn modelId="{21527877-EF61-45DC-831D-82D1DBA20845}" type="presParOf" srcId="{60044B1F-E625-4F06-AE6E-5731400725F7}" destId="{7AE3C4DB-35C6-452E-9ACE-88D5F1142CA5}" srcOrd="3" destOrd="0" presId="urn:microsoft.com/office/officeart/2005/8/layout/chart3"/>
    <dgm:cxn modelId="{7D8AF662-CF3A-4985-8D58-0BA034333CBF}" type="presParOf" srcId="{60044B1F-E625-4F06-AE6E-5731400725F7}" destId="{47205503-75BA-465D-BCFD-31E021BE2101}" srcOrd="4" destOrd="0" presId="urn:microsoft.com/office/officeart/2005/8/layout/chart3"/>
    <dgm:cxn modelId="{3D9301B3-C5C1-4A96-9046-0E02095B4329}" type="presParOf" srcId="{60044B1F-E625-4F06-AE6E-5731400725F7}" destId="{926712F7-4AF1-4A9E-B667-BF5976E35CC5}"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58F10F-03C3-48D4-9E4A-F931FF6A6BC4}">
      <dsp:nvSpPr>
        <dsp:cNvPr id="0" name=""/>
        <dsp:cNvSpPr/>
      </dsp:nvSpPr>
      <dsp:spPr>
        <a:xfrm>
          <a:off x="1840115" y="462914"/>
          <a:ext cx="5760720" cy="5760720"/>
        </a:xfrm>
        <a:prstGeom prst="pie">
          <a:avLst>
            <a:gd name="adj1" fmla="val 16200000"/>
            <a:gd name="adj2" fmla="val 180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Auto-ethnography: autobiography, but self placed in wider social context; ethnography, but with focus on writer’s subjective experience.</a:t>
          </a:r>
          <a:endParaRPr lang="en-US" sz="1700" kern="1200" dirty="0"/>
        </a:p>
      </dsp:txBody>
      <dsp:txXfrm>
        <a:off x="4972164" y="1525904"/>
        <a:ext cx="1954530" cy="1920240"/>
      </dsp:txXfrm>
    </dsp:sp>
    <dsp:sp modelId="{0ECA397B-8644-429F-A79A-BA1E51B01918}">
      <dsp:nvSpPr>
        <dsp:cNvPr id="0" name=""/>
        <dsp:cNvSpPr/>
      </dsp:nvSpPr>
      <dsp:spPr>
        <a:xfrm>
          <a:off x="1543164" y="634364"/>
          <a:ext cx="5760720" cy="5760720"/>
        </a:xfrm>
        <a:prstGeom prst="pie">
          <a:avLst>
            <a:gd name="adj1" fmla="val 1800000"/>
            <a:gd name="adj2" fmla="val 900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Ethnography: ‘objective’ study of others/group via interviews or participant observation, providing “thick description”.</a:t>
          </a:r>
          <a:endParaRPr lang="en-US" sz="1700" kern="1200" dirty="0"/>
        </a:p>
      </dsp:txBody>
      <dsp:txXfrm>
        <a:off x="3120504" y="4269105"/>
        <a:ext cx="2606040" cy="1783080"/>
      </dsp:txXfrm>
    </dsp:sp>
    <dsp:sp modelId="{47205503-75BA-465D-BCFD-31E021BE2101}">
      <dsp:nvSpPr>
        <dsp:cNvPr id="0" name=""/>
        <dsp:cNvSpPr/>
      </dsp:nvSpPr>
      <dsp:spPr>
        <a:xfrm>
          <a:off x="1543164" y="634364"/>
          <a:ext cx="5760720" cy="5760720"/>
        </a:xfrm>
        <a:prstGeom prst="pie">
          <a:avLst>
            <a:gd name="adj1" fmla="val 9000000"/>
            <a:gd name="adj2" fmla="val 1620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Autobiography: subjective study, reflection and narrative about self.</a:t>
          </a:r>
          <a:endParaRPr lang="en-US" sz="1700" kern="1200" dirty="0"/>
        </a:p>
      </dsp:txBody>
      <dsp:txXfrm>
        <a:off x="2160384" y="1765934"/>
        <a:ext cx="1954530" cy="19202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43238"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96" tIns="46898" rIns="93796" bIns="46898" numCol="1" anchor="t" anchorCtr="0" compatLnSpc="1">
            <a:prstTxWarp prst="textNoShape">
              <a:avLst/>
            </a:prstTxWarp>
          </a:bodyPr>
          <a:lstStyle>
            <a:lvl1pPr defTabSz="938213">
              <a:defRPr sz="1200"/>
            </a:lvl1pPr>
          </a:lstStyle>
          <a:p>
            <a:pPr>
              <a:defRPr/>
            </a:pPr>
            <a:endParaRPr lang="en-GB" altLang="zh-TW" dirty="0"/>
          </a:p>
        </p:txBody>
      </p:sp>
      <p:sp>
        <p:nvSpPr>
          <p:cNvPr id="11267" name="Rectangle 3"/>
          <p:cNvSpPr>
            <a:spLocks noGrp="1" noChangeArrowheads="1"/>
          </p:cNvSpPr>
          <p:nvPr>
            <p:ph type="dt" sz="quarter" idx="1"/>
          </p:nvPr>
        </p:nvSpPr>
        <p:spPr bwMode="auto">
          <a:xfrm>
            <a:off x="4005263" y="0"/>
            <a:ext cx="304482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96" tIns="46898" rIns="93796" bIns="46898" numCol="1" anchor="t" anchorCtr="0" compatLnSpc="1">
            <a:prstTxWarp prst="textNoShape">
              <a:avLst/>
            </a:prstTxWarp>
          </a:bodyPr>
          <a:lstStyle>
            <a:lvl1pPr algn="r" defTabSz="938213">
              <a:defRPr sz="1200"/>
            </a:lvl1pPr>
          </a:lstStyle>
          <a:p>
            <a:pPr>
              <a:defRPr/>
            </a:pPr>
            <a:endParaRPr lang="en-GB" altLang="zh-TW" dirty="0"/>
          </a:p>
        </p:txBody>
      </p:sp>
      <p:sp>
        <p:nvSpPr>
          <p:cNvPr id="11268" name="Rectangle 4"/>
          <p:cNvSpPr>
            <a:spLocks noGrp="1" noChangeArrowheads="1"/>
          </p:cNvSpPr>
          <p:nvPr>
            <p:ph type="ftr" sz="quarter" idx="2"/>
          </p:nvPr>
        </p:nvSpPr>
        <p:spPr bwMode="auto">
          <a:xfrm>
            <a:off x="0" y="8848725"/>
            <a:ext cx="3043238"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96" tIns="46898" rIns="93796" bIns="46898" numCol="1" anchor="b" anchorCtr="0" compatLnSpc="1">
            <a:prstTxWarp prst="textNoShape">
              <a:avLst/>
            </a:prstTxWarp>
          </a:bodyPr>
          <a:lstStyle>
            <a:lvl1pPr defTabSz="938213">
              <a:defRPr sz="1200"/>
            </a:lvl1pPr>
          </a:lstStyle>
          <a:p>
            <a:pPr>
              <a:defRPr/>
            </a:pPr>
            <a:endParaRPr lang="en-GB" altLang="zh-TW" dirty="0"/>
          </a:p>
        </p:txBody>
      </p:sp>
      <p:sp>
        <p:nvSpPr>
          <p:cNvPr id="11269" name="Rectangle 5"/>
          <p:cNvSpPr>
            <a:spLocks noGrp="1" noChangeArrowheads="1"/>
          </p:cNvSpPr>
          <p:nvPr>
            <p:ph type="sldNum" sz="quarter" idx="3"/>
          </p:nvPr>
        </p:nvSpPr>
        <p:spPr bwMode="auto">
          <a:xfrm>
            <a:off x="4005263" y="8848725"/>
            <a:ext cx="3044825"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96" tIns="46898" rIns="93796" bIns="46898" numCol="1" anchor="b" anchorCtr="0" compatLnSpc="1">
            <a:prstTxWarp prst="textNoShape">
              <a:avLst/>
            </a:prstTxWarp>
          </a:bodyPr>
          <a:lstStyle>
            <a:lvl1pPr algn="r" defTabSz="938213">
              <a:defRPr sz="1200"/>
            </a:lvl1pPr>
          </a:lstStyle>
          <a:p>
            <a:pPr>
              <a:defRPr/>
            </a:pPr>
            <a:fld id="{5741B6E3-B836-431E-88B1-1BA9CB51FB60}" type="slidenum">
              <a:rPr lang="zh-TW" altLang="en-GB"/>
              <a:pPr>
                <a:defRPr/>
              </a:pPr>
              <a:t>‹#›</a:t>
            </a:fld>
            <a:endParaRPr lang="en-GB" altLang="zh-TW" dirty="0"/>
          </a:p>
        </p:txBody>
      </p:sp>
    </p:spTree>
    <p:extLst>
      <p:ext uri="{BB962C8B-B14F-4D97-AF65-F5344CB8AC3E}">
        <p14:creationId xmlns:p14="http://schemas.microsoft.com/office/powerpoint/2010/main" val="17051274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7A72727E-43BA-4A71-A48A-A8D9E80C1647}" type="slidenum">
              <a:rPr lang="zh-TW" altLang="en-GB"/>
              <a:pPr>
                <a:defRPr/>
              </a:pPr>
              <a:t>‹#›</a:t>
            </a:fld>
            <a:endParaRPr lang="en-GB" altLang="zh-TW"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EC10539B-4E45-48F0-8F1F-A39F5F9EFA30}" type="slidenum">
              <a:rPr lang="zh-TW" altLang="en-GB"/>
              <a:pPr>
                <a:defRPr/>
              </a:pPr>
              <a:t>‹#›</a:t>
            </a:fld>
            <a:endParaRPr lang="en-GB" altLang="zh-TW"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47243E62-EE0B-48AB-8A71-27751A5AA104}" type="slidenum">
              <a:rPr lang="zh-TW" altLang="en-GB"/>
              <a:pPr>
                <a:defRPr/>
              </a:pPr>
              <a:t>‹#›</a:t>
            </a:fld>
            <a:endParaRPr lang="en-GB" altLang="zh-TW"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9D33830B-2327-4154-A70C-CA7BF82DDE32}" type="slidenum">
              <a:rPr lang="zh-TW" altLang="en-GB"/>
              <a:pPr>
                <a:defRPr/>
              </a:pPr>
              <a:t>‹#›</a:t>
            </a:fld>
            <a:endParaRPr lang="en-GB" altLang="zh-TW"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EBB0EC62-9195-4BB6-AF16-9A7F56A2C91B}" type="slidenum">
              <a:rPr lang="zh-TW" altLang="en-GB"/>
              <a:pPr>
                <a:defRPr/>
              </a:pPr>
              <a:t>‹#›</a:t>
            </a:fld>
            <a:endParaRPr lang="en-GB" altLang="zh-TW"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zh-TW"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zh-TW" dirty="0"/>
          </a:p>
        </p:txBody>
      </p:sp>
      <p:sp>
        <p:nvSpPr>
          <p:cNvPr id="7" name="Rectangle 6"/>
          <p:cNvSpPr>
            <a:spLocks noGrp="1" noChangeArrowheads="1"/>
          </p:cNvSpPr>
          <p:nvPr>
            <p:ph type="sldNum" sz="quarter" idx="12"/>
          </p:nvPr>
        </p:nvSpPr>
        <p:spPr>
          <a:ln/>
        </p:spPr>
        <p:txBody>
          <a:bodyPr/>
          <a:lstStyle>
            <a:lvl1pPr>
              <a:defRPr/>
            </a:lvl1pPr>
          </a:lstStyle>
          <a:p>
            <a:pPr>
              <a:defRPr/>
            </a:pPr>
            <a:fld id="{5D5703AC-F683-45CE-B3E8-4737A868464A}" type="slidenum">
              <a:rPr lang="zh-TW" altLang="en-GB"/>
              <a:pPr>
                <a:defRPr/>
              </a:pPr>
              <a:t>‹#›</a:t>
            </a:fld>
            <a:endParaRPr lang="en-GB" altLang="zh-TW"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zh-TW"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zh-TW" dirty="0"/>
          </a:p>
        </p:txBody>
      </p:sp>
      <p:sp>
        <p:nvSpPr>
          <p:cNvPr id="9" name="Rectangle 6"/>
          <p:cNvSpPr>
            <a:spLocks noGrp="1" noChangeArrowheads="1"/>
          </p:cNvSpPr>
          <p:nvPr>
            <p:ph type="sldNum" sz="quarter" idx="12"/>
          </p:nvPr>
        </p:nvSpPr>
        <p:spPr>
          <a:ln/>
        </p:spPr>
        <p:txBody>
          <a:bodyPr/>
          <a:lstStyle>
            <a:lvl1pPr>
              <a:defRPr/>
            </a:lvl1pPr>
          </a:lstStyle>
          <a:p>
            <a:pPr>
              <a:defRPr/>
            </a:pPr>
            <a:fld id="{E3408728-F205-4D51-8588-D3AA627B780C}" type="slidenum">
              <a:rPr lang="zh-TW" altLang="en-GB"/>
              <a:pPr>
                <a:defRPr/>
              </a:pPr>
              <a:t>‹#›</a:t>
            </a:fld>
            <a:endParaRPr lang="en-GB" altLang="zh-TW"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zh-TW"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zh-TW" dirty="0"/>
          </a:p>
        </p:txBody>
      </p:sp>
      <p:sp>
        <p:nvSpPr>
          <p:cNvPr id="5" name="Rectangle 6"/>
          <p:cNvSpPr>
            <a:spLocks noGrp="1" noChangeArrowheads="1"/>
          </p:cNvSpPr>
          <p:nvPr>
            <p:ph type="sldNum" sz="quarter" idx="12"/>
          </p:nvPr>
        </p:nvSpPr>
        <p:spPr>
          <a:ln/>
        </p:spPr>
        <p:txBody>
          <a:bodyPr/>
          <a:lstStyle>
            <a:lvl1pPr>
              <a:defRPr/>
            </a:lvl1pPr>
          </a:lstStyle>
          <a:p>
            <a:pPr>
              <a:defRPr/>
            </a:pPr>
            <a:fld id="{C86E6B78-AD9F-4BA4-B3B1-34FFE96FB36A}" type="slidenum">
              <a:rPr lang="zh-TW" altLang="en-GB"/>
              <a:pPr>
                <a:defRPr/>
              </a:pPr>
              <a:t>‹#›</a:t>
            </a:fld>
            <a:endParaRPr lang="en-GB" altLang="zh-TW"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zh-TW"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zh-TW" dirty="0"/>
          </a:p>
        </p:txBody>
      </p:sp>
      <p:sp>
        <p:nvSpPr>
          <p:cNvPr id="4" name="Rectangle 6"/>
          <p:cNvSpPr>
            <a:spLocks noGrp="1" noChangeArrowheads="1"/>
          </p:cNvSpPr>
          <p:nvPr>
            <p:ph type="sldNum" sz="quarter" idx="12"/>
          </p:nvPr>
        </p:nvSpPr>
        <p:spPr>
          <a:ln/>
        </p:spPr>
        <p:txBody>
          <a:bodyPr/>
          <a:lstStyle>
            <a:lvl1pPr>
              <a:defRPr/>
            </a:lvl1pPr>
          </a:lstStyle>
          <a:p>
            <a:pPr>
              <a:defRPr/>
            </a:pPr>
            <a:fld id="{152BB533-FF39-4C76-8DEE-3328B9D239DE}" type="slidenum">
              <a:rPr lang="zh-TW" altLang="en-GB"/>
              <a:pPr>
                <a:defRPr/>
              </a:pPr>
              <a:t>‹#›</a:t>
            </a:fld>
            <a:endParaRPr lang="en-GB" altLang="zh-TW"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zh-TW"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zh-TW" dirty="0"/>
          </a:p>
        </p:txBody>
      </p:sp>
      <p:sp>
        <p:nvSpPr>
          <p:cNvPr id="7" name="Rectangle 6"/>
          <p:cNvSpPr>
            <a:spLocks noGrp="1" noChangeArrowheads="1"/>
          </p:cNvSpPr>
          <p:nvPr>
            <p:ph type="sldNum" sz="quarter" idx="12"/>
          </p:nvPr>
        </p:nvSpPr>
        <p:spPr>
          <a:ln/>
        </p:spPr>
        <p:txBody>
          <a:bodyPr/>
          <a:lstStyle>
            <a:lvl1pPr>
              <a:defRPr/>
            </a:lvl1pPr>
          </a:lstStyle>
          <a:p>
            <a:pPr>
              <a:defRPr/>
            </a:pPr>
            <a:fld id="{F6618225-03A5-4DB7-8137-1D9DD4E7189B}" type="slidenum">
              <a:rPr lang="zh-TW" altLang="en-GB"/>
              <a:pPr>
                <a:defRPr/>
              </a:pPr>
              <a:t>‹#›</a:t>
            </a:fld>
            <a:endParaRPr lang="en-GB" altLang="zh-TW"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zh-TW"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zh-TW" dirty="0"/>
          </a:p>
        </p:txBody>
      </p:sp>
      <p:sp>
        <p:nvSpPr>
          <p:cNvPr id="7" name="Rectangle 6"/>
          <p:cNvSpPr>
            <a:spLocks noGrp="1" noChangeArrowheads="1"/>
          </p:cNvSpPr>
          <p:nvPr>
            <p:ph type="sldNum" sz="quarter" idx="12"/>
          </p:nvPr>
        </p:nvSpPr>
        <p:spPr>
          <a:ln/>
        </p:spPr>
        <p:txBody>
          <a:bodyPr/>
          <a:lstStyle>
            <a:lvl1pPr>
              <a:defRPr/>
            </a:lvl1pPr>
          </a:lstStyle>
          <a:p>
            <a:pPr>
              <a:defRPr/>
            </a:pPr>
            <a:fld id="{C52150FE-4D37-4609-9994-5EA984821382}" type="slidenum">
              <a:rPr lang="zh-TW" altLang="en-GB"/>
              <a:pPr>
                <a:defRPr/>
              </a:pPr>
              <a:t>‹#›</a:t>
            </a:fld>
            <a:endParaRPr lang="en-GB" altLang="zh-TW"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altLang="zh-TW"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ltLang="zh-TW" smtClean="0"/>
              <a:t>Click to edit Master text styles</a:t>
            </a:r>
          </a:p>
          <a:p>
            <a:pPr lvl="1"/>
            <a:r>
              <a:rPr lang="en-GB" altLang="zh-TW" smtClean="0"/>
              <a:t>Second level</a:t>
            </a:r>
          </a:p>
          <a:p>
            <a:pPr lvl="2"/>
            <a:r>
              <a:rPr lang="en-GB" altLang="zh-TW" smtClean="0"/>
              <a:t>Third level</a:t>
            </a:r>
          </a:p>
          <a:p>
            <a:pPr lvl="3"/>
            <a:r>
              <a:rPr lang="en-GB" altLang="zh-TW" smtClean="0"/>
              <a:t>Fourth level</a:t>
            </a:r>
          </a:p>
          <a:p>
            <a:pPr lvl="4"/>
            <a:r>
              <a:rPr lang="en-GB" altLang="zh-TW"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新細明體" pitchFamily="18" charset="-120"/>
              </a:defRPr>
            </a:lvl1pPr>
          </a:lstStyle>
          <a:p>
            <a:pPr>
              <a:defRPr/>
            </a:pPr>
            <a:endParaRPr lang="en-GB" altLang="zh-TW"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新細明體" pitchFamily="18" charset="-120"/>
              </a:defRPr>
            </a:lvl1pPr>
          </a:lstStyle>
          <a:p>
            <a:pPr>
              <a:defRPr/>
            </a:pPr>
            <a:endParaRPr lang="en-GB" altLang="zh-TW"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新細明體" pitchFamily="18" charset="-120"/>
              </a:defRPr>
            </a:lvl1pPr>
          </a:lstStyle>
          <a:p>
            <a:pPr>
              <a:defRPr/>
            </a:pPr>
            <a:fld id="{B536F9FF-1160-407E-92A1-DE8EC4A97757}" type="slidenum">
              <a:rPr lang="zh-TW" altLang="en-GB"/>
              <a:pPr>
                <a:defRPr/>
              </a:pPr>
              <a:t>‹#›</a:t>
            </a:fld>
            <a:endParaRPr lang="en-GB" altLang="zh-TW"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body" idx="1"/>
          </p:nvPr>
        </p:nvSpPr>
        <p:spPr>
          <a:xfrm>
            <a:off x="468313" y="765175"/>
            <a:ext cx="8207375" cy="5330825"/>
          </a:xfrm>
        </p:spPr>
        <p:txBody>
          <a:bodyPr/>
          <a:lstStyle/>
          <a:p>
            <a:pPr algn="ctr">
              <a:buFontTx/>
              <a:buNone/>
            </a:pPr>
            <a:r>
              <a:rPr lang="en-US" sz="3600" b="1" dirty="0" smtClean="0"/>
              <a:t>Autobiographical expressions of language learning and cultural identity as message and motivation for international education,                    and as a new way of writing on international mindedness</a:t>
            </a:r>
            <a:endParaRPr lang="en-US" altLang="zh-TW" sz="2000" dirty="0" smtClean="0">
              <a:ea typeface="新細明體" pitchFamily="18" charset="-120"/>
            </a:endParaRPr>
          </a:p>
          <a:p>
            <a:pPr algn="ctr">
              <a:buFontTx/>
              <a:buNone/>
            </a:pPr>
            <a:endParaRPr lang="en-US" altLang="zh-TW" sz="2000" dirty="0" smtClean="0">
              <a:ea typeface="新細明體" pitchFamily="18" charset="-120"/>
            </a:endParaRPr>
          </a:p>
          <a:p>
            <a:pPr algn="ctr">
              <a:buFontTx/>
              <a:buNone/>
            </a:pPr>
            <a:r>
              <a:rPr lang="en-US" altLang="zh-TW" sz="2000" dirty="0" smtClean="0">
                <a:ea typeface="新細明體" pitchFamily="18" charset="-120"/>
              </a:rPr>
              <a:t>Dr. Konrad Gunesch</a:t>
            </a:r>
          </a:p>
          <a:p>
            <a:pPr algn="ctr">
              <a:buFontTx/>
              <a:buNone/>
            </a:pPr>
            <a:r>
              <a:rPr lang="en-US" altLang="zh-TW" sz="2000" dirty="0" smtClean="0">
                <a:ea typeface="新細明體" pitchFamily="18" charset="-120"/>
              </a:rPr>
              <a:t>College of Media and Mass Communication</a:t>
            </a:r>
          </a:p>
          <a:p>
            <a:pPr algn="ctr">
              <a:buFontTx/>
              <a:buNone/>
            </a:pPr>
            <a:r>
              <a:rPr lang="en-US" altLang="zh-TW" sz="2000" dirty="0" smtClean="0">
                <a:ea typeface="新細明體" pitchFamily="18" charset="-120"/>
              </a:rPr>
              <a:t>American University in the Emirates</a:t>
            </a:r>
          </a:p>
          <a:p>
            <a:pPr algn="ctr">
              <a:buFontTx/>
              <a:buNone/>
            </a:pPr>
            <a:r>
              <a:rPr lang="en-US" altLang="zh-TW" sz="2000" dirty="0" smtClean="0">
                <a:ea typeface="新細明體" pitchFamily="18" charset="-120"/>
              </a:rPr>
              <a:t>Dubai, United Arab Emirates</a:t>
            </a:r>
            <a:endParaRPr lang="en-GB" altLang="zh-TW" sz="2000" dirty="0" smtClean="0">
              <a:ea typeface="新細明體" pitchFamily="18"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1520" y="836712"/>
            <a:ext cx="8892480" cy="2308324"/>
          </a:xfrm>
          <a:prstGeom prst="rect">
            <a:avLst/>
          </a:prstGeom>
        </p:spPr>
        <p:txBody>
          <a:bodyPr wrap="square">
            <a:spAutoFit/>
          </a:bodyPr>
          <a:lstStyle/>
          <a:p>
            <a:r>
              <a:rPr lang="en-GB" dirty="0" smtClean="0"/>
              <a:t>“I change personality when switching from one language to another. In Finnish, I am an honest, straightforward, homely, down-to-earth person… In Swedish, I am pedantic… And in English, a language I originally learned through formal education, I am stuck with…a relic from high society in the days of Edward VII” (Enquist, Reminiscences of a multilingual life, 2001: 54)</a:t>
            </a:r>
            <a:endParaRPr lang="en-US" dirty="0"/>
          </a:p>
        </p:txBody>
      </p:sp>
      <p:sp>
        <p:nvSpPr>
          <p:cNvPr id="6" name="Rectangle 5"/>
          <p:cNvSpPr/>
          <p:nvPr/>
        </p:nvSpPr>
        <p:spPr>
          <a:xfrm>
            <a:off x="251520" y="3501008"/>
            <a:ext cx="8568952" cy="3046988"/>
          </a:xfrm>
          <a:prstGeom prst="rect">
            <a:avLst/>
          </a:prstGeom>
        </p:spPr>
        <p:txBody>
          <a:bodyPr wrap="square">
            <a:spAutoFit/>
          </a:bodyPr>
          <a:lstStyle/>
          <a:p>
            <a:r>
              <a:rPr lang="en-GB" dirty="0" smtClean="0"/>
              <a:t>“The ability to speak several languages…implies access to multiple identities and more than one way of self-representation, suggesting that a multilingual and multicultural individual has several </a:t>
            </a:r>
            <a:r>
              <a:rPr lang="en-GB" i="1" dirty="0" smtClean="0"/>
              <a:t>faces</a:t>
            </a:r>
            <a:r>
              <a:rPr lang="en-GB" dirty="0" smtClean="0"/>
              <a:t> and wears several hats. A more positive way of seeing this is to say that they have a richer repertoire of linguistic and cultural choices and could fine-tune their behaviour to a greater variety of cultural contexts” (Stroińska, The role of language in the re-construction of identity in exile, 2003: 97).</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altLang="zh-TW" sz="3600" b="1" dirty="0" smtClean="0">
                <a:ea typeface="新細明體" pitchFamily="18" charset="-120"/>
              </a:rPr>
              <a:t>Definition of Cosmopolitanism</a:t>
            </a:r>
          </a:p>
        </p:txBody>
      </p:sp>
      <p:sp>
        <p:nvSpPr>
          <p:cNvPr id="4099" name="Rectangle 3"/>
          <p:cNvSpPr>
            <a:spLocks noGrp="1" noChangeArrowheads="1"/>
          </p:cNvSpPr>
          <p:nvPr>
            <p:ph type="body" idx="1"/>
          </p:nvPr>
        </p:nvSpPr>
        <p:spPr>
          <a:xfrm>
            <a:off x="179388" y="1981200"/>
            <a:ext cx="8785225" cy="4114800"/>
          </a:xfrm>
        </p:spPr>
        <p:txBody>
          <a:bodyPr/>
          <a:lstStyle/>
          <a:p>
            <a:pPr>
              <a:defRPr/>
            </a:pPr>
            <a:r>
              <a:rPr lang="en-GB" altLang="zh-TW" b="1" dirty="0" smtClean="0">
                <a:ea typeface="新細明體" pitchFamily="18" charset="-120"/>
              </a:rPr>
              <a:t>Literature Matrix:</a:t>
            </a:r>
          </a:p>
          <a:p>
            <a:pPr>
              <a:defRPr/>
            </a:pPr>
            <a:r>
              <a:rPr lang="en-GB" altLang="zh-TW" dirty="0" smtClean="0">
                <a:ea typeface="新細明體" pitchFamily="18" charset="-120"/>
              </a:rPr>
              <a:t>Mobility; Tourism; Home; Nation-State; Internationalism; Globalization.</a:t>
            </a:r>
          </a:p>
          <a:p>
            <a:pPr marL="0" indent="0">
              <a:buFontTx/>
              <a:buNone/>
              <a:defRPr/>
            </a:pPr>
            <a:endParaRPr lang="en-GB" altLang="zh-TW" dirty="0" smtClean="0">
              <a:ea typeface="新細明體" pitchFamily="18" charset="-120"/>
            </a:endParaRPr>
          </a:p>
          <a:p>
            <a:pPr>
              <a:defRPr/>
            </a:pPr>
            <a:r>
              <a:rPr lang="en-GB" altLang="zh-TW" b="1" dirty="0" smtClean="0">
                <a:ea typeface="新細明體" pitchFamily="18" charset="-120"/>
              </a:rPr>
              <a:t>“Knowing + Engaging with Cultural Diversity”</a:t>
            </a:r>
            <a:endParaRPr lang="en-GB" altLang="zh-TW" dirty="0" smtClean="0">
              <a:ea typeface="新細明體" pitchFamily="18" charset="-120"/>
            </a:endParaRPr>
          </a:p>
          <a:p>
            <a:pPr>
              <a:defRPr/>
            </a:pPr>
            <a:r>
              <a:rPr lang="en-GB" altLang="zh-TW" dirty="0" smtClean="0">
                <a:ea typeface="新細明體" pitchFamily="18" charset="-120"/>
              </a:rPr>
              <a:t>Individual; Contemporary; Interdisciplinary;</a:t>
            </a:r>
          </a:p>
          <a:p>
            <a:pPr>
              <a:defRPr/>
            </a:pPr>
            <a:r>
              <a:rPr lang="en-GB" altLang="zh-TW" dirty="0" smtClean="0">
                <a:ea typeface="新細明體" pitchFamily="18" charset="-120"/>
              </a:rPr>
              <a:t>Straddling of Global </a:t>
            </a:r>
            <a:r>
              <a:rPr lang="en-GB" altLang="zh-TW" b="1" dirty="0" smtClean="0">
                <a:ea typeface="新細明體" pitchFamily="18" charset="-120"/>
              </a:rPr>
              <a:t>+</a:t>
            </a:r>
            <a:r>
              <a:rPr lang="en-GB" altLang="zh-TW" dirty="0" smtClean="0">
                <a:ea typeface="新細明體" pitchFamily="18" charset="-120"/>
              </a:rPr>
              <a:t> Local.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11188" y="609600"/>
            <a:ext cx="7921625" cy="1143000"/>
          </a:xfrm>
        </p:spPr>
        <p:txBody>
          <a:bodyPr/>
          <a:lstStyle/>
          <a:p>
            <a:r>
              <a:rPr lang="en-GB" altLang="zh-TW" sz="3600" b="1" dirty="0" smtClean="0">
                <a:solidFill>
                  <a:schemeClr val="tx1"/>
                </a:solidFill>
                <a:ea typeface="新細明體" pitchFamily="18" charset="-120"/>
              </a:rPr>
              <a:t>The Cosmopolitan Matrix</a:t>
            </a:r>
            <a:endParaRPr lang="en-US" sz="3600" b="1" dirty="0" smtClean="0">
              <a:solidFill>
                <a:schemeClr val="tx1"/>
              </a:solidFill>
            </a:endParaRPr>
          </a:p>
        </p:txBody>
      </p:sp>
      <p:sp>
        <p:nvSpPr>
          <p:cNvPr id="5123" name="Rectangle 3"/>
          <p:cNvSpPr>
            <a:spLocks noGrp="1" noChangeArrowheads="1"/>
          </p:cNvSpPr>
          <p:nvPr>
            <p:ph type="body" idx="1"/>
          </p:nvPr>
        </p:nvSpPr>
        <p:spPr/>
        <p:txBody>
          <a:bodyPr/>
          <a:lstStyle/>
          <a:p>
            <a:r>
              <a:rPr lang="en-GB" altLang="zh-TW" dirty="0" smtClean="0">
                <a:ea typeface="新細明體" pitchFamily="18" charset="-120"/>
              </a:rPr>
              <a:t>‘</a:t>
            </a:r>
            <a:r>
              <a:rPr lang="en-GB" altLang="zh-TW" u="sng" dirty="0" smtClean="0">
                <a:ea typeface="新細明體" pitchFamily="18" charset="-120"/>
              </a:rPr>
              <a:t>Global’ and ‘local</a:t>
            </a:r>
            <a:r>
              <a:rPr lang="en-GB" altLang="zh-TW" dirty="0" smtClean="0">
                <a:ea typeface="新細明體" pitchFamily="18" charset="-120"/>
              </a:rPr>
              <a:t>’: straddling</a:t>
            </a:r>
          </a:p>
          <a:p>
            <a:r>
              <a:rPr lang="en-GB" altLang="zh-TW" dirty="0" smtClean="0">
                <a:ea typeface="新細明體" pitchFamily="18" charset="-120"/>
              </a:rPr>
              <a:t>‘</a:t>
            </a:r>
            <a:r>
              <a:rPr lang="en-GB" altLang="zh-TW" u="sng" dirty="0" smtClean="0">
                <a:ea typeface="新細明體" pitchFamily="18" charset="-120"/>
              </a:rPr>
              <a:t>Connaissance</a:t>
            </a:r>
            <a:r>
              <a:rPr lang="en-GB" altLang="zh-TW" dirty="0" smtClean="0">
                <a:ea typeface="新細明體" pitchFamily="18" charset="-120"/>
              </a:rPr>
              <a:t>’, or at least dilettantism</a:t>
            </a:r>
          </a:p>
          <a:p>
            <a:r>
              <a:rPr lang="en-GB" altLang="zh-TW" u="sng" dirty="0" smtClean="0">
                <a:ea typeface="新細明體" pitchFamily="18" charset="-120"/>
              </a:rPr>
              <a:t>Engagement</a:t>
            </a:r>
            <a:r>
              <a:rPr lang="en-GB" altLang="zh-TW" dirty="0" smtClean="0">
                <a:ea typeface="新細明體" pitchFamily="18" charset="-120"/>
              </a:rPr>
              <a:t> with diversity: willing</a:t>
            </a:r>
          </a:p>
          <a:p>
            <a:r>
              <a:rPr lang="en-GB" altLang="zh-TW" u="sng" dirty="0" smtClean="0">
                <a:ea typeface="新細明體" pitchFamily="18" charset="-120"/>
              </a:rPr>
              <a:t>Mobility</a:t>
            </a:r>
            <a:r>
              <a:rPr lang="en-GB" altLang="zh-TW" dirty="0" smtClean="0">
                <a:ea typeface="新細明體" pitchFamily="18" charset="-120"/>
              </a:rPr>
              <a:t> to travel: necessary but insufficient</a:t>
            </a:r>
          </a:p>
          <a:p>
            <a:r>
              <a:rPr lang="en-GB" altLang="zh-TW" u="sng" dirty="0" smtClean="0">
                <a:ea typeface="新細明體" pitchFamily="18" charset="-120"/>
              </a:rPr>
              <a:t>Not tourist</a:t>
            </a:r>
            <a:r>
              <a:rPr lang="en-GB" altLang="zh-TW" dirty="0" smtClean="0">
                <a:ea typeface="新細明體" pitchFamily="18" charset="-120"/>
              </a:rPr>
              <a:t>-typical attitude, occasional yes</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9750" y="609600"/>
            <a:ext cx="8064500" cy="1143000"/>
          </a:xfrm>
        </p:spPr>
        <p:txBody>
          <a:bodyPr/>
          <a:lstStyle/>
          <a:p>
            <a:pPr>
              <a:defRPr/>
            </a:pPr>
            <a:r>
              <a:rPr lang="en-GB" altLang="zh-TW" sz="3600" b="1" dirty="0" smtClean="0">
                <a:solidFill>
                  <a:schemeClr val="bg1">
                    <a:lumMod val="50000"/>
                  </a:schemeClr>
                </a:solidFill>
                <a:ea typeface="新細明體" pitchFamily="18" charset="-120"/>
              </a:rPr>
              <a:t>The Cosmopolitan Matrix (contd.)</a:t>
            </a:r>
            <a:endParaRPr lang="en-US" sz="3600" b="1" dirty="0" smtClean="0">
              <a:solidFill>
                <a:schemeClr val="bg1">
                  <a:lumMod val="50000"/>
                </a:schemeClr>
              </a:solidFill>
            </a:endParaRPr>
          </a:p>
        </p:txBody>
      </p:sp>
      <p:sp>
        <p:nvSpPr>
          <p:cNvPr id="6147" name="Rectangle 3"/>
          <p:cNvSpPr>
            <a:spLocks noGrp="1" noChangeArrowheads="1"/>
          </p:cNvSpPr>
          <p:nvPr>
            <p:ph type="body" idx="1"/>
          </p:nvPr>
        </p:nvSpPr>
        <p:spPr/>
        <p:txBody>
          <a:bodyPr/>
          <a:lstStyle/>
          <a:p>
            <a:r>
              <a:rPr lang="en-GB" altLang="zh-TW" dirty="0" smtClean="0">
                <a:ea typeface="新細明體" pitchFamily="18" charset="-120"/>
              </a:rPr>
              <a:t>‘</a:t>
            </a:r>
            <a:r>
              <a:rPr lang="en-GB" altLang="zh-TW" u="sng" dirty="0" smtClean="0">
                <a:ea typeface="新細明體" pitchFamily="18" charset="-120"/>
              </a:rPr>
              <a:t>Home</a:t>
            </a:r>
            <a:r>
              <a:rPr lang="en-GB" altLang="zh-TW" dirty="0" smtClean="0">
                <a:ea typeface="新細明體" pitchFamily="18" charset="-120"/>
              </a:rPr>
              <a:t>’ notion: extremely varied</a:t>
            </a:r>
          </a:p>
          <a:p>
            <a:r>
              <a:rPr lang="en-GB" altLang="zh-TW" u="sng" dirty="0" smtClean="0">
                <a:ea typeface="新細明體" pitchFamily="18" charset="-120"/>
              </a:rPr>
              <a:t>Nation-state</a:t>
            </a:r>
            <a:r>
              <a:rPr lang="en-GB" altLang="zh-TW" dirty="0" smtClean="0">
                <a:ea typeface="新細明體" pitchFamily="18" charset="-120"/>
              </a:rPr>
              <a:t>: complex relationship</a:t>
            </a:r>
            <a:endParaRPr lang="en-GB" altLang="zh-TW" u="sng" dirty="0" smtClean="0">
              <a:ea typeface="新細明體" pitchFamily="18" charset="-120"/>
            </a:endParaRPr>
          </a:p>
          <a:p>
            <a:r>
              <a:rPr lang="en-GB" altLang="zh-TW" u="sng" dirty="0" smtClean="0">
                <a:ea typeface="新細明體" pitchFamily="18" charset="-120"/>
              </a:rPr>
              <a:t>Professionalism</a:t>
            </a:r>
            <a:r>
              <a:rPr lang="en-GB" altLang="zh-TW" dirty="0" smtClean="0">
                <a:ea typeface="新細明體" pitchFamily="18" charset="-120"/>
              </a:rPr>
              <a:t>: transnationalism possible</a:t>
            </a:r>
          </a:p>
          <a:p>
            <a:r>
              <a:rPr lang="en-GB" altLang="zh-TW" u="sng" dirty="0" smtClean="0">
                <a:ea typeface="新細明體" pitchFamily="18" charset="-120"/>
              </a:rPr>
              <a:t>Effort</a:t>
            </a:r>
            <a:r>
              <a:rPr lang="en-GB" altLang="zh-TW" dirty="0" smtClean="0">
                <a:ea typeface="新細明體" pitchFamily="18" charset="-120"/>
              </a:rPr>
              <a:t>: personal, with/out suffering</a:t>
            </a:r>
          </a:p>
          <a:p>
            <a:r>
              <a:rPr lang="en-GB" altLang="zh-TW" u="sng" dirty="0" smtClean="0">
                <a:ea typeface="新細明體" pitchFamily="18" charset="-120"/>
              </a:rPr>
              <a:t>Elitism</a:t>
            </a:r>
            <a:r>
              <a:rPr lang="en-GB" altLang="zh-TW" dirty="0" smtClean="0">
                <a:ea typeface="新細明體" pitchFamily="18" charset="-120"/>
              </a:rPr>
              <a:t>: disputed requirement</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rved Down Arrow 4"/>
          <p:cNvSpPr/>
          <p:nvPr/>
        </p:nvSpPr>
        <p:spPr bwMode="auto">
          <a:xfrm rot="20681943">
            <a:off x="2821109" y="479281"/>
            <a:ext cx="2956760" cy="1347871"/>
          </a:xfrm>
          <a:prstGeom prst="curvedDownArrow">
            <a:avLst>
              <a:gd name="adj1" fmla="val 25000"/>
              <a:gd name="adj2" fmla="val 43883"/>
              <a:gd name="adj3" fmla="val 26120"/>
            </a:avLst>
          </a:prstGeom>
          <a:solidFill>
            <a:srgbClr val="00B0F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6" name="Curved Up Arrow 5"/>
          <p:cNvSpPr/>
          <p:nvPr/>
        </p:nvSpPr>
        <p:spPr bwMode="auto">
          <a:xfrm rot="18585489">
            <a:off x="5011124" y="3844584"/>
            <a:ext cx="4397794" cy="2278942"/>
          </a:xfrm>
          <a:prstGeom prst="curvedUpArrow">
            <a:avLst>
              <a:gd name="adj1" fmla="val 17574"/>
              <a:gd name="adj2" fmla="val 90121"/>
              <a:gd name="adj3" fmla="val 24931"/>
            </a:avLst>
          </a:prstGeom>
          <a:solidFill>
            <a:srgbClr val="00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7" name="Cloud Callout 6"/>
          <p:cNvSpPr/>
          <p:nvPr/>
        </p:nvSpPr>
        <p:spPr bwMode="auto">
          <a:xfrm>
            <a:off x="5796136" y="188640"/>
            <a:ext cx="1872208" cy="1224136"/>
          </a:xfrm>
          <a:prstGeom prst="cloudCallou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Added research framework</a:t>
            </a:r>
          </a:p>
        </p:txBody>
      </p:sp>
      <p:sp>
        <p:nvSpPr>
          <p:cNvPr id="8" name="Cloud Callout 7"/>
          <p:cNvSpPr/>
          <p:nvPr/>
        </p:nvSpPr>
        <p:spPr bwMode="auto">
          <a:xfrm>
            <a:off x="7020272" y="1700808"/>
            <a:ext cx="1800200" cy="1224136"/>
          </a:xfrm>
          <a:prstGeom prst="cloudCallou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Shift of research focus</a:t>
            </a:r>
          </a:p>
        </p:txBody>
      </p:sp>
      <p:sp>
        <p:nvSpPr>
          <p:cNvPr id="9" name="Oval Callout 8"/>
          <p:cNvSpPr/>
          <p:nvPr/>
        </p:nvSpPr>
        <p:spPr bwMode="auto">
          <a:xfrm>
            <a:off x="2483768" y="1844824"/>
            <a:ext cx="4320480" cy="3096344"/>
          </a:xfrm>
          <a:prstGeom prst="wedgeEllipseCallout">
            <a:avLst/>
          </a:pr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US" sz="1800" dirty="0" smtClean="0"/>
              <a:t>Self-representational writing (‘auto-biographicality’): self-expression that contrasts the ‘writing I’ with the ‘past I’ in retrospective, even if not as </a:t>
            </a:r>
            <a:r>
              <a:rPr lang="en-US" sz="1800" i="1" dirty="0" smtClean="0"/>
              <a:t>reflective</a:t>
            </a:r>
            <a:r>
              <a:rPr lang="en-US" sz="1800" dirty="0" smtClean="0"/>
              <a:t> as autobiography, or as </a:t>
            </a:r>
            <a:r>
              <a:rPr lang="en-US" sz="1800" i="1" dirty="0" smtClean="0"/>
              <a:t>objective</a:t>
            </a:r>
            <a:r>
              <a:rPr lang="en-US" sz="1800" dirty="0" smtClean="0"/>
              <a:t> as ethnography, or as </a:t>
            </a:r>
            <a:r>
              <a:rPr lang="en-US" sz="1800" i="1" dirty="0" smtClean="0"/>
              <a:t>framed</a:t>
            </a:r>
            <a:r>
              <a:rPr lang="en-US" sz="1800" dirty="0" smtClean="0"/>
              <a:t> as auto-ethnography.</a:t>
            </a:r>
            <a:endParaRPr kumimoji="0" lang="en-US" sz="1800" b="0" i="0" u="none" strike="noStrike" cap="none" normalizeH="0" baseline="0" dirty="0" smtClean="0">
              <a:ln>
                <a:noFill/>
              </a:ln>
              <a:solidFill>
                <a:schemeClr val="tx1"/>
              </a:solidFill>
              <a:effectLst/>
              <a:latin typeface="Times New Roman" pitchFamily="18" charset="0"/>
            </a:endParaRPr>
          </a:p>
        </p:txBody>
      </p:sp>
      <p:sp>
        <p:nvSpPr>
          <p:cNvPr id="10" name="Smiley Face 9"/>
          <p:cNvSpPr/>
          <p:nvPr/>
        </p:nvSpPr>
        <p:spPr bwMode="auto">
          <a:xfrm>
            <a:off x="1763688" y="4797152"/>
            <a:ext cx="1728192" cy="914400"/>
          </a:xfrm>
          <a:prstGeom prst="smileyFace">
            <a:avLst/>
          </a:pr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11" name="Cloud Callout 10"/>
          <p:cNvSpPr/>
          <p:nvPr/>
        </p:nvSpPr>
        <p:spPr bwMode="auto">
          <a:xfrm>
            <a:off x="5868144" y="3861048"/>
            <a:ext cx="3024336" cy="1944216"/>
          </a:xfrm>
          <a:prstGeom prst="cloudCallout">
            <a:avLst/>
          </a:prstGeom>
          <a:solidFill>
            <a:srgbClr val="FF0066"/>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These perspectives,</a:t>
            </a:r>
            <a:r>
              <a:rPr kumimoji="0" lang="en-US" sz="1800" b="0" i="0" u="none" strike="noStrike" cap="none" normalizeH="0" dirty="0" smtClean="0">
                <a:ln>
                  <a:noFill/>
                </a:ln>
                <a:solidFill>
                  <a:schemeClr val="tx1"/>
                </a:solidFill>
                <a:effectLst/>
                <a:latin typeface="Times New Roman" pitchFamily="18" charset="0"/>
              </a:rPr>
              <a:t> however, can be provided by the analyst/researcher.</a:t>
            </a:r>
            <a:endParaRPr kumimoji="0" lang="en-US" sz="1800" b="0" i="0" u="none" strike="noStrike" cap="none" normalizeH="0" baseline="0" dirty="0" smtClean="0">
              <a:ln>
                <a:noFill/>
              </a:ln>
              <a:solidFill>
                <a:schemeClr val="tx1"/>
              </a:solidFill>
              <a:effectLst/>
              <a:latin typeface="Times New Roman" pitchFamily="18" charset="0"/>
            </a:endParaRPr>
          </a:p>
        </p:txBody>
      </p:sp>
      <p:sp>
        <p:nvSpPr>
          <p:cNvPr id="12" name="Smiley Face 11"/>
          <p:cNvSpPr/>
          <p:nvPr/>
        </p:nvSpPr>
        <p:spPr bwMode="auto">
          <a:xfrm>
            <a:off x="3923928" y="5589240"/>
            <a:ext cx="2448272" cy="1268760"/>
          </a:xfrm>
          <a:prstGeom prst="smileyFace">
            <a:avLst/>
          </a:prstGeom>
          <a:solidFill>
            <a:srgbClr val="FF0066"/>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9750" y="404664"/>
            <a:ext cx="8208963" cy="2304256"/>
          </a:xfrm>
        </p:spPr>
        <p:txBody>
          <a:bodyPr/>
          <a:lstStyle/>
          <a:p>
            <a:r>
              <a:rPr lang="en-US" sz="3600" dirty="0" smtClean="0"/>
              <a:t>↔</a:t>
            </a:r>
            <a:r>
              <a:rPr lang="en-US" sz="3600" b="1" dirty="0" smtClean="0"/>
              <a:t> </a:t>
            </a:r>
            <a:r>
              <a:rPr lang="en-US" sz="3600" b="1" dirty="0" smtClean="0">
                <a:solidFill>
                  <a:schemeClr val="accent2"/>
                </a:solidFill>
              </a:rPr>
              <a:t>Autobiography</a:t>
            </a:r>
            <a:r>
              <a:rPr lang="en-US" sz="3600" b="1" dirty="0" smtClean="0"/>
              <a:t> </a:t>
            </a:r>
            <a:r>
              <a:rPr lang="en-US" sz="3600" dirty="0" smtClean="0"/>
              <a:t>↔</a:t>
            </a:r>
            <a:r>
              <a:rPr lang="en-US" sz="3600" b="1" dirty="0" smtClean="0"/>
              <a:t> </a:t>
            </a:r>
            <a:br>
              <a:rPr lang="en-US" sz="3600" b="1" dirty="0" smtClean="0"/>
            </a:br>
            <a:r>
              <a:rPr lang="en-US" sz="3600" dirty="0" smtClean="0"/>
              <a:t> ↔ </a:t>
            </a:r>
            <a:r>
              <a:rPr lang="en-US" sz="3600" b="1" dirty="0" smtClean="0">
                <a:solidFill>
                  <a:srgbClr val="00FF00"/>
                </a:solidFill>
              </a:rPr>
              <a:t>Ethnography</a:t>
            </a:r>
            <a:r>
              <a:rPr lang="en-US" sz="3600" b="1" dirty="0" smtClean="0"/>
              <a:t> </a:t>
            </a:r>
            <a:r>
              <a:rPr lang="en-US" sz="3600" dirty="0" smtClean="0"/>
              <a:t>↔</a:t>
            </a:r>
            <a:br>
              <a:rPr lang="en-US" sz="3600" dirty="0" smtClean="0"/>
            </a:br>
            <a:r>
              <a:rPr lang="en-US" sz="3600" dirty="0" smtClean="0"/>
              <a:t>↔ </a:t>
            </a:r>
            <a:r>
              <a:rPr lang="en-US" sz="3600" b="1" dirty="0" smtClean="0">
                <a:solidFill>
                  <a:srgbClr val="FF0000"/>
                </a:solidFill>
              </a:rPr>
              <a:t>Autoethnography</a:t>
            </a:r>
            <a:r>
              <a:rPr lang="en-US" sz="3600" b="1" dirty="0" smtClean="0"/>
              <a:t> </a:t>
            </a:r>
            <a:r>
              <a:rPr lang="en-US" sz="3600" dirty="0" smtClean="0"/>
              <a:t>↔</a:t>
            </a:r>
            <a:br>
              <a:rPr lang="en-US" sz="3600" dirty="0" smtClean="0"/>
            </a:br>
            <a:r>
              <a:rPr lang="en-US" sz="3600" b="1" u="sng" dirty="0" smtClean="0">
                <a:solidFill>
                  <a:srgbClr val="FFC000"/>
                </a:solidFill>
              </a:rPr>
              <a:t>Self-</a:t>
            </a:r>
            <a:r>
              <a:rPr lang="en-US" sz="3600" b="1" u="sng" dirty="0" smtClean="0">
                <a:solidFill>
                  <a:srgbClr val="FF0066"/>
                </a:solidFill>
              </a:rPr>
              <a:t>Representation</a:t>
            </a:r>
            <a:r>
              <a:rPr lang="en-US" sz="3600" b="1" dirty="0" smtClean="0">
                <a:solidFill>
                  <a:srgbClr val="FFFF00"/>
                </a:solidFill>
              </a:rPr>
              <a:t> </a:t>
            </a:r>
          </a:p>
        </p:txBody>
      </p:sp>
      <p:sp>
        <p:nvSpPr>
          <p:cNvPr id="3075" name="Content Placeholder 2"/>
          <p:cNvSpPr>
            <a:spLocks noGrp="1"/>
          </p:cNvSpPr>
          <p:nvPr>
            <p:ph idx="1"/>
          </p:nvPr>
        </p:nvSpPr>
        <p:spPr>
          <a:xfrm>
            <a:off x="395536" y="3356992"/>
            <a:ext cx="8748464" cy="3267818"/>
          </a:xfrm>
        </p:spPr>
        <p:txBody>
          <a:bodyPr/>
          <a:lstStyle/>
          <a:p>
            <a:pPr>
              <a:buNone/>
            </a:pPr>
            <a:r>
              <a:rPr lang="en-US" b="1" dirty="0" smtClean="0">
                <a:solidFill>
                  <a:srgbClr val="FFC000"/>
                </a:solidFill>
              </a:rPr>
              <a:t>Difference to</a:t>
            </a:r>
            <a:r>
              <a:rPr lang="en-US" b="1" dirty="0" smtClean="0">
                <a:solidFill>
                  <a:srgbClr val="FF0000"/>
                </a:solidFill>
              </a:rPr>
              <a:t> </a:t>
            </a:r>
            <a:r>
              <a:rPr lang="en-US" b="1" dirty="0" smtClean="0">
                <a:solidFill>
                  <a:srgbClr val="FF0066"/>
                </a:solidFill>
              </a:rPr>
              <a:t>other forms</a:t>
            </a:r>
            <a:r>
              <a:rPr lang="en-US" b="1" dirty="0" smtClean="0">
                <a:solidFill>
                  <a:srgbClr val="FF0000"/>
                </a:solidFill>
              </a:rPr>
              <a:t> </a:t>
            </a:r>
            <a:r>
              <a:rPr lang="en-US" b="1" dirty="0" smtClean="0"/>
              <a:t>(with other literature): </a:t>
            </a:r>
          </a:p>
          <a:p>
            <a:r>
              <a:rPr lang="en-US" dirty="0" smtClean="0"/>
              <a:t>Self-expression or self-representation is autobio-graphy…[if it can] present two selves, the writing "I" and the one located (or created) in the past</a:t>
            </a:r>
            <a:r>
              <a:rPr lang="en-US" dirty="0" smtClean="0">
                <a:solidFill>
                  <a:schemeClr val="tx1"/>
                </a:solidFill>
                <a:latin typeface="+mn-lt"/>
                <a:ea typeface="+mn-ea"/>
                <a:cs typeface="+mn-cs"/>
              </a:rPr>
              <a:t>. </a:t>
            </a:r>
            <a:r>
              <a:rPr lang="en-US" sz="2000" dirty="0" smtClean="0">
                <a:solidFill>
                  <a:schemeClr val="tx1"/>
                </a:solidFill>
                <a:latin typeface="+mn-lt"/>
                <a:ea typeface="+mn-ea"/>
                <a:cs typeface="+mn-cs"/>
              </a:rPr>
              <a:t>(Landow 1988)</a:t>
            </a:r>
            <a:endParaRPr lang="en-US" sz="20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altLang="zh-TW" sz="3600" b="1" dirty="0" smtClean="0">
                <a:ea typeface="新細明體" pitchFamily="18" charset="-120"/>
              </a:rPr>
              <a:t>Empirical Investigation</a:t>
            </a:r>
          </a:p>
        </p:txBody>
      </p:sp>
      <p:sp>
        <p:nvSpPr>
          <p:cNvPr id="7171" name="Rectangle 3"/>
          <p:cNvSpPr>
            <a:spLocks noGrp="1" noChangeArrowheads="1"/>
          </p:cNvSpPr>
          <p:nvPr>
            <p:ph type="body" idx="1"/>
          </p:nvPr>
        </p:nvSpPr>
        <p:spPr/>
        <p:txBody>
          <a:bodyPr/>
          <a:lstStyle/>
          <a:p>
            <a:pPr>
              <a:defRPr/>
            </a:pPr>
            <a:r>
              <a:rPr lang="en-GB" altLang="zh-TW" dirty="0" smtClean="0">
                <a:solidFill>
                  <a:schemeClr val="bg1">
                    <a:lumMod val="50000"/>
                  </a:schemeClr>
                </a:solidFill>
                <a:ea typeface="新細明體" pitchFamily="18" charset="-120"/>
              </a:rPr>
              <a:t>Interview Method; Limitations</a:t>
            </a:r>
          </a:p>
          <a:p>
            <a:pPr>
              <a:defRPr/>
            </a:pPr>
            <a:r>
              <a:rPr lang="en-GB" altLang="zh-TW" dirty="0" smtClean="0">
                <a:solidFill>
                  <a:schemeClr val="bg1">
                    <a:lumMod val="50000"/>
                  </a:schemeClr>
                </a:solidFill>
                <a:ea typeface="新細明體" pitchFamily="18" charset="-120"/>
              </a:rPr>
              <a:t>Empirical Analysis and Synthesis</a:t>
            </a:r>
          </a:p>
          <a:p>
            <a:pPr>
              <a:defRPr/>
            </a:pPr>
            <a:r>
              <a:rPr lang="en-GB" altLang="zh-TW" dirty="0" smtClean="0">
                <a:ea typeface="新細明體" pitchFamily="18" charset="-120"/>
              </a:rPr>
              <a:t>3 Personal Profile Types:</a:t>
            </a:r>
          </a:p>
          <a:p>
            <a:pPr lvl="2">
              <a:buFont typeface="Wingdings" pitchFamily="2" charset="2"/>
              <a:buChar char="Ø"/>
              <a:defRPr/>
            </a:pPr>
            <a:r>
              <a:rPr lang="en-GB" altLang="zh-TW" sz="3200" b="1" dirty="0" smtClean="0">
                <a:ea typeface="新細明體" pitchFamily="18" charset="-120"/>
              </a:rPr>
              <a:t>  Advanced Tourist</a:t>
            </a:r>
          </a:p>
          <a:p>
            <a:pPr lvl="2">
              <a:buFont typeface="Wingdings" pitchFamily="2" charset="2"/>
              <a:buChar char="Ø"/>
              <a:defRPr/>
            </a:pPr>
            <a:r>
              <a:rPr lang="en-GB" altLang="zh-TW" sz="3200" b="1" dirty="0" smtClean="0">
                <a:ea typeface="新細明體" pitchFamily="18" charset="-120"/>
              </a:rPr>
              <a:t>  Transitional Cosmopolitan</a:t>
            </a:r>
          </a:p>
          <a:p>
            <a:pPr lvl="2">
              <a:buFont typeface="Wingdings" pitchFamily="2" charset="2"/>
              <a:buChar char="Ø"/>
              <a:defRPr/>
            </a:pPr>
            <a:r>
              <a:rPr lang="en-GB" altLang="zh-TW" sz="3200" b="1" dirty="0" smtClean="0">
                <a:ea typeface="新細明體" pitchFamily="18" charset="-120"/>
              </a:rPr>
              <a:t>  Interactive Cosmopolitan</a:t>
            </a:r>
          </a:p>
        </p:txBody>
      </p:sp>
      <p:pic>
        <p:nvPicPr>
          <p:cNvPr id="7172" name="Picture 4" descr="Advanced Tourist"/>
          <p:cNvPicPr>
            <a:picLocks noChangeAspect="1" noChangeArrowheads="1"/>
          </p:cNvPicPr>
          <p:nvPr/>
        </p:nvPicPr>
        <p:blipFill>
          <a:blip r:embed="rId2" cstate="print"/>
          <a:srcRect/>
          <a:stretch>
            <a:fillRect/>
          </a:stretch>
        </p:blipFill>
        <p:spPr bwMode="auto">
          <a:xfrm>
            <a:off x="7010400" y="1981200"/>
            <a:ext cx="1168400" cy="1168400"/>
          </a:xfrm>
          <a:prstGeom prst="rect">
            <a:avLst/>
          </a:prstGeom>
          <a:noFill/>
          <a:ln w="9525">
            <a:noFill/>
            <a:miter lim="800000"/>
            <a:headEnd/>
            <a:tailEnd/>
          </a:ln>
        </p:spPr>
      </p:pic>
      <p:pic>
        <p:nvPicPr>
          <p:cNvPr id="7173" name="Picture 5" descr="Interactive"/>
          <p:cNvPicPr>
            <a:picLocks noChangeAspect="1" noChangeArrowheads="1"/>
          </p:cNvPicPr>
          <p:nvPr/>
        </p:nvPicPr>
        <p:blipFill>
          <a:blip r:embed="rId3" cstate="print"/>
          <a:srcRect/>
          <a:stretch>
            <a:fillRect/>
          </a:stretch>
        </p:blipFill>
        <p:spPr bwMode="auto">
          <a:xfrm>
            <a:off x="7010400" y="4953000"/>
            <a:ext cx="1130300" cy="1549400"/>
          </a:xfrm>
          <a:prstGeom prst="rect">
            <a:avLst/>
          </a:prstGeom>
          <a:noFill/>
          <a:ln w="9525">
            <a:noFill/>
            <a:miter lim="800000"/>
            <a:headEnd/>
            <a:tailEnd/>
          </a:ln>
        </p:spPr>
      </p:pic>
      <p:pic>
        <p:nvPicPr>
          <p:cNvPr id="7174" name="Picture 6" descr="Transitional02"/>
          <p:cNvPicPr>
            <a:picLocks noChangeAspect="1" noChangeArrowheads="1"/>
          </p:cNvPicPr>
          <p:nvPr/>
        </p:nvPicPr>
        <p:blipFill>
          <a:blip r:embed="rId4" cstate="print"/>
          <a:srcRect/>
          <a:stretch>
            <a:fillRect/>
          </a:stretch>
        </p:blipFill>
        <p:spPr bwMode="auto">
          <a:xfrm>
            <a:off x="7010400" y="3429000"/>
            <a:ext cx="1206500" cy="1206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defRPr/>
            </a:pPr>
            <a:r>
              <a:rPr lang="en-US" sz="3600" b="1" dirty="0" smtClean="0">
                <a:solidFill>
                  <a:schemeClr val="tx1"/>
                </a:solidFill>
              </a:rPr>
              <a:t>Empirical Ideal Types</a:t>
            </a:r>
          </a:p>
        </p:txBody>
      </p:sp>
      <p:sp>
        <p:nvSpPr>
          <p:cNvPr id="8195" name="Rectangle 3"/>
          <p:cNvSpPr>
            <a:spLocks noGrp="1" noChangeArrowheads="1"/>
          </p:cNvSpPr>
          <p:nvPr>
            <p:ph type="body" idx="1"/>
          </p:nvPr>
        </p:nvSpPr>
        <p:spPr/>
        <p:txBody>
          <a:bodyPr/>
          <a:lstStyle/>
          <a:p>
            <a:pPr>
              <a:defRPr/>
            </a:pPr>
            <a:r>
              <a:rPr lang="en-US" dirty="0" smtClean="0"/>
              <a:t>Advanced Tourist: </a:t>
            </a:r>
            <a:r>
              <a:rPr lang="en-US" b="1" dirty="0" smtClean="0"/>
              <a:t>Professional</a:t>
            </a:r>
          </a:p>
          <a:p>
            <a:pPr>
              <a:defRPr/>
            </a:pPr>
            <a:r>
              <a:rPr lang="en-US" dirty="0" smtClean="0"/>
              <a:t>Transitional Cosmopolitan: </a:t>
            </a:r>
            <a:r>
              <a:rPr lang="en-US" b="1" dirty="0" smtClean="0"/>
              <a:t>International</a:t>
            </a:r>
          </a:p>
          <a:p>
            <a:pPr>
              <a:defRPr/>
            </a:pPr>
            <a:r>
              <a:rPr lang="en-US" dirty="0" smtClean="0"/>
              <a:t>Interactive Cosmopolitan: </a:t>
            </a:r>
            <a:r>
              <a:rPr lang="en-US" b="1" dirty="0" smtClean="0"/>
              <a:t>Cosmopolitan </a:t>
            </a:r>
          </a:p>
          <a:p>
            <a:pPr>
              <a:defRPr/>
            </a:pPr>
            <a:r>
              <a:rPr lang="en-US" b="1" i="1" u="sng" dirty="0" smtClean="0"/>
              <a:t>(Multilingual) multiple identity </a:t>
            </a:r>
            <a:r>
              <a:rPr lang="en-US" b="1" i="1" dirty="0" smtClean="0"/>
              <a:t>in most comprehensive and complex form;</a:t>
            </a:r>
          </a:p>
          <a:p>
            <a:pPr>
              <a:defRPr/>
            </a:pPr>
            <a:r>
              <a:rPr lang="en-US" altLang="zh-TW" b="1" i="1" u="sng" dirty="0" smtClean="0"/>
              <a:t>Highly interactive</a:t>
            </a:r>
            <a:r>
              <a:rPr lang="en-GB" altLang="zh-TW" b="1" i="1" dirty="0" smtClean="0">
                <a:ea typeface="新細明體" pitchFamily="18" charset="-120"/>
              </a:rPr>
              <a:t>, open, giving and two-way cultural access and engagement.</a:t>
            </a:r>
          </a:p>
          <a:p>
            <a:pPr>
              <a:defRPr/>
            </a:pPr>
            <a:endParaRPr lang="en-US" b="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GB" altLang="zh-TW" sz="3600" b="1" dirty="0">
                <a:ea typeface="新細明體" pitchFamily="18" charset="-120"/>
              </a:rPr>
              <a:t>The Advanced Tourist</a:t>
            </a:r>
            <a:endParaRPr lang="en-US" sz="3600" b="1" dirty="0"/>
          </a:p>
        </p:txBody>
      </p:sp>
      <p:sp>
        <p:nvSpPr>
          <p:cNvPr id="66563" name="Rectangle 3"/>
          <p:cNvSpPr>
            <a:spLocks noGrp="1" noChangeArrowheads="1"/>
          </p:cNvSpPr>
          <p:nvPr>
            <p:ph type="body" idx="1"/>
          </p:nvPr>
        </p:nvSpPr>
        <p:spPr/>
        <p:txBody>
          <a:bodyPr/>
          <a:lstStyle/>
          <a:p>
            <a:r>
              <a:rPr lang="en-GB" altLang="zh-TW" dirty="0">
                <a:ea typeface="新細明體" pitchFamily="18" charset="-120"/>
              </a:rPr>
              <a:t>Rational, functional view of experiences</a:t>
            </a:r>
          </a:p>
          <a:p>
            <a:r>
              <a:rPr lang="en-GB" altLang="zh-TW" dirty="0">
                <a:ea typeface="新細明體" pitchFamily="18" charset="-120"/>
              </a:rPr>
              <a:t>Local, parochial identity circles</a:t>
            </a:r>
          </a:p>
          <a:p>
            <a:r>
              <a:rPr lang="en-GB" altLang="zh-TW" b="1" dirty="0">
                <a:ea typeface="新細明體" pitchFamily="18" charset="-120"/>
              </a:rPr>
              <a:t>Professional</a:t>
            </a:r>
            <a:r>
              <a:rPr lang="en-GB" altLang="zh-TW" dirty="0">
                <a:ea typeface="新細明體" pitchFamily="18" charset="-120"/>
              </a:rPr>
              <a:t> view and use of languages</a:t>
            </a:r>
          </a:p>
          <a:p>
            <a:r>
              <a:rPr lang="en-GB" altLang="zh-TW" b="1" dirty="0">
                <a:ea typeface="新細明體" pitchFamily="18" charset="-120"/>
              </a:rPr>
              <a:t>Professional</a:t>
            </a:r>
            <a:r>
              <a:rPr lang="en-GB" altLang="zh-TW" dirty="0">
                <a:ea typeface="新細明體" pitchFamily="18" charset="-120"/>
              </a:rPr>
              <a:t> utility of cultural engagement</a:t>
            </a:r>
          </a:p>
          <a:p>
            <a:r>
              <a:rPr lang="en-GB" altLang="zh-TW" dirty="0">
                <a:ea typeface="新細明體" pitchFamily="18" charset="-120"/>
              </a:rPr>
              <a:t>Prototype of literature concept of </a:t>
            </a:r>
            <a:r>
              <a:rPr lang="en-GB" altLang="zh-TW" b="1" dirty="0">
                <a:ea typeface="新細明體" pitchFamily="18" charset="-120"/>
              </a:rPr>
              <a:t>‘transnational occupational cultures’</a:t>
            </a:r>
            <a:endParaRPr lang="en-US" b="1" dirty="0">
              <a:ea typeface="新細明體" pitchFamily="18" charset="-12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z="3600" b="1" dirty="0"/>
              <a:t>Professional Usefulness</a:t>
            </a:r>
            <a:br>
              <a:rPr lang="en-US" sz="3600" b="1" dirty="0"/>
            </a:br>
            <a:r>
              <a:rPr lang="en-US" sz="3600" b="1" dirty="0"/>
              <a:t>of Language Learning</a:t>
            </a:r>
            <a:endParaRPr lang="en-US" sz="3200" b="1" dirty="0"/>
          </a:p>
        </p:txBody>
      </p:sp>
      <p:sp>
        <p:nvSpPr>
          <p:cNvPr id="67587" name="Rectangle 3"/>
          <p:cNvSpPr>
            <a:spLocks noGrp="1" noChangeArrowheads="1"/>
          </p:cNvSpPr>
          <p:nvPr>
            <p:ph type="body" idx="1"/>
          </p:nvPr>
        </p:nvSpPr>
        <p:spPr/>
        <p:txBody>
          <a:bodyPr/>
          <a:lstStyle/>
          <a:p>
            <a:pPr>
              <a:lnSpc>
                <a:spcPct val="80000"/>
              </a:lnSpc>
            </a:pPr>
            <a:r>
              <a:rPr lang="en-US" sz="2800" dirty="0"/>
              <a:t>‘</a:t>
            </a:r>
            <a:r>
              <a:rPr lang="en-GB" altLang="zh-TW" sz="2800" dirty="0">
                <a:ea typeface="新細明體" pitchFamily="18" charset="-120"/>
              </a:rPr>
              <a:t>I think why I chose [to learn] Spanish is especially because…Latin America is for Political Scientists a very interesting field of study…This was more utilitarian, to have more possibilities afterwards with the language…to find a job, in the now uniting Europe or in a job market that is getting more international every time</a:t>
            </a:r>
            <a:r>
              <a:rPr lang="en-US" sz="2800" dirty="0"/>
              <a:t>.’</a:t>
            </a:r>
          </a:p>
          <a:p>
            <a:pPr>
              <a:lnSpc>
                <a:spcPct val="80000"/>
              </a:lnSpc>
            </a:pPr>
            <a:r>
              <a:rPr lang="en-US" sz="2800" dirty="0"/>
              <a:t>‘</a:t>
            </a:r>
            <a:r>
              <a:rPr lang="en-GB" altLang="zh-TW" sz="2800" dirty="0">
                <a:ea typeface="新細明體" pitchFamily="18" charset="-120"/>
              </a:rPr>
              <a:t>It just seemed that languages would be more useful, later…I knew I wasn’t going to live in Norway all my life, and I knew I would need languages for what I wanted to do</a:t>
            </a:r>
            <a:r>
              <a:rPr lang="en-US" sz="2800" dirty="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9750" y="404664"/>
            <a:ext cx="8208963" cy="1584176"/>
          </a:xfrm>
        </p:spPr>
        <p:txBody>
          <a:bodyPr/>
          <a:lstStyle/>
          <a:p>
            <a:r>
              <a:rPr lang="en-US" sz="3600" dirty="0" smtClean="0"/>
              <a:t>↔</a:t>
            </a:r>
            <a:r>
              <a:rPr lang="en-US" sz="3600" b="1" dirty="0" smtClean="0"/>
              <a:t> Autobiography </a:t>
            </a:r>
            <a:r>
              <a:rPr lang="en-US" sz="3600" dirty="0" smtClean="0"/>
              <a:t>↔</a:t>
            </a:r>
            <a:br>
              <a:rPr lang="en-US" sz="3600" dirty="0" smtClean="0"/>
            </a:br>
            <a:r>
              <a:rPr lang="en-US" sz="3600" b="1" dirty="0" smtClean="0"/>
              <a:t> </a:t>
            </a:r>
            <a:r>
              <a:rPr lang="en-US" sz="3600" dirty="0" smtClean="0"/>
              <a:t>↔ </a:t>
            </a:r>
            <a:r>
              <a:rPr lang="en-US" sz="3600" b="1" dirty="0" smtClean="0"/>
              <a:t>Ethnography </a:t>
            </a:r>
            <a:r>
              <a:rPr lang="en-US" sz="3600" dirty="0" smtClean="0"/>
              <a:t>↔ </a:t>
            </a:r>
            <a:r>
              <a:rPr lang="en-US" sz="3600" b="1" dirty="0" smtClean="0"/>
              <a:t/>
            </a:r>
            <a:br>
              <a:rPr lang="en-US" sz="3600" b="1" dirty="0" smtClean="0"/>
            </a:br>
            <a:r>
              <a:rPr lang="en-US" sz="3600" dirty="0" smtClean="0"/>
              <a:t> ↔ </a:t>
            </a:r>
            <a:r>
              <a:rPr lang="en-US" sz="3600" b="1" dirty="0" smtClean="0"/>
              <a:t>Autoethnography </a:t>
            </a:r>
            <a:r>
              <a:rPr lang="en-US" sz="3600" dirty="0" smtClean="0"/>
              <a:t>↔ </a:t>
            </a:r>
          </a:p>
        </p:txBody>
      </p:sp>
      <p:sp>
        <p:nvSpPr>
          <p:cNvPr id="3075" name="Content Placeholder 2"/>
          <p:cNvSpPr>
            <a:spLocks noGrp="1"/>
          </p:cNvSpPr>
          <p:nvPr>
            <p:ph idx="1"/>
          </p:nvPr>
        </p:nvSpPr>
        <p:spPr>
          <a:xfrm>
            <a:off x="467544" y="2636838"/>
            <a:ext cx="8424936" cy="3459162"/>
          </a:xfrm>
        </p:spPr>
        <p:txBody>
          <a:bodyPr/>
          <a:lstStyle/>
          <a:p>
            <a:pPr>
              <a:buNone/>
            </a:pPr>
            <a:r>
              <a:rPr lang="en-US" b="1" dirty="0" smtClean="0"/>
              <a:t>Difference: abandoned in some literature:</a:t>
            </a:r>
          </a:p>
          <a:p>
            <a:r>
              <a:rPr lang="en-US" dirty="0" smtClean="0"/>
              <a:t>Several recent &amp; comprehensive publications don’t even bother to differentiate (Roth calls his edited 2005 book </a:t>
            </a:r>
            <a:r>
              <a:rPr lang="en-US" i="1" dirty="0" smtClean="0"/>
              <a:t>Auto/Biography and Auto/Ethnography: Praxis of Research Method</a:t>
            </a:r>
            <a:r>
              <a:rPr lang="en-US" dirty="0" smtClean="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GB" altLang="zh-TW" sz="3600" b="1" dirty="0">
                <a:ea typeface="新細明體" pitchFamily="18" charset="-120"/>
              </a:rPr>
              <a:t>The Transitional Cosmopolitan</a:t>
            </a:r>
            <a:endParaRPr lang="en-US" sz="3600" b="1" dirty="0"/>
          </a:p>
        </p:txBody>
      </p:sp>
      <p:sp>
        <p:nvSpPr>
          <p:cNvPr id="70659" name="Rectangle 3"/>
          <p:cNvSpPr>
            <a:spLocks noGrp="1" noChangeArrowheads="1"/>
          </p:cNvSpPr>
          <p:nvPr>
            <p:ph type="body" idx="1"/>
          </p:nvPr>
        </p:nvSpPr>
        <p:spPr/>
        <p:txBody>
          <a:bodyPr/>
          <a:lstStyle/>
          <a:p>
            <a:r>
              <a:rPr lang="en-GB" altLang="zh-TW" dirty="0">
                <a:ea typeface="新細明體" pitchFamily="18" charset="-120"/>
              </a:rPr>
              <a:t>Between Advanced Tourist and Interactive Cosmopolitan</a:t>
            </a:r>
          </a:p>
          <a:p>
            <a:r>
              <a:rPr lang="en-GB" altLang="zh-TW" dirty="0">
                <a:ea typeface="新細明體" pitchFamily="18" charset="-120"/>
              </a:rPr>
              <a:t>Home: more Tourist</a:t>
            </a:r>
          </a:p>
          <a:p>
            <a:r>
              <a:rPr lang="en-GB" altLang="zh-TW" dirty="0">
                <a:ea typeface="新細明體" pitchFamily="18" charset="-120"/>
              </a:rPr>
              <a:t>Nation-State: more Cosmopolitan</a:t>
            </a:r>
          </a:p>
          <a:p>
            <a:r>
              <a:rPr lang="en-US" b="1" dirty="0"/>
              <a:t>Internationalism: Lived Perspective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z="3600" b="1" dirty="0"/>
              <a:t>Linguistic Mediation of ‘Internationalism’</a:t>
            </a:r>
          </a:p>
        </p:txBody>
      </p:sp>
      <p:sp>
        <p:nvSpPr>
          <p:cNvPr id="38915" name="Rectangle 3"/>
          <p:cNvSpPr>
            <a:spLocks noGrp="1" noChangeArrowheads="1"/>
          </p:cNvSpPr>
          <p:nvPr>
            <p:ph type="body" idx="1"/>
          </p:nvPr>
        </p:nvSpPr>
        <p:spPr/>
        <p:txBody>
          <a:bodyPr/>
          <a:lstStyle/>
          <a:p>
            <a:pPr>
              <a:lnSpc>
                <a:spcPct val="90000"/>
              </a:lnSpc>
            </a:pPr>
            <a:r>
              <a:rPr lang="en-US" sz="2800" dirty="0"/>
              <a:t>‘I have been treated as a xenomaniac by my friends sometimes. Comme si j’étais un traître. [As if I were a traitor.] Ou si je critique la Grèce en étant en Grèce, comme si je n’avais pas le droit de faire ça, et c’est une alliance with a traitor. [Or if I criticise Greece while being in Greece, as if I hadn’t got the right to do that, and as if that were an alliance with a traitor.] The fact that I can criticize Greece, it means that for them [the Greeks] I am a little bit of a foreigner.’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GB" altLang="zh-TW" sz="3600" b="1" dirty="0">
                <a:ea typeface="新細明體" pitchFamily="18" charset="-120"/>
              </a:rPr>
              <a:t>The Interactive Cosmopolitan</a:t>
            </a:r>
            <a:endParaRPr lang="en-US" sz="3600" b="1" dirty="0"/>
          </a:p>
        </p:txBody>
      </p:sp>
      <p:sp>
        <p:nvSpPr>
          <p:cNvPr id="34819" name="Rectangle 3"/>
          <p:cNvSpPr>
            <a:spLocks noGrp="1" noChangeArrowheads="1"/>
          </p:cNvSpPr>
          <p:nvPr>
            <p:ph type="body" idx="1"/>
          </p:nvPr>
        </p:nvSpPr>
        <p:spPr/>
        <p:txBody>
          <a:bodyPr/>
          <a:lstStyle/>
          <a:p>
            <a:r>
              <a:rPr lang="en-GB" altLang="zh-TW" dirty="0">
                <a:ea typeface="新細明體" pitchFamily="18" charset="-120"/>
              </a:rPr>
              <a:t>Substantiates cosmopolitan core literature and the link to multilingualism</a:t>
            </a:r>
          </a:p>
          <a:p>
            <a:r>
              <a:rPr lang="en-GB" altLang="zh-TW" dirty="0">
                <a:ea typeface="新細明體" pitchFamily="18" charset="-120"/>
              </a:rPr>
              <a:t>Linguistic mediation of matrix-categories</a:t>
            </a:r>
          </a:p>
          <a:p>
            <a:r>
              <a:rPr lang="en-GB" altLang="zh-TW" dirty="0">
                <a:ea typeface="新細明體" pitchFamily="18" charset="-120"/>
              </a:rPr>
              <a:t>Complex multidimensional issues: home</a:t>
            </a:r>
          </a:p>
          <a:p>
            <a:r>
              <a:rPr lang="en-GB" altLang="zh-TW" b="1" dirty="0">
                <a:ea typeface="新細明體" pitchFamily="18" charset="-120"/>
              </a:rPr>
              <a:t>Highly interactive, open, giving and two-way cultural access and engagement</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z="3600" b="1" dirty="0"/>
              <a:t>Linguistic Mediation/</a:t>
            </a:r>
            <a:br>
              <a:rPr lang="en-US" sz="3600" b="1" dirty="0"/>
            </a:br>
            <a:r>
              <a:rPr lang="en-US" sz="3600" b="1" dirty="0"/>
              <a:t>Complexity of ‘Home’</a:t>
            </a:r>
            <a:endParaRPr lang="en-US" sz="3200" b="1" dirty="0"/>
          </a:p>
        </p:txBody>
      </p:sp>
      <p:sp>
        <p:nvSpPr>
          <p:cNvPr id="39939" name="Rectangle 3"/>
          <p:cNvSpPr>
            <a:spLocks noGrp="1" noChangeArrowheads="1"/>
          </p:cNvSpPr>
          <p:nvPr>
            <p:ph type="body" idx="1"/>
          </p:nvPr>
        </p:nvSpPr>
        <p:spPr/>
        <p:txBody>
          <a:bodyPr/>
          <a:lstStyle/>
          <a:p>
            <a:r>
              <a:rPr lang="en-US" sz="2800" dirty="0"/>
              <a:t>‘Knowing the language well doesn’t make you feel at home. But you cannot feel at home unless you know the language.’</a:t>
            </a:r>
          </a:p>
          <a:p>
            <a:r>
              <a:rPr lang="en-US" sz="2800" dirty="0"/>
              <a:t>‘It [home] is also where you’re born, but other home places accumulate…It captures all of your senses, it’s what you see, it’s also what you smell…Then again it depends on the context…I would say that ‘a home’ is a place where I can live any mood, a range of different situations.’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International Mindedness</a:t>
            </a:r>
            <a:endParaRPr lang="en-US" b="1" dirty="0"/>
          </a:p>
        </p:txBody>
      </p:sp>
      <p:sp>
        <p:nvSpPr>
          <p:cNvPr id="3" name="Content Placeholder 2"/>
          <p:cNvSpPr>
            <a:spLocks noGrp="1"/>
          </p:cNvSpPr>
          <p:nvPr>
            <p:ph idx="1"/>
          </p:nvPr>
        </p:nvSpPr>
        <p:spPr/>
        <p:txBody>
          <a:bodyPr/>
          <a:lstStyle/>
          <a:p>
            <a:r>
              <a:rPr lang="en-US" dirty="0" smtClean="0"/>
              <a:t>Institutional – --- </a:t>
            </a:r>
            <a:r>
              <a:rPr lang="en-US" b="1" dirty="0" smtClean="0"/>
              <a:t>Individual</a:t>
            </a:r>
            <a:r>
              <a:rPr lang="en-US" dirty="0" smtClean="0"/>
              <a:t> Elements:</a:t>
            </a:r>
          </a:p>
          <a:p>
            <a:r>
              <a:rPr lang="en-US" b="1" i="1" dirty="0" smtClean="0"/>
              <a:t>Intercultural:</a:t>
            </a:r>
          </a:p>
          <a:p>
            <a:pPr lvl="1">
              <a:buFont typeface="Wingdings" pitchFamily="2" charset="2"/>
              <a:buChar char="Ø"/>
            </a:pPr>
            <a:r>
              <a:rPr lang="en-US" sz="3200" dirty="0" smtClean="0"/>
              <a:t>Awareness</a:t>
            </a:r>
          </a:p>
          <a:p>
            <a:pPr lvl="1">
              <a:buFont typeface="Wingdings" pitchFamily="2" charset="2"/>
              <a:buChar char="Ø"/>
            </a:pPr>
            <a:r>
              <a:rPr lang="en-US" sz="3200" dirty="0" smtClean="0"/>
              <a:t>Sensitivity</a:t>
            </a:r>
          </a:p>
          <a:p>
            <a:pPr lvl="1">
              <a:buFont typeface="Wingdings" pitchFamily="2" charset="2"/>
              <a:buChar char="Ø"/>
            </a:pPr>
            <a:r>
              <a:rPr lang="en-US" sz="3200" dirty="0" smtClean="0"/>
              <a:t>Understanding</a:t>
            </a:r>
          </a:p>
          <a:p>
            <a:pPr lvl="1">
              <a:buFont typeface="Wingdings" pitchFamily="2" charset="2"/>
              <a:buChar char="Ø"/>
            </a:pPr>
            <a:r>
              <a:rPr lang="en-US" sz="3200" dirty="0" smtClean="0"/>
              <a:t>Competence</a:t>
            </a:r>
            <a:endParaRPr lang="en-US"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2027312"/>
          </a:xfrm>
        </p:spPr>
        <p:txBody>
          <a:bodyPr/>
          <a:lstStyle/>
          <a:p>
            <a:r>
              <a:rPr lang="en-US" dirty="0" smtClean="0"/>
              <a:t>Most recent co-edited work       on the topic... </a:t>
            </a:r>
            <a:br>
              <a:rPr lang="en-US" dirty="0" smtClean="0"/>
            </a:br>
            <a:r>
              <a:rPr lang="en-US" dirty="0" smtClean="0"/>
              <a:t>and food for our discussion…</a:t>
            </a:r>
            <a:endParaRPr lang="en-US" dirty="0"/>
          </a:p>
        </p:txBody>
      </p:sp>
      <p:sp>
        <p:nvSpPr>
          <p:cNvPr id="3" name="Content Placeholder 2"/>
          <p:cNvSpPr>
            <a:spLocks noGrp="1"/>
          </p:cNvSpPr>
          <p:nvPr>
            <p:ph idx="1"/>
          </p:nvPr>
        </p:nvSpPr>
        <p:spPr>
          <a:xfrm>
            <a:off x="685800" y="3284984"/>
            <a:ext cx="7772400" cy="2811016"/>
          </a:xfrm>
        </p:spPr>
        <p:txBody>
          <a:bodyPr/>
          <a:lstStyle/>
          <a:p>
            <a:pPr marL="0" indent="0">
              <a:buNone/>
            </a:pPr>
            <a:r>
              <a:rPr lang="en-US" dirty="0"/>
              <a:t>Lesley P. Stagg (</a:t>
            </a:r>
            <a:r>
              <a:rPr lang="en-US" dirty="0" smtClean="0"/>
              <a:t>ed.)</a:t>
            </a:r>
            <a:endParaRPr lang="en-US" dirty="0"/>
          </a:p>
          <a:p>
            <a:pPr marL="0" indent="0">
              <a:buNone/>
            </a:pPr>
            <a:r>
              <a:rPr lang="en-US" i="1" dirty="0" smtClean="0"/>
              <a:t>International </a:t>
            </a:r>
            <a:r>
              <a:rPr lang="en-US" i="1" dirty="0"/>
              <a:t>Mindedness: Global Perspectives for Learners and </a:t>
            </a:r>
            <a:r>
              <a:rPr lang="en-US" i="1" dirty="0" smtClean="0"/>
              <a:t>Educators</a:t>
            </a:r>
            <a:endParaRPr lang="en-US" dirty="0"/>
          </a:p>
          <a:p>
            <a:pPr marL="0" indent="0">
              <a:buNone/>
            </a:pPr>
            <a:r>
              <a:rPr lang="en-US" dirty="0" smtClean="0"/>
              <a:t>Rochester</a:t>
            </a:r>
            <a:r>
              <a:rPr lang="en-US" dirty="0"/>
              <a:t>: Urbane Publications, 2013,  </a:t>
            </a:r>
            <a:r>
              <a:rPr lang="en-US" dirty="0" smtClean="0"/>
              <a:t>  ISBN </a:t>
            </a:r>
            <a:r>
              <a:rPr lang="en-US" dirty="0"/>
              <a:t>978-1-909273-03-0</a:t>
            </a:r>
          </a:p>
          <a:p>
            <a:endParaRPr lang="en-US" dirty="0"/>
          </a:p>
        </p:txBody>
      </p:sp>
    </p:spTree>
    <p:extLst>
      <p:ext uri="{BB962C8B-B14F-4D97-AF65-F5344CB8AC3E}">
        <p14:creationId xmlns:p14="http://schemas.microsoft.com/office/powerpoint/2010/main" val="385969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rved Down Arrow 4"/>
          <p:cNvSpPr/>
          <p:nvPr/>
        </p:nvSpPr>
        <p:spPr bwMode="auto">
          <a:xfrm rot="20681943">
            <a:off x="2821109" y="479281"/>
            <a:ext cx="2956760" cy="1347871"/>
          </a:xfrm>
          <a:prstGeom prst="curvedDownArrow">
            <a:avLst>
              <a:gd name="adj1" fmla="val 25000"/>
              <a:gd name="adj2" fmla="val 43883"/>
              <a:gd name="adj3" fmla="val 26120"/>
            </a:avLst>
          </a:prstGeom>
          <a:solidFill>
            <a:srgbClr val="00B0F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6" name="Curved Up Arrow 5"/>
          <p:cNvSpPr/>
          <p:nvPr/>
        </p:nvSpPr>
        <p:spPr bwMode="auto">
          <a:xfrm rot="18585489">
            <a:off x="5011124" y="3844584"/>
            <a:ext cx="4397794" cy="2278942"/>
          </a:xfrm>
          <a:prstGeom prst="curvedUpArrow">
            <a:avLst>
              <a:gd name="adj1" fmla="val 17574"/>
              <a:gd name="adj2" fmla="val 90121"/>
              <a:gd name="adj3" fmla="val 24931"/>
            </a:avLst>
          </a:prstGeom>
          <a:solidFill>
            <a:srgbClr val="00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7" name="Cloud Callout 6"/>
          <p:cNvSpPr/>
          <p:nvPr/>
        </p:nvSpPr>
        <p:spPr bwMode="auto">
          <a:xfrm>
            <a:off x="5796136" y="188640"/>
            <a:ext cx="1872208" cy="1224136"/>
          </a:xfrm>
          <a:prstGeom prst="cloudCallou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Added research framework</a:t>
            </a:r>
          </a:p>
        </p:txBody>
      </p:sp>
      <p:sp>
        <p:nvSpPr>
          <p:cNvPr id="8" name="Cloud Callout 7"/>
          <p:cNvSpPr/>
          <p:nvPr/>
        </p:nvSpPr>
        <p:spPr bwMode="auto">
          <a:xfrm>
            <a:off x="7020272" y="1700808"/>
            <a:ext cx="1800200" cy="1224136"/>
          </a:xfrm>
          <a:prstGeom prst="cloudCallou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Shift of research focus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9750" y="404664"/>
            <a:ext cx="8208963" cy="1584176"/>
          </a:xfrm>
        </p:spPr>
        <p:txBody>
          <a:bodyPr/>
          <a:lstStyle/>
          <a:p>
            <a:r>
              <a:rPr lang="en-US" sz="3600" dirty="0" smtClean="0"/>
              <a:t>↔</a:t>
            </a:r>
            <a:r>
              <a:rPr lang="en-US" sz="3600" b="1" dirty="0" smtClean="0"/>
              <a:t> </a:t>
            </a:r>
            <a:r>
              <a:rPr lang="en-US" sz="3600" b="1" dirty="0" smtClean="0">
                <a:solidFill>
                  <a:schemeClr val="accent2"/>
                </a:solidFill>
              </a:rPr>
              <a:t>Autobiography</a:t>
            </a:r>
            <a:r>
              <a:rPr lang="en-US" sz="3600" b="1" dirty="0" smtClean="0"/>
              <a:t> </a:t>
            </a:r>
            <a:r>
              <a:rPr lang="en-US" sz="3600" dirty="0" smtClean="0"/>
              <a:t>↔</a:t>
            </a:r>
            <a:r>
              <a:rPr lang="en-US" sz="3600" b="1" dirty="0" smtClean="0"/>
              <a:t> </a:t>
            </a:r>
            <a:br>
              <a:rPr lang="en-US" sz="3600" b="1" dirty="0" smtClean="0"/>
            </a:br>
            <a:r>
              <a:rPr lang="en-US" sz="3600" dirty="0" smtClean="0"/>
              <a:t> ↔ </a:t>
            </a:r>
            <a:r>
              <a:rPr lang="en-US" sz="3600" b="1" dirty="0" smtClean="0">
                <a:solidFill>
                  <a:srgbClr val="00FF00"/>
                </a:solidFill>
              </a:rPr>
              <a:t>Ethnography</a:t>
            </a:r>
            <a:r>
              <a:rPr lang="en-US" sz="3600" b="1" dirty="0" smtClean="0"/>
              <a:t> </a:t>
            </a:r>
            <a:r>
              <a:rPr lang="en-US" sz="3600" dirty="0" smtClean="0"/>
              <a:t>↔</a:t>
            </a:r>
            <a:br>
              <a:rPr lang="en-US" sz="3600" dirty="0" smtClean="0"/>
            </a:br>
            <a:r>
              <a:rPr lang="en-US" sz="3600" dirty="0" smtClean="0"/>
              <a:t> </a:t>
            </a:r>
            <a:r>
              <a:rPr lang="en-US" sz="3600" b="1" u="sng" dirty="0" smtClean="0">
                <a:solidFill>
                  <a:srgbClr val="FF0000"/>
                </a:solidFill>
              </a:rPr>
              <a:t>Autoethnography</a:t>
            </a:r>
            <a:endParaRPr lang="en-US" sz="3600" u="sng" dirty="0" smtClean="0"/>
          </a:p>
        </p:txBody>
      </p:sp>
      <p:sp>
        <p:nvSpPr>
          <p:cNvPr id="3075" name="Content Placeholder 2"/>
          <p:cNvSpPr>
            <a:spLocks noGrp="1"/>
          </p:cNvSpPr>
          <p:nvPr>
            <p:ph idx="1"/>
          </p:nvPr>
        </p:nvSpPr>
        <p:spPr>
          <a:xfrm>
            <a:off x="395536" y="2636838"/>
            <a:ext cx="8748464" cy="3960514"/>
          </a:xfrm>
        </p:spPr>
        <p:txBody>
          <a:bodyPr/>
          <a:lstStyle/>
          <a:p>
            <a:pPr>
              <a:buNone/>
            </a:pPr>
            <a:r>
              <a:rPr lang="en-US" b="1" dirty="0" smtClean="0">
                <a:solidFill>
                  <a:srgbClr val="FF0000"/>
                </a:solidFill>
              </a:rPr>
              <a:t>Difference to other forms </a:t>
            </a:r>
            <a:r>
              <a:rPr lang="en-US" b="1" dirty="0" smtClean="0"/>
              <a:t>(with other literature): </a:t>
            </a:r>
          </a:p>
          <a:p>
            <a:r>
              <a:rPr lang="en-US" dirty="0" smtClean="0"/>
              <a:t>Personal n</a:t>
            </a:r>
            <a:r>
              <a:rPr lang="en-US" dirty="0" smtClean="0">
                <a:solidFill>
                  <a:schemeClr val="tx1"/>
                </a:solidFill>
                <a:latin typeface="+mn-lt"/>
                <a:ea typeface="+mn-ea"/>
                <a:cs typeface="+mn-cs"/>
              </a:rPr>
              <a:t>arrative placing ‘self’ in social context. </a:t>
            </a:r>
            <a:endParaRPr lang="en-US" dirty="0" smtClean="0"/>
          </a:p>
          <a:p>
            <a:r>
              <a:rPr lang="en-US" dirty="0" smtClean="0"/>
              <a:t>C</a:t>
            </a:r>
            <a:r>
              <a:rPr lang="en-US" dirty="0" smtClean="0">
                <a:solidFill>
                  <a:schemeClr val="tx1"/>
                </a:solidFill>
                <a:latin typeface="+mn-lt"/>
                <a:ea typeface="+mn-ea"/>
                <a:cs typeface="+mn-cs"/>
              </a:rPr>
              <a:t>ombines autobiography and ethnography.</a:t>
            </a:r>
          </a:p>
          <a:p>
            <a:r>
              <a:rPr lang="en-US" dirty="0" smtClean="0"/>
              <a:t>A</a:t>
            </a:r>
            <a:r>
              <a:rPr lang="en-US" dirty="0" smtClean="0">
                <a:solidFill>
                  <a:srgbClr val="000000"/>
                </a:solidFill>
                <a:ea typeface="Times New Roman" pitchFamily="18" charset="0"/>
                <a:cs typeface="Arial" pitchFamily="34" charset="0"/>
              </a:rPr>
              <a:t>pproach to research and writing that </a:t>
            </a:r>
          </a:p>
          <a:p>
            <a:pPr marL="857250" lvl="1" indent="-457200" eaLnBrk="1" hangingPunct="1">
              <a:spcBef>
                <a:spcPct val="0"/>
              </a:spcBef>
              <a:buFont typeface="Wingdings" pitchFamily="2" charset="2"/>
              <a:buChar char="Ø"/>
            </a:pPr>
            <a:r>
              <a:rPr lang="en-US" sz="3200" dirty="0" smtClean="0">
                <a:solidFill>
                  <a:srgbClr val="000000"/>
                </a:solidFill>
                <a:ea typeface="Times New Roman" pitchFamily="18" charset="0"/>
                <a:cs typeface="Arial" pitchFamily="34" charset="0"/>
              </a:rPr>
              <a:t>describes and systematically analyzes (</a:t>
            </a:r>
            <a:r>
              <a:rPr lang="en-US" sz="3200" i="1" dirty="0" smtClean="0">
                <a:solidFill>
                  <a:srgbClr val="000000"/>
                </a:solidFill>
                <a:ea typeface="Times New Roman" pitchFamily="18" charset="0"/>
                <a:cs typeface="Arial" pitchFamily="34" charset="0"/>
              </a:rPr>
              <a:t>graphy</a:t>
            </a:r>
            <a:r>
              <a:rPr lang="en-US" sz="3200" dirty="0" smtClean="0">
                <a:solidFill>
                  <a:srgbClr val="000000"/>
                </a:solidFill>
                <a:ea typeface="Times New Roman" pitchFamily="18" charset="0"/>
                <a:cs typeface="Arial" pitchFamily="34" charset="0"/>
              </a:rPr>
              <a:t>) </a:t>
            </a:r>
          </a:p>
          <a:p>
            <a:pPr marL="857250" lvl="1" indent="-457200" eaLnBrk="1" hangingPunct="1">
              <a:spcBef>
                <a:spcPct val="0"/>
              </a:spcBef>
              <a:buFont typeface="Wingdings" pitchFamily="2" charset="2"/>
              <a:buChar char="Ø"/>
            </a:pPr>
            <a:r>
              <a:rPr lang="en-US" sz="3200" dirty="0" smtClean="0">
                <a:solidFill>
                  <a:srgbClr val="000000"/>
                </a:solidFill>
                <a:ea typeface="Times New Roman" pitchFamily="18" charset="0"/>
                <a:cs typeface="Arial" pitchFamily="34" charset="0"/>
              </a:rPr>
              <a:t>personal experience (</a:t>
            </a:r>
            <a:r>
              <a:rPr lang="en-US" sz="3200" i="1" dirty="0" smtClean="0">
                <a:solidFill>
                  <a:srgbClr val="000000"/>
                </a:solidFill>
                <a:ea typeface="Times New Roman" pitchFamily="18" charset="0"/>
                <a:cs typeface="Arial" pitchFamily="34" charset="0"/>
              </a:rPr>
              <a:t>auto</a:t>
            </a:r>
            <a:r>
              <a:rPr lang="en-US" sz="3200" dirty="0" smtClean="0">
                <a:solidFill>
                  <a:srgbClr val="000000"/>
                </a:solidFill>
                <a:ea typeface="Times New Roman" pitchFamily="18" charset="0"/>
                <a:cs typeface="Arial" pitchFamily="34" charset="0"/>
              </a:rPr>
              <a:t>) in order to </a:t>
            </a:r>
          </a:p>
          <a:p>
            <a:pPr marL="857250" lvl="1" indent="-457200" eaLnBrk="1" hangingPunct="1">
              <a:spcBef>
                <a:spcPct val="0"/>
              </a:spcBef>
              <a:buFont typeface="Wingdings" pitchFamily="2" charset="2"/>
              <a:buChar char="Ø"/>
            </a:pPr>
            <a:r>
              <a:rPr lang="en-US" sz="3200" dirty="0" smtClean="0">
                <a:solidFill>
                  <a:srgbClr val="000000"/>
                </a:solidFill>
                <a:ea typeface="Times New Roman" pitchFamily="18" charset="0"/>
                <a:cs typeface="Arial" pitchFamily="34" charset="0"/>
              </a:rPr>
              <a:t>understand cultural experience (</a:t>
            </a:r>
            <a:r>
              <a:rPr lang="en-US" sz="3200" i="1" dirty="0" smtClean="0">
                <a:solidFill>
                  <a:srgbClr val="000000"/>
                </a:solidFill>
                <a:ea typeface="Times New Roman" pitchFamily="18" charset="0"/>
                <a:cs typeface="Arial" pitchFamily="34" charset="0"/>
              </a:rPr>
              <a:t>ethno</a:t>
            </a:r>
            <a:r>
              <a:rPr lang="en-US" sz="3200" dirty="0" smtClean="0">
                <a:solidFill>
                  <a:srgbClr val="000000"/>
                </a:solidFill>
                <a:ea typeface="Times New Roman" pitchFamily="18" charset="0"/>
                <a:cs typeface="Arial" pitchFamily="34" charset="0"/>
              </a:rPr>
              <a:t>).</a:t>
            </a:r>
            <a:endParaRPr lang="en-US" sz="3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609600"/>
            <a:ext cx="8229600" cy="1143000"/>
          </a:xfrm>
        </p:spPr>
        <p:txBody>
          <a:bodyPr/>
          <a:lstStyle/>
          <a:p>
            <a:r>
              <a:rPr lang="en-GB" altLang="zh-TW" sz="3600" b="1" dirty="0">
                <a:ea typeface="新細明體" pitchFamily="18" charset="-120"/>
              </a:rPr>
              <a:t>Definition of Multilingualism</a:t>
            </a:r>
          </a:p>
        </p:txBody>
      </p:sp>
      <p:sp>
        <p:nvSpPr>
          <p:cNvPr id="63491" name="Rectangle 3"/>
          <p:cNvSpPr>
            <a:spLocks noGrp="1" noChangeArrowheads="1"/>
          </p:cNvSpPr>
          <p:nvPr>
            <p:ph type="body" idx="1"/>
          </p:nvPr>
        </p:nvSpPr>
        <p:spPr/>
        <p:txBody>
          <a:bodyPr/>
          <a:lstStyle/>
          <a:p>
            <a:r>
              <a:rPr lang="en-GB" altLang="zh-TW" dirty="0">
                <a:ea typeface="新細明體" pitchFamily="18" charset="-120"/>
              </a:rPr>
              <a:t>Quantity (Number of Languages)</a:t>
            </a:r>
          </a:p>
          <a:p>
            <a:r>
              <a:rPr lang="en-GB" altLang="zh-TW" dirty="0">
                <a:ea typeface="新細明體" pitchFamily="18" charset="-120"/>
              </a:rPr>
              <a:t>Quality (Degree of Mastery</a:t>
            </a:r>
            <a:r>
              <a:rPr lang="en-GB" altLang="zh-TW" dirty="0" smtClean="0">
                <a:ea typeface="新細明體" pitchFamily="18" charset="-120"/>
              </a:rPr>
              <a:t>)</a:t>
            </a:r>
          </a:p>
          <a:p>
            <a:pPr>
              <a:buNone/>
            </a:pPr>
            <a:endParaRPr lang="en-GB" altLang="zh-TW" dirty="0">
              <a:ea typeface="新細明體" pitchFamily="18" charset="-120"/>
            </a:endParaRPr>
          </a:p>
          <a:p>
            <a:r>
              <a:rPr lang="en-GB" altLang="zh-TW" b="1" dirty="0">
                <a:ea typeface="新細明體" pitchFamily="18" charset="-120"/>
              </a:rPr>
              <a:t>The Identity of Multilingual Persons</a:t>
            </a:r>
          </a:p>
          <a:p>
            <a:r>
              <a:rPr lang="en-GB" altLang="zh-TW" b="1" dirty="0">
                <a:ea typeface="新細明體" pitchFamily="18" charset="-120"/>
              </a:rPr>
              <a:t>Link to Cosmopolitanism (Bruckner)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7772400" cy="1143000"/>
          </a:xfrm>
        </p:spPr>
        <p:txBody>
          <a:bodyPr/>
          <a:lstStyle/>
          <a:p>
            <a:r>
              <a:rPr lang="en-US" b="1" dirty="0" smtClean="0"/>
              <a:t>Language Autobiographies</a:t>
            </a:r>
            <a:endParaRPr lang="en-US" b="1" dirty="0"/>
          </a:p>
        </p:txBody>
      </p:sp>
      <p:sp>
        <p:nvSpPr>
          <p:cNvPr id="3" name="Content Placeholder 2"/>
          <p:cNvSpPr>
            <a:spLocks noGrp="1"/>
          </p:cNvSpPr>
          <p:nvPr>
            <p:ph idx="1"/>
          </p:nvPr>
        </p:nvSpPr>
        <p:spPr>
          <a:xfrm>
            <a:off x="0" y="1700808"/>
            <a:ext cx="9144000" cy="4876800"/>
          </a:xfrm>
        </p:spPr>
        <p:txBody>
          <a:bodyPr/>
          <a:lstStyle/>
          <a:p>
            <a:r>
              <a:rPr lang="en-US" dirty="0" smtClean="0"/>
              <a:t>Even if detailing the learning or conflict experience, almost never statements about the speakers or learner’s </a:t>
            </a:r>
            <a:r>
              <a:rPr lang="en-US" b="1" i="1" dirty="0" smtClean="0"/>
              <a:t>personal identity</a:t>
            </a:r>
            <a:r>
              <a:rPr lang="en-US" dirty="0" smtClean="0"/>
              <a:t>.</a:t>
            </a:r>
          </a:p>
          <a:p>
            <a:r>
              <a:rPr lang="en-US" dirty="0" smtClean="0"/>
              <a:t>Exs.: even two recent &amp; relevant co-edited works, 2012  </a:t>
            </a:r>
            <a:r>
              <a:rPr lang="en-US" i="1" dirty="0" smtClean="0"/>
              <a:t>Multilingualism, Discourse and Ethnography</a:t>
            </a:r>
            <a:r>
              <a:rPr lang="en-US" dirty="0" smtClean="0"/>
              <a:t>, or 2006 </a:t>
            </a:r>
            <a:r>
              <a:rPr lang="en-US" i="1" dirty="0" smtClean="0"/>
              <a:t>Language Biographies for Multilingual Learning</a:t>
            </a:r>
            <a:r>
              <a:rPr lang="en-US" dirty="0" smtClean="0"/>
              <a:t> center on group rather than on individual language learning/living experiences.</a:t>
            </a:r>
          </a:p>
          <a:p>
            <a:r>
              <a:rPr lang="en-US" dirty="0" smtClean="0"/>
              <a:t>So, to look at examples of ‘real’ ML</a:t>
            </a:r>
            <a:r>
              <a:rPr lang="en-US" b="1" i="1" u="sng" dirty="0" smtClean="0"/>
              <a:t>+</a:t>
            </a:r>
            <a:r>
              <a:rPr lang="en-US" dirty="0" smtClean="0"/>
              <a:t>AB writings:↓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836712"/>
            <a:ext cx="8064896" cy="2308324"/>
          </a:xfrm>
          <a:prstGeom prst="rect">
            <a:avLst/>
          </a:prstGeom>
        </p:spPr>
        <p:txBody>
          <a:bodyPr wrap="square">
            <a:spAutoFit/>
          </a:bodyPr>
          <a:lstStyle/>
          <a:p>
            <a:r>
              <a:rPr lang="en-GB" dirty="0" smtClean="0"/>
              <a:t>“Does a polyglot mentality operate differently from one that uses a single language or whose other languages have been acquired by subsequent learning? … In what language am </a:t>
            </a:r>
            <a:r>
              <a:rPr lang="en-GB" i="1" dirty="0" smtClean="0"/>
              <a:t>I</a:t>
            </a:r>
            <a:r>
              <a:rPr lang="en-GB" dirty="0" smtClean="0"/>
              <a:t>, suis-</a:t>
            </a:r>
            <a:r>
              <a:rPr lang="en-GB" i="1" dirty="0" smtClean="0"/>
              <a:t>je</a:t>
            </a:r>
            <a:r>
              <a:rPr lang="en-GB" dirty="0" smtClean="0"/>
              <a:t>, bin </a:t>
            </a:r>
            <a:r>
              <a:rPr lang="en-GB" i="1" dirty="0" smtClean="0"/>
              <a:t>ich</a:t>
            </a:r>
            <a:r>
              <a:rPr lang="en-GB" dirty="0" smtClean="0"/>
              <a:t>, when I am inmost? What is the tone of self? ... One finds few answers to these questions in the literature”. (Steiner, </a:t>
            </a:r>
            <a:r>
              <a:rPr lang="en-GB" i="1" dirty="0" smtClean="0"/>
              <a:t>After Babel</a:t>
            </a:r>
            <a:r>
              <a:rPr lang="en-GB" dirty="0" smtClean="0"/>
              <a:t>, 1998: 124-127, original emphases)</a:t>
            </a:r>
            <a:endParaRPr lang="en-US" dirty="0"/>
          </a:p>
        </p:txBody>
      </p:sp>
      <p:sp>
        <p:nvSpPr>
          <p:cNvPr id="5" name="Rectangle 4"/>
          <p:cNvSpPr/>
          <p:nvPr/>
        </p:nvSpPr>
        <p:spPr>
          <a:xfrm>
            <a:off x="683568" y="3645024"/>
            <a:ext cx="7704856" cy="2308324"/>
          </a:xfrm>
          <a:prstGeom prst="rect">
            <a:avLst/>
          </a:prstGeom>
        </p:spPr>
        <p:txBody>
          <a:bodyPr wrap="square">
            <a:spAutoFit/>
          </a:bodyPr>
          <a:lstStyle/>
          <a:p>
            <a:r>
              <a:rPr lang="en-GB" dirty="0" smtClean="0"/>
              <a:t>“I have no recollection whatever of a first language. So far as I am aware, I possess equal currency in English, French, and German. What I can speak, write, or read of other languages has come later and retains a ‘feel’ of conscious acquisition. But I experience my first three tongues as perfectly equivalent centres of myself” (Steiner 1998: 120).</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9592" y="1124744"/>
            <a:ext cx="7416824" cy="830997"/>
          </a:xfrm>
          <a:prstGeom prst="rect">
            <a:avLst/>
          </a:prstGeom>
        </p:spPr>
        <p:txBody>
          <a:bodyPr wrap="square">
            <a:spAutoFit/>
          </a:bodyPr>
          <a:lstStyle/>
          <a:p>
            <a:r>
              <a:rPr lang="en-GB" dirty="0" smtClean="0"/>
              <a:t>“He [Steiner] raises question after question, culminating in the most profound question of all: In what language am I?”</a:t>
            </a:r>
            <a:endParaRPr lang="en-US" dirty="0"/>
          </a:p>
        </p:txBody>
      </p:sp>
      <p:sp>
        <p:nvSpPr>
          <p:cNvPr id="2049" name="Rectangle 1"/>
          <p:cNvSpPr>
            <a:spLocks noChangeArrowheads="1"/>
          </p:cNvSpPr>
          <p:nvPr/>
        </p:nvSpPr>
        <p:spPr bwMode="auto">
          <a:xfrm>
            <a:off x="827584" y="2348880"/>
            <a:ext cx="7632848"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“My languages are in constant motion. At different times in my life, different languages have been important...</a:t>
            </a:r>
            <a:r>
              <a:rPr lang="en-US" dirty="0" smtClean="0">
                <a:latin typeface="Arial" pitchFamily="34" charset="0"/>
                <a:cs typeface="Arial" pitchFamily="34" charset="0"/>
              </a:rPr>
              <a:t> </a:t>
            </a:r>
            <a:r>
              <a:rPr kumimoji="0" lang="en-GB"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Identity…is not a fixed concept… This is the paradox of those who exist in more than one language: To be plural, not singular” (Bassnett</a:t>
            </a:r>
            <a:r>
              <a:rPr lang="en-GB" dirty="0" smtClean="0">
                <a:ea typeface="PMingLiU" pitchFamily="18" charset="-120"/>
                <a:cs typeface="Times New Roman" pitchFamily="18" charset="0"/>
              </a:rPr>
              <a:t>, Language and Identity, 2</a:t>
            </a:r>
            <a:r>
              <a:rPr kumimoji="0" lang="en-GB" b="0" i="0" u="none" strike="noStrike" cap="none" normalizeH="0" baseline="0" dirty="0" smtClean="0">
                <a:ln>
                  <a:noFill/>
                </a:ln>
                <a:solidFill>
                  <a:schemeClr val="tx1"/>
                </a:solidFill>
                <a:effectLst/>
                <a:latin typeface="Times New Roman" pitchFamily="18" charset="0"/>
                <a:ea typeface="PMingLiU" pitchFamily="18" charset="-120"/>
                <a:cs typeface="Times New Roman" pitchFamily="18" charset="0"/>
              </a:rPr>
              <a:t>000: 67-71).</a:t>
            </a:r>
            <a:r>
              <a:rPr kumimoji="0" lang="en-US"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692696"/>
            <a:ext cx="7992888" cy="830997"/>
          </a:xfrm>
          <a:prstGeom prst="rect">
            <a:avLst/>
          </a:prstGeom>
        </p:spPr>
        <p:txBody>
          <a:bodyPr wrap="square">
            <a:spAutoFit/>
          </a:bodyPr>
          <a:lstStyle/>
          <a:p>
            <a:r>
              <a:rPr lang="en-GB" dirty="0" smtClean="0"/>
              <a:t>“Like everybody, I am the sum of my languages” (Hoffmann, </a:t>
            </a:r>
            <a:r>
              <a:rPr lang="en-GB" i="1" dirty="0" smtClean="0"/>
              <a:t>Lost in Translation: Life in a New Language, </a:t>
            </a:r>
            <a:r>
              <a:rPr lang="en-GB" dirty="0" smtClean="0"/>
              <a:t>1989: 273).  </a:t>
            </a:r>
            <a:endParaRPr lang="en-US" dirty="0"/>
          </a:p>
        </p:txBody>
      </p:sp>
      <p:sp>
        <p:nvSpPr>
          <p:cNvPr id="5" name="Rectangle 4"/>
          <p:cNvSpPr/>
          <p:nvPr/>
        </p:nvSpPr>
        <p:spPr>
          <a:xfrm>
            <a:off x="611560" y="3284984"/>
            <a:ext cx="8136904" cy="830997"/>
          </a:xfrm>
          <a:prstGeom prst="rect">
            <a:avLst/>
          </a:prstGeom>
        </p:spPr>
        <p:txBody>
          <a:bodyPr wrap="square">
            <a:spAutoFit/>
          </a:bodyPr>
          <a:lstStyle/>
          <a:p>
            <a:r>
              <a:rPr lang="en-GB" dirty="0" smtClean="0"/>
              <a:t>“Growing up trilingual means me being me, times three” (Millison, Me, times three: growing up trilingual, 2000: 122).</a:t>
            </a:r>
            <a:endParaRPr lang="en-US" dirty="0"/>
          </a:p>
        </p:txBody>
      </p:sp>
      <p:sp>
        <p:nvSpPr>
          <p:cNvPr id="6" name="Rectangle 5"/>
          <p:cNvSpPr/>
          <p:nvPr/>
        </p:nvSpPr>
        <p:spPr>
          <a:xfrm>
            <a:off x="539552" y="4653136"/>
            <a:ext cx="7848872" cy="1569660"/>
          </a:xfrm>
          <a:prstGeom prst="rect">
            <a:avLst/>
          </a:prstGeom>
        </p:spPr>
        <p:txBody>
          <a:bodyPr wrap="square">
            <a:spAutoFit/>
          </a:bodyPr>
          <a:lstStyle/>
          <a:p>
            <a:r>
              <a:rPr lang="en-GB" dirty="0" smtClean="0"/>
              <a:t>I find myself acquiring a different cultural identity in every language that I speak… Speaking a foreign language, I am…  a multiple personality” (Kotechemidova, Looking for the god of language, 2000: 130)</a:t>
            </a:r>
            <a:endParaRPr lang="en-US" dirty="0"/>
          </a:p>
        </p:txBody>
      </p:sp>
      <p:sp>
        <p:nvSpPr>
          <p:cNvPr id="7" name="Rectangle 6"/>
          <p:cNvSpPr/>
          <p:nvPr/>
        </p:nvSpPr>
        <p:spPr>
          <a:xfrm>
            <a:off x="611560" y="2060848"/>
            <a:ext cx="7632848" cy="830997"/>
          </a:xfrm>
          <a:prstGeom prst="rect">
            <a:avLst/>
          </a:prstGeom>
        </p:spPr>
        <p:txBody>
          <a:bodyPr wrap="square">
            <a:spAutoFit/>
          </a:bodyPr>
          <a:lstStyle/>
          <a:p>
            <a:r>
              <a:rPr lang="en-GB" dirty="0" smtClean="0"/>
              <a:t>“my French self...my Italian self” (Lvovich </a:t>
            </a:r>
            <a:r>
              <a:rPr lang="en-GB" i="1" dirty="0" smtClean="0"/>
              <a:t>The Multilingual Self: An Inquiry into Language Learning</a:t>
            </a:r>
            <a:r>
              <a:rPr lang="en-GB" dirty="0" smtClean="0"/>
              <a:t> , 1997: 1, 43ff .)</a:t>
            </a:r>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2498</TotalTime>
  <Words>1581</Words>
  <Application>Microsoft Office PowerPoint</Application>
  <PresentationFormat>On-screen Show (4:3)</PresentationFormat>
  <Paragraphs>119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PowerPoint Presentation</vt:lpstr>
      <vt:lpstr>↔ Autobiography ↔  ↔ Ethnography ↔   ↔ Autoethnography ↔ </vt:lpstr>
      <vt:lpstr>PowerPoint Presentation</vt:lpstr>
      <vt:lpstr>↔ Autobiography ↔   ↔ Ethnography ↔  Autoethnography</vt:lpstr>
      <vt:lpstr>Definition of Multilingualism</vt:lpstr>
      <vt:lpstr>Language Autobiographies</vt:lpstr>
      <vt:lpstr>PowerPoint Presentation</vt:lpstr>
      <vt:lpstr>PowerPoint Presentation</vt:lpstr>
      <vt:lpstr>PowerPoint Presentation</vt:lpstr>
      <vt:lpstr>PowerPoint Presentation</vt:lpstr>
      <vt:lpstr>Definition of Cosmopolitanism</vt:lpstr>
      <vt:lpstr>The Cosmopolitan Matrix</vt:lpstr>
      <vt:lpstr>The Cosmopolitan Matrix (contd.)</vt:lpstr>
      <vt:lpstr>PowerPoint Presentation</vt:lpstr>
      <vt:lpstr>↔ Autobiography ↔   ↔ Ethnography ↔ ↔ Autoethnography ↔ Self-Representation </vt:lpstr>
      <vt:lpstr>Empirical Investigation</vt:lpstr>
      <vt:lpstr>Empirical Ideal Types</vt:lpstr>
      <vt:lpstr>The Advanced Tourist</vt:lpstr>
      <vt:lpstr>Professional Usefulness of Language Learning</vt:lpstr>
      <vt:lpstr>The Transitional Cosmopolitan</vt:lpstr>
      <vt:lpstr>Linguistic Mediation of ‘Internationalism’</vt:lpstr>
      <vt:lpstr>The Interactive Cosmopolitan</vt:lpstr>
      <vt:lpstr>Linguistic Mediation/ Complexity of ‘Home’</vt:lpstr>
      <vt:lpstr>International Mindedness</vt:lpstr>
      <vt:lpstr>Most recent co-edited work       on the topic...  and food for our discussion…</vt:lpstr>
    </vt:vector>
  </TitlesOfParts>
  <Company>University of Bath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“Transcultures”: “Cosmopolitanism”</dc:title>
  <dc:creator>Computing Services</dc:creator>
  <cp:lastModifiedBy>Carolina Salter</cp:lastModifiedBy>
  <cp:revision>167</cp:revision>
  <cp:lastPrinted>2003-09-22T19:23:02Z</cp:lastPrinted>
  <dcterms:created xsi:type="dcterms:W3CDTF">2003-09-22T18:24:20Z</dcterms:created>
  <dcterms:modified xsi:type="dcterms:W3CDTF">2014-11-10T17:24:56Z</dcterms:modified>
</cp:coreProperties>
</file>