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5" r:id="rId2"/>
    <p:sldId id="270" r:id="rId3"/>
    <p:sldId id="272" r:id="rId4"/>
    <p:sldId id="293" r:id="rId5"/>
    <p:sldId id="271" r:id="rId6"/>
    <p:sldId id="273" r:id="rId7"/>
    <p:sldId id="29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D9D9D9"/>
    <a:srgbClr val="0B3D91"/>
    <a:srgbClr val="E8E8E8"/>
    <a:srgbClr val="D9B200"/>
    <a:srgbClr val="D9AB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6992" autoAdjust="0"/>
  </p:normalViewPr>
  <p:slideViewPr>
    <p:cSldViewPr>
      <p:cViewPr>
        <p:scale>
          <a:sx n="50" d="100"/>
          <a:sy n="50" d="100"/>
        </p:scale>
        <p:origin x="-115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0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427C820-80FF-4AF3-8C3E-05C809308D41}" type="datetimeFigureOut">
              <a:rPr lang="en-US" altLang="en-US"/>
              <a:pPr/>
              <a:t>10/29/2014</a:t>
            </a:fld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91FF97B-0E67-4E3C-BC0B-5C0522F2E27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113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E025B03-94E7-4D64-8584-A11E2AABDB72}" type="datetimeFigureOut">
              <a:rPr lang="en-US" altLang="en-US"/>
              <a:pPr/>
              <a:t>10/29/2014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D65E7B2-3D55-4BAD-BA43-EDAF4D0B1E4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13913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EB42E-8644-4E87-B7B6-BB9FF726B6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615645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AA02F-3C12-4F97-941E-4713DE7C4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05084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C98B-17A0-44E1-9A90-C2C7AB805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26937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23970-5B42-420C-8591-5247C3812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86405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31E2A-86C1-47A1-8F6E-11C8F81C8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230501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E9FE1-9048-4CE8-A21D-0CC97F89B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97144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0E538-E2A2-4067-BE46-446521591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392367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B959B-496B-450F-BCF6-0B91CE5F4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05342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5654D-21C7-49B7-8F89-6650ECFBB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5324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404D8-2618-43FC-8029-5DE4F97C8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29008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CB32F-5329-4268-8B49-20602A263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568495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BD5EB65-2CA1-491A-BA03-6CA086A3BB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laroseb\Local%20Settings\Middle%20School%20Organisation\Documentation\compass%202009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4"/>
          <p:cNvSpPr>
            <a:spLocks noChangeShapeType="1"/>
          </p:cNvSpPr>
          <p:nvPr/>
        </p:nvSpPr>
        <p:spPr bwMode="auto">
          <a:xfrm flipH="1">
            <a:off x="6858000" y="1406525"/>
            <a:ext cx="1419225" cy="0"/>
          </a:xfrm>
          <a:prstGeom prst="line">
            <a:avLst/>
          </a:prstGeom>
          <a:noFill/>
          <a:ln w="6350">
            <a:solidFill>
              <a:srgbClr val="D9B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5563" y="609600"/>
            <a:ext cx="83200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altLang="en-US" sz="4400" b="1" i="1">
                <a:solidFill>
                  <a:srgbClr val="666666"/>
                </a:solidFill>
              </a:rPr>
              <a:t>Building Powerful, Inclusive Communities</a:t>
            </a:r>
            <a:endParaRPr lang="en-AU" altLang="en-US" sz="4400" b="1" i="1">
              <a:solidFill>
                <a:srgbClr val="666666"/>
              </a:solidFill>
            </a:endParaRPr>
          </a:p>
          <a:p>
            <a:pPr algn="r"/>
            <a:r>
              <a:rPr lang="en-AU" altLang="en-US" sz="4000" b="1" i="1">
                <a:solidFill>
                  <a:schemeClr val="bg1"/>
                </a:solidFill>
                <a:latin typeface="Broadway" pitchFamily="82" charset="0"/>
              </a:rPr>
              <a:t>our goal of 21</a:t>
            </a:r>
            <a:r>
              <a:rPr lang="en-AU" altLang="en-US" sz="4000" b="1" i="1" baseline="30000">
                <a:solidFill>
                  <a:schemeClr val="bg1"/>
                </a:solidFill>
                <a:latin typeface="Broadway" pitchFamily="82" charset="0"/>
              </a:rPr>
              <a:t>st</a:t>
            </a:r>
            <a:r>
              <a:rPr lang="en-AU" altLang="en-US" sz="4000" b="1" i="1">
                <a:solidFill>
                  <a:schemeClr val="bg1"/>
                </a:solidFill>
                <a:latin typeface="Broadway" pitchFamily="82" charset="0"/>
              </a:rPr>
              <a:t> Century Learning </a:t>
            </a:r>
          </a:p>
        </p:txBody>
      </p:sp>
      <p:pic>
        <p:nvPicPr>
          <p:cNvPr id="11" name="Picture 10" descr="2008 HT PHOTOS - 0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132856"/>
            <a:ext cx="3647897" cy="2735922"/>
          </a:xfrm>
          <a:prstGeom prst="flowChartAlternateProcess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2275" y="5300663"/>
            <a:ext cx="6264275" cy="1016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 i="1">
                <a:solidFill>
                  <a:srgbClr val="666666"/>
                </a:solidFill>
              </a:rPr>
              <a:t>Fiona Gordon, Head of Teaching and Learning</a:t>
            </a:r>
          </a:p>
          <a:p>
            <a:r>
              <a:rPr lang="en-US" altLang="en-US" sz="2000" b="1" i="1">
                <a:solidFill>
                  <a:srgbClr val="666666"/>
                </a:solidFill>
              </a:rPr>
              <a:t>Meredith Lawson, Head of Middle School</a:t>
            </a:r>
          </a:p>
          <a:p>
            <a:r>
              <a:rPr lang="en-US" altLang="en-US" sz="2000" b="1" i="1">
                <a:solidFill>
                  <a:srgbClr val="666666"/>
                </a:solidFill>
              </a:rPr>
              <a:t>Sandra Tiepermann, Head of Geography  </a:t>
            </a:r>
            <a:endParaRPr lang="en-AU" altLang="en-US" sz="2000" b="1" i="1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smtClean="0"/>
              <a:t>Integrated Studies </a:t>
            </a:r>
            <a:br>
              <a:rPr lang="en-US" altLang="en-US" sz="4000" smtClean="0"/>
            </a:br>
            <a:endParaRPr lang="en-AU" altLang="en-US" sz="4000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pPr eaLnBrk="1" hangingPunct="1"/>
            <a:r>
              <a:rPr lang="en-AU" altLang="en-US" smtClean="0"/>
              <a:t>promotes divergent thinking</a:t>
            </a:r>
          </a:p>
          <a:p>
            <a:pPr eaLnBrk="1" hangingPunct="1"/>
            <a:r>
              <a:rPr lang="en-AU" altLang="en-US" smtClean="0"/>
              <a:t>teaches life skills: lifelong learning, effective communication, project management and responsible citizenship.</a:t>
            </a:r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pic>
        <p:nvPicPr>
          <p:cNvPr id="24579" name="Picture 4" descr="\\files\staff\mlawson\RootProfile\Documents\Photos\My Pictures\income\DSC00237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89363"/>
            <a:ext cx="34575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\\files\staff\mlawson\RootProfile\Documents\Photos\My Pictures\Medieval day\DSC00559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84538"/>
            <a:ext cx="2055813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Integrated Studies</a:t>
            </a:r>
            <a:endParaRPr lang="en-AU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Uses the MS Compass as a planning tool</a:t>
            </a:r>
          </a:p>
          <a:p>
            <a:pPr eaLnBrk="1" hangingPunct="1"/>
            <a:endParaRPr lang="en-AU" altLang="en-US" smtClean="0"/>
          </a:p>
          <a:p>
            <a:pPr eaLnBrk="1" hangingPunct="1"/>
            <a:r>
              <a:rPr lang="en-AU" altLang="en-US" smtClean="0">
                <a:hlinkClick r:id="rId2" action="ppaction://hlinkfile"/>
              </a:rPr>
              <a:t>..\Middle School Organisation\Documentation\compass 2009.pdf</a:t>
            </a:r>
            <a:endParaRPr lang="en-AU" alt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827088" y="1412875"/>
            <a:ext cx="7921625" cy="5111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 smtClean="0"/>
          </a:p>
          <a:p>
            <a:pPr eaLnBrk="1" hangingPunct="1">
              <a:buFontTx/>
              <a:buNone/>
            </a:pPr>
            <a:r>
              <a:rPr lang="en-US" altLang="en-US" b="1" smtClean="0"/>
              <a:t>Understanding Goals</a:t>
            </a:r>
            <a:endParaRPr lang="en-US" altLang="en-US" b="1" i="1" smtClean="0"/>
          </a:p>
          <a:p>
            <a:pPr eaLnBrk="1" hangingPunct="1"/>
            <a:r>
              <a:rPr lang="en-US" altLang="en-US" smtClean="0"/>
              <a:t>How do we impact the planet?</a:t>
            </a:r>
            <a:endParaRPr lang="en-AU" altLang="en-US" smtClean="0"/>
          </a:p>
          <a:p>
            <a:pPr eaLnBrk="1" hangingPunct="1"/>
            <a:r>
              <a:rPr lang="en-US" altLang="en-US" smtClean="0"/>
              <a:t>How does my community contribute to a sustainable planet?</a:t>
            </a:r>
            <a:endParaRPr lang="en-AU" altLang="en-US" smtClean="0"/>
          </a:p>
          <a:p>
            <a:pPr eaLnBrk="1" hangingPunct="1"/>
            <a:r>
              <a:rPr lang="en-US" altLang="en-US" smtClean="0"/>
              <a:t>How do I convince people of my ideas?</a:t>
            </a:r>
            <a:endParaRPr lang="en-AU" altLang="en-US" smtClean="0"/>
          </a:p>
          <a:p>
            <a:pPr eaLnBrk="1" hangingPunct="1"/>
            <a:r>
              <a:rPr lang="en-US" altLang="en-US" smtClean="0"/>
              <a:t>How do I determine if things are right or wrong?</a:t>
            </a:r>
            <a:endParaRPr lang="en-AU" altLang="en-US" smtClean="0"/>
          </a:p>
          <a:p>
            <a:pPr eaLnBrk="1" hangingPunct="1"/>
            <a:endParaRPr lang="en-AU" altLang="en-US" smtClean="0">
              <a:solidFill>
                <a:schemeClr val="bg1"/>
              </a:solidFill>
            </a:endParaRPr>
          </a:p>
        </p:txBody>
      </p:sp>
      <p:pic>
        <p:nvPicPr>
          <p:cNvPr id="26626" name="Picture 2" descr="\\files\staff\mlawson\RootProfile\Documents\Photos\2009\SPE 09\spe 020 (Small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1628775"/>
            <a:ext cx="2016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5636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Saving Planet Earth:</a:t>
            </a:r>
            <a:br>
              <a:rPr lang="en-AU" dirty="0" smtClean="0"/>
            </a:br>
            <a:r>
              <a:rPr lang="en-AU" dirty="0" smtClean="0"/>
              <a:t>Social Consciousness and Action</a:t>
            </a:r>
            <a:endParaRPr lang="en-A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750" y="1557338"/>
            <a:ext cx="7813675" cy="46116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AU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Saving Planet Earth</a:t>
            </a:r>
            <a:endParaRPr lang="en-AU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Nude food - packaging</a:t>
            </a:r>
          </a:p>
          <a:p>
            <a:pPr eaLnBrk="1" hangingPunct="1"/>
            <a:r>
              <a:rPr lang="en-AU" altLang="en-US" smtClean="0"/>
              <a:t>Trash carts – recycling materials</a:t>
            </a:r>
          </a:p>
          <a:p>
            <a:pPr eaLnBrk="1" hangingPunct="1"/>
            <a:endParaRPr lang="en-AU" altLang="en-US" smtClean="0"/>
          </a:p>
          <a:p>
            <a:pPr lvl="1"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pic>
        <p:nvPicPr>
          <p:cNvPr id="27651" name="Picture 3" descr="\\files\staff\mlawson\RootProfile\Documents\conference\SPE 028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141663"/>
            <a:ext cx="331311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\\files\staff\mlawson\RootProfile\Documents\conference\SPE 023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41663"/>
            <a:ext cx="33115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Saving Planet Earth</a:t>
            </a:r>
            <a:endParaRPr lang="en-AU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 eaLnBrk="1" hangingPunct="1"/>
            <a:r>
              <a:rPr lang="en-AU" altLang="en-US" smtClean="0"/>
              <a:t>Toolangi Forest visit – unique rainforest environment and forest management</a:t>
            </a:r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pic>
        <p:nvPicPr>
          <p:cNvPr id="28675" name="Picture 2" descr="\\files\staff\mlawson\RootProfile\Documents\conference\SPE 018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345598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\\files\staff\mlawson\RootProfile\Documents\conference\SPE 005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17850"/>
            <a:ext cx="439102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Saving Planet Earth</a:t>
            </a:r>
            <a:endParaRPr lang="en-AU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eaLnBrk="1" hangingPunct="1"/>
            <a:r>
              <a:rPr lang="en-AU" altLang="en-US" smtClean="0"/>
              <a:t>Campaign a local environmental issue</a:t>
            </a:r>
          </a:p>
          <a:p>
            <a:pPr lvl="1" eaLnBrk="1" hangingPunct="1"/>
            <a:r>
              <a:rPr lang="en-AU" altLang="en-US" smtClean="0"/>
              <a:t>Create sidewalk chalk art</a:t>
            </a:r>
          </a:p>
          <a:p>
            <a:pPr lvl="1" eaLnBrk="1" hangingPunct="1"/>
            <a:r>
              <a:rPr lang="en-AU" altLang="en-US" smtClean="0"/>
              <a:t>Decorate re-useable bags</a:t>
            </a:r>
          </a:p>
          <a:p>
            <a:pPr lvl="1"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pic>
        <p:nvPicPr>
          <p:cNvPr id="29699" name="Picture 2" descr="\\files\staff\mlawson\RootProfile\Documents\Photos\2009\SPE 09\Copy of spe 041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36913"/>
            <a:ext cx="2124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\\files\staff\mlawson\RootProfile\Documents\conference\spe 012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00438"/>
            <a:ext cx="30241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\\files\staff\mlawson\RootProfile\Documents\conference\SPE 032 (Small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08275"/>
            <a:ext cx="230505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Saving Planet Earth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3000" smtClean="0"/>
              <a:t>Example of a protest topic: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3000" b="1" smtClean="0"/>
              <a:t>Solar energy</a:t>
            </a:r>
            <a:endParaRPr lang="en-AU" altLang="en-US" sz="3000" smtClean="0"/>
          </a:p>
          <a:p>
            <a:pPr lvl="1" eaLnBrk="1" hangingPunct="1">
              <a:lnSpc>
                <a:spcPct val="80000"/>
              </a:lnSpc>
            </a:pPr>
            <a:r>
              <a:rPr lang="en-AU" altLang="en-US" sz="2600" smtClean="0"/>
              <a:t>How does solar energy work?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600" smtClean="0"/>
              <a:t>How does it help or hinder global warming?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600" smtClean="0"/>
              <a:t>How can we use solar energy in our everyday lives? Give examples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600" smtClean="0"/>
              <a:t>What is the cost of installing solar panels? Why is the installation government funded?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600" smtClean="0"/>
              <a:t>What are the benefits/disadvantages of solar energy?</a:t>
            </a:r>
          </a:p>
          <a:p>
            <a:pPr eaLnBrk="1" hangingPunct="1">
              <a:lnSpc>
                <a:spcPct val="80000"/>
              </a:lnSpc>
            </a:pPr>
            <a:endParaRPr lang="en-AU" altLang="en-US" sz="30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Saving Planet Earth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altLang="en-US" sz="3000" b="1" smtClean="0"/>
              <a:t>Shopping bags</a:t>
            </a:r>
            <a:endParaRPr lang="en-AU" altLang="en-US" sz="3000" smtClean="0"/>
          </a:p>
          <a:p>
            <a:pPr lvl="1" eaLnBrk="1" hangingPunct="1">
              <a:lnSpc>
                <a:spcPct val="80000"/>
              </a:lnSpc>
            </a:pPr>
            <a:r>
              <a:rPr lang="en-AU" altLang="en-US" sz="2600" smtClean="0"/>
              <a:t>Are the ‘green’ shopping bags better than plastic? What are they made of?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600" smtClean="0"/>
              <a:t>What other options are available now?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600" smtClean="0"/>
              <a:t>Have shopping bags always been an issue and why?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600" smtClean="0"/>
              <a:t>Who/what is affected by the production and disposal of plastic bags?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600" smtClean="0"/>
              <a:t>What is an alternative solution to plastic bags and or ‘green’ bags? What is the ultimate ‘eco’ bag?</a:t>
            </a:r>
          </a:p>
          <a:p>
            <a:pPr eaLnBrk="1" hangingPunct="1">
              <a:lnSpc>
                <a:spcPct val="80000"/>
              </a:lnSpc>
            </a:pPr>
            <a:endParaRPr lang="en-AU" altLang="en-US" sz="30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World Religions:</a:t>
            </a:r>
            <a:br>
              <a:rPr lang="en-AU" dirty="0" smtClean="0"/>
            </a:br>
            <a:r>
              <a:rPr lang="en-AU" dirty="0" smtClean="0"/>
              <a:t>Social consciousness and action</a:t>
            </a:r>
            <a:endParaRPr lang="en-AU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042988" y="1981200"/>
            <a:ext cx="7777162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AU" altLang="en-US" u="sng" smtClean="0"/>
              <a:t>Understanding Goals</a:t>
            </a:r>
          </a:p>
          <a:p>
            <a:pPr eaLnBrk="1" hangingPunct="1"/>
            <a:r>
              <a:rPr lang="en-AU" altLang="en-US" smtClean="0"/>
              <a:t>What are the differences and similarities between the major religions of the world?</a:t>
            </a:r>
          </a:p>
          <a:p>
            <a:pPr eaLnBrk="1" hangingPunct="1"/>
            <a:r>
              <a:rPr lang="en-AU" altLang="en-US" smtClean="0"/>
              <a:t>Do religions make responsible choices for the greater good of society?</a:t>
            </a:r>
          </a:p>
          <a:p>
            <a:pPr eaLnBrk="1" hangingPunct="1"/>
            <a:r>
              <a:rPr lang="en-AU" altLang="en-US" smtClean="0"/>
              <a:t>What is your role in creating a just world?</a:t>
            </a:r>
          </a:p>
          <a:p>
            <a:pPr eaLnBrk="1" hangingPunct="1"/>
            <a:endParaRPr lang="en-AU" alt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World Religions</a:t>
            </a:r>
            <a:endParaRPr lang="en-AU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eaLnBrk="1" hangingPunct="1"/>
            <a:r>
              <a:rPr lang="en-AU" altLang="en-US" sz="2800" smtClean="0"/>
              <a:t>A presentation by representatives of the Jewish, Christian and Muslim Association of Australia. </a:t>
            </a:r>
          </a:p>
          <a:p>
            <a:pPr eaLnBrk="1" hangingPunct="1"/>
            <a:r>
              <a:rPr lang="en-AU" altLang="en-US" sz="2800" smtClean="0"/>
              <a:t>Visits to a cathedral, temple and synagogue.</a:t>
            </a:r>
          </a:p>
          <a:p>
            <a:pPr eaLnBrk="1" hangingPunct="1"/>
            <a:endParaRPr lang="en-AU" altLang="en-US" smtClean="0"/>
          </a:p>
        </p:txBody>
      </p:sp>
      <p:pic>
        <p:nvPicPr>
          <p:cNvPr id="33795" name="Picture 2" descr="\\files\staff\mlawson\RootProfile\Documents\Photos\2009\religion\Religion 022 (Small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57600"/>
            <a:ext cx="17287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\\files\staff\mlawson\RootProfile\Documents\conference\Religion 002 (Small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3624263"/>
            <a:ext cx="174783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2PD20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786033"/>
            <a:ext cx="5429288" cy="4071967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5429250"/>
          </a:xfrm>
        </p:spPr>
        <p:txBody>
          <a:bodyPr/>
          <a:lstStyle/>
          <a:p>
            <a:pPr algn="ctr" eaLnBrk="1" hangingPunct="1"/>
            <a:r>
              <a:rPr lang="en-AU" altLang="en-US" smtClean="0">
                <a:solidFill>
                  <a:srgbClr val="262673"/>
                </a:solidFill>
              </a:rPr>
              <a:t>At Huntingtower in Melbourne, Australia we “Magnify the Good” for our 586 K -12 students</a:t>
            </a:r>
            <a:br>
              <a:rPr lang="en-AU" altLang="en-US" smtClean="0">
                <a:solidFill>
                  <a:srgbClr val="262673"/>
                </a:solidFill>
              </a:rPr>
            </a:br>
            <a:r>
              <a:rPr lang="en-AU" altLang="en-US" smtClean="0">
                <a:solidFill>
                  <a:srgbClr val="262673"/>
                </a:solidFill>
              </a:rPr>
              <a:t/>
            </a:r>
            <a:br>
              <a:rPr lang="en-AU" altLang="en-US" smtClean="0">
                <a:solidFill>
                  <a:srgbClr val="262673"/>
                </a:solidFill>
              </a:rPr>
            </a:br>
            <a:r>
              <a:rPr lang="en-AU" altLang="en-US" smtClean="0">
                <a:solidFill>
                  <a:srgbClr val="262673"/>
                </a:solidFill>
              </a:rPr>
              <a:t/>
            </a:r>
            <a:br>
              <a:rPr lang="en-AU" altLang="en-US" smtClean="0">
                <a:solidFill>
                  <a:srgbClr val="262673"/>
                </a:solidFill>
              </a:rPr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World Religions</a:t>
            </a:r>
            <a:endParaRPr lang="en-AU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eaLnBrk="1" hangingPunct="1"/>
            <a:r>
              <a:rPr lang="en-AU" altLang="en-US" smtClean="0"/>
              <a:t>Focus group discussions with teenagers from other religious schools</a:t>
            </a:r>
          </a:p>
          <a:p>
            <a:pPr eaLnBrk="1" hangingPunct="1"/>
            <a:r>
              <a:rPr lang="en-AU" altLang="en-US" smtClean="0"/>
              <a:t>Interviewing representatives of various faiths</a:t>
            </a:r>
          </a:p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pic>
        <p:nvPicPr>
          <p:cNvPr id="34819" name="Picture 5" descr="\\files\staff\mlawson\RootProfile\Documents\Photos\2009\religion\Religion 033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89363"/>
            <a:ext cx="34559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\\files\staff\mlawson\RootProfile\Documents\Photos\2009\religion\Religion 029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89363"/>
            <a:ext cx="34337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World Religions</a:t>
            </a:r>
            <a:endParaRPr lang="en-AU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Creating a media presentation on ‘A week in the life’ of a follower of a religion.</a:t>
            </a:r>
          </a:p>
          <a:p>
            <a:pPr eaLnBrk="1" hangingPunct="1"/>
            <a:r>
              <a:rPr lang="en-AU" altLang="en-US" smtClean="0"/>
              <a:t>Debating topics such as ‘Although based on compassion, religions support conflict’ and ‘Religions make choices for the greater good of society’.</a:t>
            </a:r>
          </a:p>
          <a:p>
            <a:pPr eaLnBrk="1" hangingPunct="1"/>
            <a:endParaRPr lang="en-AU" alt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World Religions</a:t>
            </a:r>
            <a:endParaRPr lang="en-AU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 eaLnBrk="1" hangingPunct="1"/>
            <a:r>
              <a:rPr lang="en-AU" altLang="en-US" smtClean="0"/>
              <a:t>As a culminating activity, the students create a 3D representation of a religion of their creation. </a:t>
            </a:r>
            <a:r>
              <a:rPr lang="en-AU" altLang="en-US" sz="2800" smtClean="0"/>
              <a:t>(They choose aspects of different religions that they can identify with and justify the reasons for their choices) </a:t>
            </a:r>
          </a:p>
          <a:p>
            <a:pPr eaLnBrk="1" hangingPunct="1"/>
            <a:endParaRPr lang="en-AU" altLang="en-US" smtClean="0"/>
          </a:p>
        </p:txBody>
      </p:sp>
      <p:pic>
        <p:nvPicPr>
          <p:cNvPr id="36867" name="Picture 2" descr="\\files\staff\mlawson\RootProfile\Documents\conference\religions 015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76700"/>
            <a:ext cx="32289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Content Placeholder 3" descr="\\files\staff\mlawson\RootProfile\Documents\conference\religions 021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4076700"/>
            <a:ext cx="32305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World Religions</a:t>
            </a:r>
            <a:endParaRPr lang="en-AU" dirty="0"/>
          </a:p>
        </p:txBody>
      </p:sp>
      <p:pic>
        <p:nvPicPr>
          <p:cNvPr id="37890" name="Picture 4" descr="\\files\staff\mlawson\RootProfile\Documents\conference\religions 002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45339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\\files\staff\mlawson\RootProfile\Documents\conference\religions 026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2782887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8328423" cy="6246316"/>
          </a:xfrm>
          <a:prstGeom prst="curvedRightArrow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>
                <a:solidFill>
                  <a:srgbClr val="FFC000"/>
                </a:solidFill>
              </a:rPr>
              <a:t>From textbook learning to understanding </a:t>
            </a:r>
            <a:endParaRPr lang="en-US" altLang="en-US" smtClean="0">
              <a:solidFill>
                <a:srgbClr val="FFC000"/>
              </a:solidFill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071688" y="2286000"/>
            <a:ext cx="66436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 sz="3600" b="1">
                <a:solidFill>
                  <a:srgbClr val="0B3D91"/>
                </a:solidFill>
              </a:rPr>
              <a:t>In 2005 2 teams TfU1, in 2010 90% teachers use TfU.</a:t>
            </a:r>
          </a:p>
          <a:p>
            <a:pPr>
              <a:buFont typeface="Arial" pitchFamily="34" charset="0"/>
              <a:buChar char="•"/>
            </a:pPr>
            <a:endParaRPr lang="en-AU" altLang="en-US" sz="4000" b="1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AU" altLang="en-US" sz="4000" b="1">
              <a:solidFill>
                <a:srgbClr val="FFC000"/>
              </a:solidFill>
            </a:endParaRPr>
          </a:p>
          <a:p>
            <a:endParaRPr lang="en-AU" altLang="en-US"/>
          </a:p>
          <a:p>
            <a:endParaRPr lang="en-AU" altLang="en-US"/>
          </a:p>
          <a:p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4429125" cy="2643188"/>
          </a:xfrm>
        </p:spPr>
        <p:txBody>
          <a:bodyPr/>
          <a:lstStyle/>
          <a:p>
            <a:pPr eaLnBrk="1" hangingPunct="1"/>
            <a:r>
              <a:rPr lang="en-AU" altLang="en-US" i="1" smtClean="0">
                <a:solidFill>
                  <a:srgbClr val="262673"/>
                </a:solidFill>
              </a:rPr>
              <a:t>We support teachers as reflective practitioners</a:t>
            </a:r>
            <a:endParaRPr lang="en-US" altLang="en-US" i="1" smtClean="0">
              <a:solidFill>
                <a:srgbClr val="26267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75" y="3357563"/>
            <a:ext cx="7215188" cy="30464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 sz="3200">
                <a:solidFill>
                  <a:srgbClr val="0B3D91"/>
                </a:solidFill>
              </a:rPr>
              <a:t>Our change initiative to achieve 21</a:t>
            </a:r>
            <a:r>
              <a:rPr lang="en-AU" altLang="en-US" sz="3200" baseline="30000">
                <a:solidFill>
                  <a:srgbClr val="0B3D91"/>
                </a:solidFill>
              </a:rPr>
              <a:t>st</a:t>
            </a:r>
            <a:r>
              <a:rPr lang="en-AU" altLang="en-US" sz="3200">
                <a:solidFill>
                  <a:srgbClr val="0B3D91"/>
                </a:solidFill>
              </a:rPr>
              <a:t> century learning is centred on:</a:t>
            </a:r>
          </a:p>
          <a:p>
            <a:pPr>
              <a:buFont typeface="Arial" pitchFamily="34" charset="0"/>
              <a:buAutoNum type="arabicPeriod"/>
            </a:pPr>
            <a:r>
              <a:rPr lang="en-AU" altLang="en-US" sz="3200">
                <a:solidFill>
                  <a:srgbClr val="0B3D91"/>
                </a:solidFill>
              </a:rPr>
              <a:t>Promoting purposeful conversations</a:t>
            </a:r>
          </a:p>
          <a:p>
            <a:pPr>
              <a:buFont typeface="Arial" pitchFamily="34" charset="0"/>
              <a:buAutoNum type="arabicPeriod"/>
            </a:pPr>
            <a:r>
              <a:rPr lang="en-AU" altLang="en-US" sz="3200">
                <a:solidFill>
                  <a:srgbClr val="0B3D91"/>
                </a:solidFill>
              </a:rPr>
              <a:t>Sustaining the use of the TfU Framework</a:t>
            </a:r>
          </a:p>
          <a:p>
            <a:pPr>
              <a:buFont typeface="Arial" pitchFamily="34" charset="0"/>
              <a:buAutoNum type="arabicPeriod"/>
            </a:pPr>
            <a:r>
              <a:rPr lang="en-AU" altLang="en-US" sz="3200">
                <a:solidFill>
                  <a:srgbClr val="0B3D91"/>
                </a:solidFill>
              </a:rPr>
              <a:t>Giving permission for innovation</a:t>
            </a:r>
            <a:endParaRPr lang="en-US" altLang="en-US" sz="3200">
              <a:solidFill>
                <a:srgbClr val="0B3D91"/>
              </a:solidFill>
            </a:endParaRPr>
          </a:p>
        </p:txBody>
      </p:sp>
      <p:pic>
        <p:nvPicPr>
          <p:cNvPr id="10" name="Picture 9" descr="T2PD20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5" y="1214422"/>
            <a:ext cx="2857488" cy="2143116"/>
          </a:xfrm>
          <a:prstGeom prst="plus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2PD2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285992"/>
            <a:ext cx="3095647" cy="2321734"/>
          </a:xfrm>
          <a:prstGeom prst="quadArrow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AU" altLang="en-US" smtClean="0">
                <a:solidFill>
                  <a:srgbClr val="0B3D91"/>
                </a:solidFill>
              </a:rPr>
              <a:t>Using The TfU Framework</a:t>
            </a:r>
            <a:endParaRPr lang="en-US" altLang="en-US" smtClean="0">
              <a:solidFill>
                <a:srgbClr val="0B3D91"/>
              </a:solidFill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928938" y="1071563"/>
            <a:ext cx="3000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altLang="en-US" sz="3600">
                <a:solidFill>
                  <a:srgbClr val="0B3D91"/>
                </a:solidFill>
              </a:rPr>
              <a:t>Generative Topics</a:t>
            </a:r>
            <a:endParaRPr lang="en-US" altLang="en-US" sz="3600">
              <a:solidFill>
                <a:srgbClr val="0B3D91"/>
              </a:solidFill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0" y="2928938"/>
            <a:ext cx="3357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 sz="3600">
                <a:solidFill>
                  <a:srgbClr val="0B3D91"/>
                </a:solidFill>
              </a:rPr>
              <a:t>Understanding Goals</a:t>
            </a:r>
            <a:endParaRPr lang="en-US" altLang="en-US" sz="3600">
              <a:solidFill>
                <a:srgbClr val="0B3D91"/>
              </a:solidFill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5857875" y="2571750"/>
            <a:ext cx="3286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 sz="3600">
                <a:solidFill>
                  <a:srgbClr val="0B3D91"/>
                </a:solidFill>
              </a:rPr>
              <a:t>Performances of Understanding</a:t>
            </a:r>
            <a:endParaRPr lang="en-US" altLang="en-US" sz="3600">
              <a:solidFill>
                <a:srgbClr val="0B3D91"/>
              </a:solidFill>
            </a:endParaRP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214563" y="4857750"/>
            <a:ext cx="4643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altLang="en-US" sz="3600">
                <a:solidFill>
                  <a:srgbClr val="0B3D91"/>
                </a:solidFill>
              </a:rPr>
              <a:t>Ongoing Assessment</a:t>
            </a:r>
            <a:endParaRPr lang="en-US" altLang="en-US" sz="3600">
              <a:solidFill>
                <a:srgbClr val="0B3D9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i="1" smtClean="0">
                <a:solidFill>
                  <a:srgbClr val="262673"/>
                </a:solidFill>
              </a:rPr>
              <a:t>Enriching our Classrooms</a:t>
            </a:r>
            <a:endParaRPr lang="en-US" altLang="en-US" i="1" smtClean="0">
              <a:solidFill>
                <a:srgbClr val="262673"/>
              </a:solidFill>
            </a:endParaRPr>
          </a:p>
        </p:txBody>
      </p:sp>
      <p:pic>
        <p:nvPicPr>
          <p:cNvPr id="10" name="Picture 9" descr="Broken Hill 2009 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285992"/>
            <a:ext cx="4214841" cy="3161131"/>
          </a:xfrm>
          <a:prstGeom prst="flowChartAlternateProcess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286375" y="1571625"/>
            <a:ext cx="3571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 sz="3200">
                <a:solidFill>
                  <a:srgbClr val="0B3D91"/>
                </a:solidFill>
              </a:rPr>
              <a:t>Students have a clearer picture of what we expect as Understanding Goals are shared and linked to their Performances of Understanding</a:t>
            </a:r>
          </a:p>
          <a:p>
            <a:r>
              <a:rPr lang="en-AU" altLang="en-US"/>
              <a:t> </a:t>
            </a:r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smtClean="0"/>
              <a:t>Integrated Studies </a:t>
            </a:r>
            <a:br>
              <a:rPr lang="en-US" altLang="en-US" sz="4000" smtClean="0"/>
            </a:br>
            <a:endParaRPr lang="en-AU" altLang="en-US" sz="4000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uses themes so curriculum areas can merge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uses experiential learning</a:t>
            </a:r>
          </a:p>
          <a:p>
            <a:pPr eaLnBrk="1" hangingPunct="1"/>
            <a:endParaRPr lang="en-AU" altLang="en-US" smtClean="0"/>
          </a:p>
        </p:txBody>
      </p:sp>
      <p:pic>
        <p:nvPicPr>
          <p:cNvPr id="21507" name="Picture 3" descr="\\files\staff\mlawson\RootProfile\Documents\Photos\My Pictures\moasics\moasics 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22525"/>
            <a:ext cx="230505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\\files\staff\mlawson\RootProfile\Documents\conference\DSC06946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3957638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Integrated Studies</a:t>
            </a:r>
            <a:endParaRPr lang="en-AU" alt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 a way of encouraging young people to develop a broader understanding of themselves and their world.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AU" altLang="en-US" smtClean="0"/>
          </a:p>
        </p:txBody>
      </p:sp>
      <p:pic>
        <p:nvPicPr>
          <p:cNvPr id="22531" name="Picture 2" descr="\\files\staff\mlawson\RootProfile\Documents\Photos\My Pictures\poster\s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68638"/>
            <a:ext cx="2379662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\\files\staff\mlawson\RootProfile\Documents\conference\DSC06905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16338"/>
            <a:ext cx="352583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smtClean="0"/>
              <a:t>Integrated Studies </a:t>
            </a:r>
            <a:br>
              <a:rPr lang="en-US" altLang="en-US" sz="4000" smtClean="0"/>
            </a:br>
            <a:endParaRPr lang="en-AU" altLang="en-US" sz="4000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85800" y="1341438"/>
            <a:ext cx="7772400" cy="4754562"/>
          </a:xfrm>
        </p:spPr>
        <p:txBody>
          <a:bodyPr/>
          <a:lstStyle/>
          <a:p>
            <a:pPr eaLnBrk="1" hangingPunct="1"/>
            <a:r>
              <a:rPr lang="en-US" altLang="en-US" smtClean="0"/>
              <a:t>is more authentic because it parallels real-world tasks</a:t>
            </a:r>
          </a:p>
          <a:p>
            <a:pPr eaLnBrk="1" hangingPunct="1"/>
            <a:r>
              <a:rPr lang="en-US" altLang="en-US" smtClean="0"/>
              <a:t>enables a collaborative process of knowledge construction </a:t>
            </a:r>
          </a:p>
          <a:p>
            <a:pPr eaLnBrk="1" hangingPunct="1"/>
            <a:endParaRPr lang="en-AU" altLang="en-US" smtClean="0"/>
          </a:p>
        </p:txBody>
      </p:sp>
      <p:pic>
        <p:nvPicPr>
          <p:cNvPr id="4" name="Picture 10" descr="i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500438"/>
            <a:ext cx="2160588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00438"/>
            <a:ext cx="3859212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618</Words>
  <Application>Microsoft Office PowerPoint</Application>
  <PresentationFormat>On-screen Show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PowerPoint Presentation</vt:lpstr>
      <vt:lpstr>At Huntingtower in Melbourne, Australia we “Magnify the Good” for our 586 K -12 students    </vt:lpstr>
      <vt:lpstr>From textbook learning to understanding </vt:lpstr>
      <vt:lpstr>We support teachers as reflective practitioners</vt:lpstr>
      <vt:lpstr>Using The TfU Framework</vt:lpstr>
      <vt:lpstr>Enriching our Classrooms</vt:lpstr>
      <vt:lpstr>Integrated Studies  </vt:lpstr>
      <vt:lpstr>Integrated Studies</vt:lpstr>
      <vt:lpstr>Integrated Studies  </vt:lpstr>
      <vt:lpstr>Integrated Studies  </vt:lpstr>
      <vt:lpstr>Integrated Studies</vt:lpstr>
      <vt:lpstr>Saving Planet Earth: Social Consciousness and Action</vt:lpstr>
      <vt:lpstr>Saving Planet Earth</vt:lpstr>
      <vt:lpstr>Saving Planet Earth</vt:lpstr>
      <vt:lpstr>Saving Planet Earth</vt:lpstr>
      <vt:lpstr>Saving Planet Earth</vt:lpstr>
      <vt:lpstr>Saving Planet Earth</vt:lpstr>
      <vt:lpstr>World Religions: Social consciousness and action</vt:lpstr>
      <vt:lpstr>World Religions</vt:lpstr>
      <vt:lpstr>World Religions</vt:lpstr>
      <vt:lpstr>World Religions</vt:lpstr>
      <vt:lpstr>World Religions</vt:lpstr>
      <vt:lpstr>World Religions</vt:lpstr>
    </vt:vector>
  </TitlesOfParts>
  <Company>AdPlace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Pettit</dc:creator>
  <cp:lastModifiedBy>Carolina Salter</cp:lastModifiedBy>
  <cp:revision>180</cp:revision>
  <dcterms:created xsi:type="dcterms:W3CDTF">2007-01-23T00:35:44Z</dcterms:created>
  <dcterms:modified xsi:type="dcterms:W3CDTF">2014-10-29T14:32:54Z</dcterms:modified>
</cp:coreProperties>
</file>